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5" r:id="rId15"/>
    <p:sldId id="266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fener, Myrjam" userId="01f521d8-eb0c-49d9-a7be-f7469fa87ac4" providerId="ADAL" clId="{E1117059-F688-46C7-AF03-D33B26D91378}"/>
    <pc:docChg chg="undo custSel modSld">
      <pc:chgData name="Rufener, Myrjam" userId="01f521d8-eb0c-49d9-a7be-f7469fa87ac4" providerId="ADAL" clId="{E1117059-F688-46C7-AF03-D33B26D91378}" dt="2022-03-03T14:30:31.333" v="6" actId="108"/>
      <pc:docMkLst>
        <pc:docMk/>
      </pc:docMkLst>
      <pc:sldChg chg="modSp mod">
        <pc:chgData name="Rufener, Myrjam" userId="01f521d8-eb0c-49d9-a7be-f7469fa87ac4" providerId="ADAL" clId="{E1117059-F688-46C7-AF03-D33B26D91378}" dt="2022-03-03T14:30:31.333" v="6" actId="108"/>
        <pc:sldMkLst>
          <pc:docMk/>
          <pc:sldMk cId="1494489487" sldId="262"/>
        </pc:sldMkLst>
        <pc:spChg chg="mod">
          <ac:chgData name="Rufener, Myrjam" userId="01f521d8-eb0c-49d9-a7be-f7469fa87ac4" providerId="ADAL" clId="{E1117059-F688-46C7-AF03-D33B26D91378}" dt="2022-03-03T14:30:31.333" v="6" actId="108"/>
          <ac:spMkLst>
            <pc:docMk/>
            <pc:sldMk cId="1494489487" sldId="262"/>
            <ac:spMk id="3" creationId="{233814DF-4393-44E6-B320-5B7F444B535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219A0-ACEF-491E-BAD0-9FC05FC57B1C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DCF54-768E-4A33-9088-F354C458ADD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5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noProof="0" dirty="0" err="1"/>
              <a:t>Modifiez</a:t>
            </a:r>
            <a:r>
              <a:rPr lang="en-GB" noProof="0" dirty="0"/>
              <a:t>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 err="1"/>
              <a:t>Modifiez</a:t>
            </a:r>
            <a:r>
              <a:rPr lang="en-GB" noProof="0" dirty="0"/>
              <a:t>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8941B0-F4D5-4460-BCAD-F7E2B41A8257}" type="datetimeFigureOut">
              <a:rPr lang="de-DE" smtClean="0"/>
              <a:pPr/>
              <a:t>03.03.2022</a:t>
            </a:fld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Studentenschaft der Universität </a:t>
            </a:r>
            <a:r>
              <a:rPr lang="de-DE" dirty="0" err="1"/>
              <a:t>St.Gallen</a:t>
            </a:r>
            <a:r>
              <a:rPr lang="de-DE" dirty="0"/>
              <a:t> (SHSG)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7C6CCC6-2BE5-4E42-96A4-D1E8E81A3D8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8941B0-F4D5-4460-BCAD-F7E2B41A8257}" type="datetimeFigureOut">
              <a:rPr lang="de-DE" smtClean="0"/>
              <a:pPr/>
              <a:t>03.03.2022</a:t>
            </a:fld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8941B0-F4D5-4460-BCAD-F7E2B41A8257}" type="datetimeFigureOut">
              <a:rPr lang="de-DE" smtClean="0"/>
              <a:pPr/>
              <a:t>03.03.2022</a:t>
            </a:fld>
            <a:endParaRPr lang="de-D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8941B0-F4D5-4460-BCAD-F7E2B41A8257}" type="datetimeFigureOut">
              <a:rPr lang="de-DE" smtClean="0"/>
              <a:pPr/>
              <a:t>03.03.2022</a:t>
            </a:fld>
            <a:endParaRPr lang="de-D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676537"/>
            <a:ext cx="10515600" cy="102235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8941B0-F4D5-4460-BCAD-F7E2B41A8257}" type="datetimeFigureOut">
              <a:rPr lang="de-DE" smtClean="0"/>
              <a:pPr/>
              <a:t>03.03.2022</a:t>
            </a:fld>
            <a:endParaRPr lang="de-D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8941B0-F4D5-4460-BCAD-F7E2B41A8257}" type="datetimeFigureOut">
              <a:rPr lang="de-DE" smtClean="0"/>
              <a:pPr/>
              <a:t>03.03.2022</a:t>
            </a:fld>
            <a:endParaRPr lang="de-D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8941B0-F4D5-4460-BCAD-F7E2B41A8257}" type="datetimeFigureOut">
              <a:rPr lang="de-DE" smtClean="0"/>
              <a:pPr/>
              <a:t>03.03.2022</a:t>
            </a:fld>
            <a:endParaRPr lang="de-D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8941B0-F4D5-4460-BCAD-F7E2B41A8257}" type="datetimeFigureOut">
              <a:rPr lang="de-DE" smtClean="0"/>
              <a:pPr/>
              <a:t>03.03.2022</a:t>
            </a:fld>
            <a:endParaRPr lang="de-D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8941B0-F4D5-4460-BCAD-F7E2B41A8257}" type="datetimeFigureOut">
              <a:rPr lang="de-DE" smtClean="0"/>
              <a:pPr/>
              <a:t>03.03.2022</a:t>
            </a:fld>
            <a:endParaRPr lang="de-D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err="1"/>
              <a:t>Modifiez</a:t>
            </a:r>
            <a:r>
              <a:rPr lang="en-GB" noProof="0" dirty="0"/>
              <a:t>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/>
              <a:t>Modifiez</a:t>
            </a:r>
            <a:r>
              <a:rPr lang="en-GB" noProof="0" dirty="0"/>
              <a:t>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Rechteck 11">
            <a:extLst>
              <a:ext uri="{FF2B5EF4-FFF2-40B4-BE49-F238E27FC236}">
                <a16:creationId xmlns:a16="http://schemas.microsoft.com/office/drawing/2014/main" id="{6BF973A2-1B48-4D3B-BB2D-CF6DB8DF2084}"/>
              </a:ext>
            </a:extLst>
          </p:cNvPr>
          <p:cNvSpPr/>
          <p:nvPr userDrawn="1"/>
        </p:nvSpPr>
        <p:spPr>
          <a:xfrm>
            <a:off x="0" y="6685200"/>
            <a:ext cx="12192000" cy="172800"/>
          </a:xfrm>
          <a:prstGeom prst="rect">
            <a:avLst/>
          </a:prstGeom>
          <a:solidFill>
            <a:srgbClr val="00802F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srgbClr val="339933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1D17A7B-FFA1-48EC-8EF2-B6F670E5363E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17" y="124686"/>
            <a:ext cx="2390164" cy="49722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4C63C51-BE3C-445D-8BBB-1ED087824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10493048" y="125994"/>
            <a:ext cx="1556235" cy="49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02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Waage der Justitia Silhouette">
            <a:extLst>
              <a:ext uri="{FF2B5EF4-FFF2-40B4-BE49-F238E27FC236}">
                <a16:creationId xmlns:a16="http://schemas.microsoft.com/office/drawing/2014/main" id="{BE8FE9EC-1A77-4754-A43C-82F41403A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2887825"/>
            <a:ext cx="3443688" cy="344368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Rekursberatung</a:t>
            </a:r>
            <a:r>
              <a:rPr lang="de-DE" dirty="0"/>
              <a:t> der SHSG</a:t>
            </a:r>
          </a:p>
        </p:txBody>
      </p:sp>
      <p:pic>
        <p:nvPicPr>
          <p:cNvPr id="6" name="Grafik 5" descr="Ein Bild, das Text, ClipArt, Screenshot enthält.&#10;&#10;Automatisch generierte Beschreibung">
            <a:extLst>
              <a:ext uri="{FF2B5EF4-FFF2-40B4-BE49-F238E27FC236}">
                <a16:creationId xmlns:a16="http://schemas.microsoft.com/office/drawing/2014/main" id="{B6F31FBD-A887-4BE1-9AF6-3B216041BD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08" y="5616058"/>
            <a:ext cx="1987892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0D457-545B-44AD-8A7B-92E1F3AF3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041294" cy="1009651"/>
          </a:xfrm>
        </p:spPr>
        <p:txBody>
          <a:bodyPr>
            <a:normAutofit/>
          </a:bodyPr>
          <a:lstStyle/>
          <a:p>
            <a:r>
              <a:rPr lang="de-CH" dirty="0"/>
              <a:t>Ablauf Rekursverfahren (vereinfacht)</a:t>
            </a: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50921D28-13BA-456A-AB94-6EE2BC2217BB}"/>
              </a:ext>
            </a:extLst>
          </p:cNvPr>
          <p:cNvGrpSpPr/>
          <p:nvPr/>
        </p:nvGrpSpPr>
        <p:grpSpPr>
          <a:xfrm>
            <a:off x="838200" y="1690688"/>
            <a:ext cx="10309076" cy="5011195"/>
            <a:chOff x="838196" y="1541398"/>
            <a:chExt cx="10309076" cy="5011195"/>
          </a:xfrm>
        </p:grpSpPr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CB1AD131-7D58-49D0-A991-53BF094AD6F0}"/>
                </a:ext>
              </a:extLst>
            </p:cNvPr>
            <p:cNvGrpSpPr/>
            <p:nvPr/>
          </p:nvGrpSpPr>
          <p:grpSpPr>
            <a:xfrm>
              <a:off x="838196" y="1541398"/>
              <a:ext cx="10309076" cy="3529505"/>
              <a:chOff x="838196" y="1541398"/>
              <a:chExt cx="10309076" cy="3529505"/>
            </a:xfrm>
          </p:grpSpPr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C5A82B5-806B-424E-8713-CEF584C6E294}"/>
                  </a:ext>
                </a:extLst>
              </p:cNvPr>
              <p:cNvSpPr/>
              <p:nvPr/>
            </p:nvSpPr>
            <p:spPr>
              <a:xfrm>
                <a:off x="838197" y="2119897"/>
                <a:ext cx="2296800" cy="50385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dirty="0">
                    <a:latin typeface="Arial" panose="020B0604020202020204" pitchFamily="34" charset="0"/>
                    <a:cs typeface="Arial" panose="020B0604020202020204" pitchFamily="34" charset="0"/>
                  </a:rPr>
                  <a:t>Verfügung Studiensekretär</a:t>
                </a:r>
              </a:p>
            </p:txBody>
          </p:sp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DC3D4761-AE8A-4C65-AC85-5B26BA96A656}"/>
                  </a:ext>
                </a:extLst>
              </p:cNvPr>
              <p:cNvSpPr/>
              <p:nvPr/>
            </p:nvSpPr>
            <p:spPr>
              <a:xfrm>
                <a:off x="838197" y="1541399"/>
                <a:ext cx="2296800" cy="503853"/>
              </a:xfrm>
              <a:prstGeom prst="rect">
                <a:avLst/>
              </a:prstGeom>
              <a:solidFill>
                <a:srgbClr val="00802F"/>
              </a:solidFill>
              <a:ln>
                <a:solidFill>
                  <a:srgbClr val="0080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dirty="0">
                    <a:latin typeface="Arial" panose="020B0604020202020204" pitchFamily="34" charset="0"/>
                    <a:cs typeface="Arial" panose="020B0604020202020204" pitchFamily="34" charset="0"/>
                  </a:rPr>
                  <a:t>Studiensekretär/ Dozent </a:t>
                </a:r>
              </a:p>
            </p:txBody>
          </p:sp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92DA2653-ABF2-434E-84A3-606F9BF6DB4E}"/>
                  </a:ext>
                </a:extLst>
              </p:cNvPr>
              <p:cNvSpPr/>
              <p:nvPr/>
            </p:nvSpPr>
            <p:spPr>
              <a:xfrm>
                <a:off x="4844334" y="1541398"/>
                <a:ext cx="2296800" cy="503853"/>
              </a:xfrm>
              <a:prstGeom prst="rect">
                <a:avLst/>
              </a:prstGeom>
              <a:solidFill>
                <a:srgbClr val="00802F"/>
              </a:solidFill>
              <a:ln>
                <a:solidFill>
                  <a:srgbClr val="0080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dirty="0">
                    <a:latin typeface="Arial" panose="020B0604020202020204" pitchFamily="34" charset="0"/>
                    <a:cs typeface="Arial" panose="020B0604020202020204" pitchFamily="34" charset="0"/>
                  </a:rPr>
                  <a:t>Rekurskommission</a:t>
                </a:r>
              </a:p>
            </p:txBody>
          </p:sp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1CF988B-DA77-4F91-B63B-B67225221540}"/>
                  </a:ext>
                </a:extLst>
              </p:cNvPr>
              <p:cNvSpPr/>
              <p:nvPr/>
            </p:nvSpPr>
            <p:spPr>
              <a:xfrm>
                <a:off x="8850472" y="1541398"/>
                <a:ext cx="2296800" cy="503853"/>
              </a:xfrm>
              <a:prstGeom prst="rect">
                <a:avLst/>
              </a:prstGeom>
              <a:solidFill>
                <a:srgbClr val="00802F"/>
              </a:solidFill>
              <a:ln>
                <a:solidFill>
                  <a:srgbClr val="0080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dirty="0">
                    <a:latin typeface="Arial" panose="020B0604020202020204" pitchFamily="34" charset="0"/>
                    <a:cs typeface="Arial" panose="020B0604020202020204" pitchFamily="34" charset="0"/>
                  </a:rPr>
                  <a:t>Rekurrent/-in</a:t>
                </a:r>
              </a:p>
            </p:txBody>
          </p:sp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D80BD1D-76FA-4180-8899-310D9FF8ABD7}"/>
                  </a:ext>
                </a:extLst>
              </p:cNvPr>
              <p:cNvSpPr/>
              <p:nvPr/>
            </p:nvSpPr>
            <p:spPr>
              <a:xfrm>
                <a:off x="8850472" y="2549105"/>
                <a:ext cx="2296800" cy="6084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dirty="0">
                    <a:latin typeface="Arial" panose="020B0604020202020204" pitchFamily="34" charset="0"/>
                    <a:cs typeface="Arial" panose="020B0604020202020204" pitchFamily="34" charset="0"/>
                  </a:rPr>
                  <a:t>Prüfungseinsicht</a:t>
                </a:r>
                <a:br>
                  <a:rPr lang="de-CH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CH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 </a:t>
                </a:r>
                <a:r>
                  <a:rPr lang="de-CH" dirty="0">
                    <a:latin typeface="Arial" panose="020B0604020202020204" pitchFamily="34" charset="0"/>
                    <a:cs typeface="Arial" panose="020B0604020202020204" pitchFamily="34" charset="0"/>
                  </a:rPr>
                  <a:t>Rekurs </a:t>
                </a:r>
              </a:p>
            </p:txBody>
          </p:sp>
          <p:cxnSp>
            <p:nvCxnSpPr>
              <p:cNvPr id="10" name="Gerade Verbindung mit Pfeil 9">
                <a:extLst>
                  <a:ext uri="{FF2B5EF4-FFF2-40B4-BE49-F238E27FC236}">
                    <a16:creationId xmlns:a16="http://schemas.microsoft.com/office/drawing/2014/main" id="{7DC510A9-0735-4FC5-9069-EC790051176E}"/>
                  </a:ext>
                </a:extLst>
              </p:cNvPr>
              <p:cNvCxnSpPr>
                <a:cxnSpLocks/>
                <a:stCxn id="4" idx="3"/>
                <a:endCxn id="8" idx="1"/>
              </p:cNvCxnSpPr>
              <p:nvPr/>
            </p:nvCxnSpPr>
            <p:spPr>
              <a:xfrm>
                <a:off x="3134997" y="2371824"/>
                <a:ext cx="5715475" cy="481498"/>
              </a:xfrm>
              <a:prstGeom prst="straightConnector1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F6AB375-7DF1-4BD1-A8B9-7E9DA744A229}"/>
                  </a:ext>
                </a:extLst>
              </p:cNvPr>
              <p:cNvSpPr txBox="1"/>
              <p:nvPr/>
            </p:nvSpPr>
            <p:spPr>
              <a:xfrm rot="283546">
                <a:off x="4699677" y="2302464"/>
                <a:ext cx="2296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>
                    <a:latin typeface="Arial" panose="020B0604020202020204" pitchFamily="34" charset="0"/>
                    <a:cs typeface="Arial" panose="020B0604020202020204" pitchFamily="34" charset="0"/>
                  </a:rPr>
                  <a:t>Rekursfrist gemäss Notenverfügung</a:t>
                </a:r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B5253610-4D9B-4670-BF99-7AA05A74F7C0}"/>
                  </a:ext>
                </a:extLst>
              </p:cNvPr>
              <p:cNvSpPr/>
              <p:nvPr/>
            </p:nvSpPr>
            <p:spPr>
              <a:xfrm>
                <a:off x="4844334" y="3276027"/>
                <a:ext cx="2296800" cy="96007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dirty="0">
                    <a:latin typeface="Arial" panose="020B0604020202020204" pitchFamily="34" charset="0"/>
                    <a:cs typeface="Arial" panose="020B0604020202020204" pitchFamily="34" charset="0"/>
                  </a:rPr>
                  <a:t>Verfahrenseröffnung</a:t>
                </a:r>
              </a:p>
              <a:p>
                <a:pPr algn="ctr"/>
                <a:r>
                  <a:rPr lang="de-CH" dirty="0">
                    <a:latin typeface="Arial" panose="020B0604020202020204" pitchFamily="34" charset="0"/>
                    <a:cs typeface="Arial" panose="020B0604020202020204" pitchFamily="34" charset="0"/>
                  </a:rPr>
                  <a:t>- Kostenvorschuss (i.d.R. CHF 250) </a:t>
                </a:r>
              </a:p>
            </p:txBody>
          </p:sp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0CE45DDA-EA02-4A2E-B973-F7C12B22FAB2}"/>
                  </a:ext>
                </a:extLst>
              </p:cNvPr>
              <p:cNvSpPr/>
              <p:nvPr/>
            </p:nvSpPr>
            <p:spPr>
              <a:xfrm>
                <a:off x="838196" y="4567050"/>
                <a:ext cx="2296800" cy="50385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dirty="0">
                    <a:latin typeface="Arial" panose="020B0604020202020204" pitchFamily="34" charset="0"/>
                    <a:cs typeface="Arial" panose="020B0604020202020204" pitchFamily="34" charset="0"/>
                  </a:rPr>
                  <a:t>Stellungnahme</a:t>
                </a:r>
              </a:p>
            </p:txBody>
          </p:sp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9AC0B244-BF8C-41B9-B144-A0EA044389AB}"/>
                  </a:ext>
                </a:extLst>
              </p:cNvPr>
              <p:cNvSpPr/>
              <p:nvPr/>
            </p:nvSpPr>
            <p:spPr>
              <a:xfrm>
                <a:off x="8850472" y="4567050"/>
                <a:ext cx="2296800" cy="50385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dirty="0">
                    <a:latin typeface="Arial" panose="020B0604020202020204" pitchFamily="34" charset="0"/>
                    <a:cs typeface="Arial" panose="020B0604020202020204" pitchFamily="34" charset="0"/>
                  </a:rPr>
                  <a:t>(Rekursergänzung)</a:t>
                </a:r>
              </a:p>
            </p:txBody>
          </p:sp>
        </p:grp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5347AB15-5D03-4BC2-9EFC-F827517715C1}"/>
                </a:ext>
              </a:extLst>
            </p:cNvPr>
            <p:cNvSpPr/>
            <p:nvPr/>
          </p:nvSpPr>
          <p:spPr>
            <a:xfrm>
              <a:off x="4947600" y="5977502"/>
              <a:ext cx="2296800" cy="50385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>
                  <a:latin typeface="Arial" panose="020B0604020202020204" pitchFamily="34" charset="0"/>
                  <a:cs typeface="Arial" panose="020B0604020202020204" pitchFamily="34" charset="0"/>
                </a:rPr>
                <a:t>Entscheid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D3D54C06-8670-4AAF-91F6-ABCC1733A3E2}"/>
                </a:ext>
              </a:extLst>
            </p:cNvPr>
            <p:cNvSpPr txBox="1"/>
            <p:nvPr/>
          </p:nvSpPr>
          <p:spPr>
            <a:xfrm>
              <a:off x="7232693" y="5906262"/>
              <a:ext cx="229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dirty="0">
                  <a:latin typeface="Arial" panose="020B0604020202020204" pitchFamily="34" charset="0"/>
                  <a:cs typeface="Arial" panose="020B0604020202020204" pitchFamily="34" charset="0"/>
                </a:rPr>
                <a:t>Gesamtdauer: 2-5 Monate</a:t>
              </a:r>
            </a:p>
          </p:txBody>
        </p:sp>
      </p:grp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43EEE144-DA1F-4715-AE4A-F7A912A78850}"/>
              </a:ext>
            </a:extLst>
          </p:cNvPr>
          <p:cNvCxnSpPr>
            <a:cxnSpLocks/>
            <a:stCxn id="8" idx="2"/>
            <a:endCxn id="12" idx="3"/>
          </p:cNvCxnSpPr>
          <p:nvPr/>
        </p:nvCxnSpPr>
        <p:spPr>
          <a:xfrm flipH="1">
            <a:off x="7141138" y="3306829"/>
            <a:ext cx="2857738" cy="598524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DB66B648-38E2-4A3E-8CB2-08496F53FBCC}"/>
              </a:ext>
            </a:extLst>
          </p:cNvPr>
          <p:cNvCxnSpPr>
            <a:cxnSpLocks/>
            <a:stCxn id="12" idx="2"/>
            <a:endCxn id="14" idx="3"/>
          </p:cNvCxnSpPr>
          <p:nvPr/>
        </p:nvCxnSpPr>
        <p:spPr>
          <a:xfrm flipH="1">
            <a:off x="3135000" y="4385388"/>
            <a:ext cx="2857738" cy="582879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4CFDEF01-1538-4B73-BDEA-33C0C9241FA1}"/>
              </a:ext>
            </a:extLst>
          </p:cNvPr>
          <p:cNvCxnSpPr>
            <a:stCxn id="14" idx="3"/>
            <a:endCxn id="15" idx="1"/>
          </p:cNvCxnSpPr>
          <p:nvPr/>
        </p:nvCxnSpPr>
        <p:spPr>
          <a:xfrm>
            <a:off x="3135000" y="4968267"/>
            <a:ext cx="5715476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4886A98A-C25D-4443-B7A6-2D261CB8BEE0}"/>
              </a:ext>
            </a:extLst>
          </p:cNvPr>
          <p:cNvCxnSpPr>
            <a:stCxn id="15" idx="2"/>
            <a:endCxn id="16" idx="0"/>
          </p:cNvCxnSpPr>
          <p:nvPr/>
        </p:nvCxnSpPr>
        <p:spPr>
          <a:xfrm flipH="1">
            <a:off x="6096004" y="5220193"/>
            <a:ext cx="3902872" cy="906599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 descr="Ein Bild, das Text, ClipArt, Screenshot enthält.&#10;&#10;Automatisch generierte Beschreibung">
            <a:extLst>
              <a:ext uri="{FF2B5EF4-FFF2-40B4-BE49-F238E27FC236}">
                <a16:creationId xmlns:a16="http://schemas.microsoft.com/office/drawing/2014/main" id="{1B44E303-0C4A-4BEE-AC48-589C3661D1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08" y="5616058"/>
            <a:ext cx="1987892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58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DB7CF-5E35-4DA1-90FB-952F178BA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Disziplinarverfahren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C7D625-B126-4325-84B9-3CB318DC4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de-DE" sz="2000" dirty="0">
                <a:ea typeface="+mj-lt"/>
                <a:cs typeface="+mj-lt"/>
              </a:rPr>
              <a:t>Als </a:t>
            </a:r>
            <a:r>
              <a:rPr lang="de-DE" sz="2000" b="1" dirty="0">
                <a:ea typeface="+mj-lt"/>
                <a:cs typeface="+mj-lt"/>
              </a:rPr>
              <a:t>Disziplinarfehler</a:t>
            </a:r>
            <a:r>
              <a:rPr lang="de-DE" sz="2000" dirty="0">
                <a:ea typeface="+mj-lt"/>
                <a:cs typeface="+mj-lt"/>
              </a:rPr>
              <a:t> gelten </a:t>
            </a:r>
            <a:r>
              <a:rPr lang="de-DE" sz="2000" dirty="0" err="1">
                <a:ea typeface="+mj-lt"/>
                <a:cs typeface="+mj-lt"/>
              </a:rPr>
              <a:t>gemäss</a:t>
            </a:r>
            <a:r>
              <a:rPr lang="de-DE" sz="2000" dirty="0">
                <a:ea typeface="+mj-lt"/>
                <a:cs typeface="+mj-lt"/>
              </a:rPr>
              <a:t> Art. 36 des Universitätsgesetzes: „schuldhafte </a:t>
            </a:r>
            <a:r>
              <a:rPr lang="de-DE" sz="2000" dirty="0" err="1">
                <a:ea typeface="+mj-lt"/>
                <a:cs typeface="+mj-lt"/>
              </a:rPr>
              <a:t>Verstösse</a:t>
            </a:r>
            <a:r>
              <a:rPr lang="de-DE" sz="2000" dirty="0">
                <a:ea typeface="+mj-lt"/>
                <a:cs typeface="+mj-lt"/>
              </a:rPr>
              <a:t> gegen die Ordnung an der </a:t>
            </a:r>
            <a:r>
              <a:rPr lang="de-DE" sz="2000" dirty="0" err="1">
                <a:ea typeface="+mj-lt"/>
                <a:cs typeface="+mj-lt"/>
              </a:rPr>
              <a:t>Universität</a:t>
            </a:r>
            <a:r>
              <a:rPr lang="de-DE" sz="2000" dirty="0">
                <a:ea typeface="+mj-lt"/>
                <a:cs typeface="+mj-lt"/>
              </a:rPr>
              <a:t>“.</a:t>
            </a:r>
          </a:p>
          <a:p>
            <a:pPr marL="0" indent="0">
              <a:buNone/>
            </a:pPr>
            <a:endParaRPr lang="de-DE" sz="2000" dirty="0">
              <a:ea typeface="+mj-lt"/>
              <a:cs typeface="+mj-lt"/>
            </a:endParaRPr>
          </a:p>
          <a:p>
            <a:pPr>
              <a:buFont typeface="Arial"/>
              <a:buChar char="•"/>
            </a:pPr>
            <a:r>
              <a:rPr lang="de-DE" sz="2000" dirty="0">
                <a:ea typeface="+mj-lt"/>
                <a:cs typeface="+mj-lt"/>
              </a:rPr>
              <a:t>Mögliche </a:t>
            </a:r>
            <a:r>
              <a:rPr lang="de-DE" sz="2000" dirty="0" err="1">
                <a:ea typeface="+mj-lt"/>
                <a:cs typeface="+mj-lt"/>
              </a:rPr>
              <a:t>Verstösse</a:t>
            </a:r>
            <a:r>
              <a:rPr lang="de-DE" sz="2000" dirty="0">
                <a:ea typeface="+mj-lt"/>
                <a:cs typeface="+mj-lt"/>
              </a:rPr>
              <a:t> sind:</a:t>
            </a:r>
          </a:p>
          <a:p>
            <a:pPr lvl="1">
              <a:buFont typeface="Arial"/>
              <a:buChar char="•"/>
            </a:pPr>
            <a:r>
              <a:rPr lang="de-DE" sz="2000" dirty="0">
                <a:ea typeface="+mj-lt"/>
                <a:cs typeface="+mj-lt"/>
              </a:rPr>
              <a:t>die </a:t>
            </a:r>
            <a:r>
              <a:rPr lang="de-DE" sz="2000" b="1" dirty="0">
                <a:ea typeface="+mj-lt"/>
                <a:cs typeface="+mj-lt"/>
              </a:rPr>
              <a:t>Behinderung von Personen an der </a:t>
            </a:r>
            <a:r>
              <a:rPr lang="de-DE" sz="2000" b="1" dirty="0" err="1">
                <a:ea typeface="+mj-lt"/>
                <a:cs typeface="+mj-lt"/>
              </a:rPr>
              <a:t>Erfüllung</a:t>
            </a:r>
            <a:r>
              <a:rPr lang="de-DE" sz="2000" b="1" dirty="0">
                <a:ea typeface="+mj-lt"/>
                <a:cs typeface="+mj-lt"/>
              </a:rPr>
              <a:t> ihrer Aufgaben an der </a:t>
            </a:r>
            <a:r>
              <a:rPr lang="de-DE" sz="2000" b="1" dirty="0" err="1">
                <a:ea typeface="+mj-lt"/>
                <a:cs typeface="+mj-lt"/>
              </a:rPr>
              <a:t>Universität</a:t>
            </a:r>
            <a:r>
              <a:rPr lang="de-DE" sz="2000" b="1" dirty="0">
                <a:ea typeface="+mj-lt"/>
                <a:cs typeface="+mj-lt"/>
              </a:rPr>
              <a:t> </a:t>
            </a:r>
            <a:r>
              <a:rPr lang="de-DE" sz="2000" dirty="0">
                <a:ea typeface="+mj-lt"/>
                <a:cs typeface="+mj-lt"/>
              </a:rPr>
              <a:t>(</a:t>
            </a:r>
            <a:r>
              <a:rPr lang="de-DE" sz="2000" dirty="0" err="1">
                <a:ea typeface="+mj-lt"/>
                <a:cs typeface="+mj-lt"/>
              </a:rPr>
              <a:t>lit</a:t>
            </a:r>
            <a:r>
              <a:rPr lang="de-DE" sz="2000" dirty="0">
                <a:ea typeface="+mj-lt"/>
                <a:cs typeface="+mj-lt"/>
              </a:rPr>
              <a:t>. a);</a:t>
            </a:r>
          </a:p>
          <a:p>
            <a:pPr lvl="1">
              <a:buFont typeface="Arial"/>
              <a:buChar char="•"/>
            </a:pPr>
            <a:r>
              <a:rPr lang="de-DE" sz="2000" b="1" dirty="0">
                <a:ea typeface="+mj-lt"/>
                <a:cs typeface="+mj-lt"/>
              </a:rPr>
              <a:t>das </a:t>
            </a:r>
            <a:r>
              <a:rPr lang="de-DE" sz="2000" b="1" dirty="0" err="1">
                <a:ea typeface="+mj-lt"/>
                <a:cs typeface="+mj-lt"/>
              </a:rPr>
              <a:t>Stören</a:t>
            </a:r>
            <a:r>
              <a:rPr lang="de-DE" sz="2000" b="1" dirty="0">
                <a:ea typeface="+mj-lt"/>
                <a:cs typeface="+mj-lt"/>
              </a:rPr>
              <a:t> von Veranstaltungen </a:t>
            </a:r>
            <a:r>
              <a:rPr lang="de-DE" sz="2000" dirty="0">
                <a:ea typeface="+mj-lt"/>
                <a:cs typeface="+mj-lt"/>
              </a:rPr>
              <a:t>(</a:t>
            </a:r>
            <a:r>
              <a:rPr lang="de-DE" sz="2000" dirty="0" err="1">
                <a:ea typeface="+mj-lt"/>
                <a:cs typeface="+mj-lt"/>
              </a:rPr>
              <a:t>lit</a:t>
            </a:r>
            <a:r>
              <a:rPr lang="de-DE" sz="2000" dirty="0">
                <a:ea typeface="+mj-lt"/>
                <a:cs typeface="+mj-lt"/>
              </a:rPr>
              <a:t>. b) und</a:t>
            </a:r>
          </a:p>
          <a:p>
            <a:pPr lvl="1">
              <a:buFont typeface="Arial"/>
              <a:buChar char="•"/>
            </a:pPr>
            <a:r>
              <a:rPr lang="de-DE" sz="2000" dirty="0">
                <a:ea typeface="+mj-lt"/>
                <a:cs typeface="+mj-lt"/>
              </a:rPr>
              <a:t>die </a:t>
            </a:r>
            <a:r>
              <a:rPr lang="de-DE" sz="2000" b="1" dirty="0">
                <a:ea typeface="+mj-lt"/>
                <a:cs typeface="+mj-lt"/>
              </a:rPr>
              <a:t>Unehrlichkeit an </a:t>
            </a:r>
            <a:r>
              <a:rPr lang="de-DE" sz="2000" b="1" dirty="0" err="1">
                <a:ea typeface="+mj-lt"/>
                <a:cs typeface="+mj-lt"/>
              </a:rPr>
              <a:t>Prüfungen</a:t>
            </a:r>
            <a:r>
              <a:rPr lang="de-DE" sz="2000" b="1" dirty="0">
                <a:ea typeface="+mj-lt"/>
                <a:cs typeface="+mj-lt"/>
              </a:rPr>
              <a:t> </a:t>
            </a:r>
            <a:r>
              <a:rPr lang="de-DE" sz="2000" dirty="0">
                <a:ea typeface="+mj-lt"/>
                <a:cs typeface="+mj-lt"/>
              </a:rPr>
              <a:t>(</a:t>
            </a:r>
            <a:r>
              <a:rPr lang="de-DE" sz="2000" dirty="0" err="1">
                <a:ea typeface="+mj-lt"/>
                <a:cs typeface="+mj-lt"/>
              </a:rPr>
              <a:t>lit</a:t>
            </a:r>
            <a:r>
              <a:rPr lang="de-DE" sz="2000" dirty="0">
                <a:ea typeface="+mj-lt"/>
                <a:cs typeface="+mj-lt"/>
              </a:rPr>
              <a:t>. c).</a:t>
            </a:r>
            <a:endParaRPr lang="de-CH" sz="2000" dirty="0"/>
          </a:p>
        </p:txBody>
      </p:sp>
      <p:pic>
        <p:nvPicPr>
          <p:cNvPr id="5" name="Grafik 4" descr="Ein Bild, das Text, ClipArt, Screenshot enthält.&#10;&#10;Automatisch generierte Beschreibung">
            <a:extLst>
              <a:ext uri="{FF2B5EF4-FFF2-40B4-BE49-F238E27FC236}">
                <a16:creationId xmlns:a16="http://schemas.microsoft.com/office/drawing/2014/main" id="{8645C667-B926-4B13-A737-BBFC6A051C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08" y="5616058"/>
            <a:ext cx="1987892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53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CC387-F833-4A4F-84C4-6688F80825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Fragen?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C53C57B-4E97-42BC-97B8-877CBB4FC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8776"/>
            <a:ext cx="9144000" cy="1059024"/>
          </a:xfrm>
        </p:spPr>
        <p:txBody>
          <a:bodyPr/>
          <a:lstStyle/>
          <a:p>
            <a:r>
              <a:rPr lang="de-DE" dirty="0"/>
              <a:t>rekursberatung@shsg.ch</a:t>
            </a:r>
            <a:endParaRPr lang="de-CH" dirty="0"/>
          </a:p>
        </p:txBody>
      </p:sp>
      <p:pic>
        <p:nvPicPr>
          <p:cNvPr id="5" name="Grafik 4" descr="Ein Bild, das Text, ClipArt, Screenshot enthält.&#10;&#10;Automatisch generierte Beschreibung">
            <a:extLst>
              <a:ext uri="{FF2B5EF4-FFF2-40B4-BE49-F238E27FC236}">
                <a16:creationId xmlns:a16="http://schemas.microsoft.com/office/drawing/2014/main" id="{96C23607-81B1-4AB1-A5FC-0BED924B2B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08" y="5616058"/>
            <a:ext cx="1987892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55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C19535-790F-46EC-9CA5-9ED386C0F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Übersicht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5F494B-9428-4324-B114-B426E25F3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Prüfungseinsicht</a:t>
            </a:r>
          </a:p>
          <a:p>
            <a:r>
              <a:rPr lang="de-DE" dirty="0"/>
              <a:t>Unterschied Rekurs vs. Gesuch um Notenkorrektur</a:t>
            </a:r>
          </a:p>
          <a:p>
            <a:r>
              <a:rPr lang="de-DE" dirty="0"/>
              <a:t>Rekurs</a:t>
            </a:r>
          </a:p>
          <a:p>
            <a:r>
              <a:rPr lang="de-DE" dirty="0"/>
              <a:t>Erfolgschancen</a:t>
            </a:r>
          </a:p>
          <a:p>
            <a:r>
              <a:rPr lang="de-DE" dirty="0"/>
              <a:t>Ablauf Rekursverfahren</a:t>
            </a:r>
          </a:p>
          <a:p>
            <a:r>
              <a:rPr lang="de-DE"/>
              <a:t>Disziplinarverfahren</a:t>
            </a:r>
            <a:endParaRPr lang="de-DE" dirty="0"/>
          </a:p>
          <a:p>
            <a:r>
              <a:rPr lang="de-DE" dirty="0"/>
              <a:t>Fragen</a:t>
            </a:r>
          </a:p>
        </p:txBody>
      </p:sp>
      <p:pic>
        <p:nvPicPr>
          <p:cNvPr id="6" name="Grafik 5" descr="Ein Bild, das Text, ClipArt, Screenshot enthält.&#10;&#10;Automatisch generierte Beschreibung">
            <a:extLst>
              <a:ext uri="{FF2B5EF4-FFF2-40B4-BE49-F238E27FC236}">
                <a16:creationId xmlns:a16="http://schemas.microsoft.com/office/drawing/2014/main" id="{40776AE6-C5C3-4FC9-9E60-9813B1E131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08" y="5616058"/>
            <a:ext cx="1987892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7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1777E-87C7-45A4-86CD-2F99ECA0E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Prüfungseinsicht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8A318-CD5E-4BD4-82C3-86C549505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Das </a:t>
            </a:r>
            <a:r>
              <a:rPr lang="en-US" sz="2000" b="1" dirty="0" err="1"/>
              <a:t>Recht</a:t>
            </a:r>
            <a:r>
              <a:rPr lang="en-US" sz="2000" b="1" dirty="0"/>
              <a:t> auf </a:t>
            </a:r>
            <a:r>
              <a:rPr lang="en-US" sz="2000" b="1" dirty="0" err="1"/>
              <a:t>Einsicht</a:t>
            </a:r>
            <a:r>
              <a:rPr lang="en-US" sz="2000" b="1" dirty="0"/>
              <a:t> </a:t>
            </a:r>
            <a:r>
              <a:rPr lang="en-US" sz="2000" b="1" dirty="0" err="1"/>
              <a:t>beinhaltet</a:t>
            </a:r>
            <a:r>
              <a:rPr lang="en-US" sz="2000" b="1" dirty="0"/>
              <a:t> </a:t>
            </a:r>
            <a:r>
              <a:rPr lang="en-US" sz="2000" b="1" dirty="0" err="1"/>
              <a:t>gemäss</a:t>
            </a:r>
            <a:r>
              <a:rPr lang="en-US" sz="2000" b="1" dirty="0"/>
              <a:t> Art. 8 Abs. 2 AB </a:t>
            </a:r>
            <a:r>
              <a:rPr lang="en-US" sz="2000" b="1" dirty="0" err="1"/>
              <a:t>Studium</a:t>
            </a:r>
            <a:r>
              <a:rPr lang="en-US" sz="2000" b="1" dirty="0"/>
              <a:t> </a:t>
            </a:r>
            <a:r>
              <a:rPr lang="en-US" sz="2000" b="1" dirty="0" err="1"/>
              <a:t>insbesondere</a:t>
            </a:r>
            <a:r>
              <a:rPr lang="en-US" sz="2000" b="1" dirty="0"/>
              <a:t>:</a:t>
            </a:r>
          </a:p>
          <a:p>
            <a:pPr marL="0" indent="0">
              <a:buNone/>
            </a:pPr>
            <a:endParaRPr lang="en-US" sz="2000" b="1" dirty="0"/>
          </a:p>
          <a:p>
            <a:pPr marL="457200" indent="-457200">
              <a:buFont typeface="+mj-lt"/>
              <a:buAutoNum type="alphaLcPeriod"/>
            </a:pPr>
            <a:r>
              <a:rPr lang="de-DE" sz="1700" dirty="0"/>
              <a:t>das Recht auf </a:t>
            </a:r>
            <a:r>
              <a:rPr lang="de-DE" sz="1700" b="1" dirty="0" err="1"/>
              <a:t>Verbeiständung</a:t>
            </a:r>
            <a:r>
              <a:rPr lang="de-DE" sz="1700" b="1" dirty="0"/>
              <a:t> oder Vertretung </a:t>
            </a:r>
            <a:r>
              <a:rPr lang="de-DE" sz="1700" dirty="0"/>
              <a:t>mit Vollmacht bei der Prüfungseinsicht durch eine Person;</a:t>
            </a:r>
          </a:p>
          <a:p>
            <a:pPr marL="457200" indent="-457200">
              <a:buFont typeface="+mj-lt"/>
              <a:buAutoNum type="alphaLcPeriod"/>
            </a:pPr>
            <a:r>
              <a:rPr lang="de-DE" sz="1700" dirty="0"/>
              <a:t>die Einsichtnahme in die </a:t>
            </a:r>
            <a:r>
              <a:rPr lang="de-DE" sz="1700" b="1" dirty="0"/>
              <a:t>Prüfungsfragen</a:t>
            </a:r>
            <a:r>
              <a:rPr lang="de-DE" sz="1700" dirty="0"/>
              <a:t>, die eigenen </a:t>
            </a:r>
            <a:r>
              <a:rPr lang="de-DE" sz="1700" b="1" dirty="0"/>
              <a:t>Prüfungsantworten</a:t>
            </a:r>
            <a:r>
              <a:rPr lang="de-DE" sz="1700" dirty="0"/>
              <a:t>, die </a:t>
            </a:r>
            <a:r>
              <a:rPr lang="de-DE" sz="1700" b="1" dirty="0"/>
              <a:t>Punkteverteilung</a:t>
            </a:r>
            <a:r>
              <a:rPr lang="de-DE" sz="1700" dirty="0"/>
              <a:t> sowie die </a:t>
            </a:r>
            <a:r>
              <a:rPr lang="de-DE" sz="1700" b="1" dirty="0"/>
              <a:t>Notenskala</a:t>
            </a:r>
            <a:r>
              <a:rPr lang="de-DE" sz="1700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de-DE" sz="1700" dirty="0"/>
              <a:t>die Einsichtnahme in die </a:t>
            </a:r>
            <a:r>
              <a:rPr lang="de-DE" sz="1700" b="1" dirty="0"/>
              <a:t>Musterlösung</a:t>
            </a:r>
            <a:r>
              <a:rPr lang="de-DE" sz="1700" dirty="0"/>
              <a:t>, wenn in der Musterlösung die Bewertung festgelegt ist und kein separates Bewertungsraster oder dergleichen vorliegt;</a:t>
            </a:r>
          </a:p>
          <a:p>
            <a:pPr marL="457200" indent="-457200">
              <a:buFont typeface="+mj-lt"/>
              <a:buAutoNum type="alphaLcPeriod"/>
            </a:pPr>
            <a:r>
              <a:rPr lang="de-DE" sz="1700" dirty="0"/>
              <a:t>das Recht, bei der Prüfungseinsicht </a:t>
            </a:r>
            <a:r>
              <a:rPr lang="de-DE" sz="1700" b="1" dirty="0"/>
              <a:t>Notizen anzufertigen </a:t>
            </a:r>
            <a:r>
              <a:rPr lang="de-DE" sz="1700" dirty="0"/>
              <a:t>und die Prüfungs- und Veranstaltungsliteratur mitzubringen und zu verwenden;</a:t>
            </a:r>
          </a:p>
          <a:p>
            <a:pPr marL="457200" indent="-457200">
              <a:buFont typeface="+mj-lt"/>
              <a:buAutoNum type="alphaLcPeriod"/>
            </a:pPr>
            <a:r>
              <a:rPr lang="de-DE" sz="1700" dirty="0"/>
              <a:t>die </a:t>
            </a:r>
            <a:r>
              <a:rPr lang="de-DE" sz="1700" b="1" dirty="0"/>
              <a:t>eigenen Prüfungsunterlagen zu fotografieren </a:t>
            </a:r>
            <a:r>
              <a:rPr lang="de-DE" sz="1700" dirty="0"/>
              <a:t>oder </a:t>
            </a:r>
            <a:r>
              <a:rPr lang="de-DE" sz="1700" b="1" dirty="0"/>
              <a:t>gegen eine Verwaltungsgebühr eine Kopie oder einen Scan davon zu erhalten</a:t>
            </a:r>
            <a:r>
              <a:rPr lang="de-DE" sz="1700" dirty="0"/>
              <a:t>. Dieser Anspruch besteht bei Multiple-Choice-Prüfungsteilen nicht. Die prüfungsverantwortliche Lehrperson kann die Bewilligung erteilen.</a:t>
            </a:r>
            <a:endParaRPr lang="en-US" sz="1700" dirty="0"/>
          </a:p>
        </p:txBody>
      </p:sp>
      <p:pic>
        <p:nvPicPr>
          <p:cNvPr id="5" name="Grafik 4" descr="Ein Bild, das Text, ClipArt, Screenshot enthält.&#10;&#10;Automatisch generierte Beschreibung">
            <a:extLst>
              <a:ext uri="{FF2B5EF4-FFF2-40B4-BE49-F238E27FC236}">
                <a16:creationId xmlns:a16="http://schemas.microsoft.com/office/drawing/2014/main" id="{742A9A94-5551-40C9-9E35-72D79F237E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08" y="5616058"/>
            <a:ext cx="1987892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3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FB83DE-FB0B-49D0-8A69-2488B69DA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Rekurs vs. Gesuch um Notenkorrektur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F9B7E080-9212-4595-985A-1E17B83313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418010"/>
              </p:ext>
            </p:extLst>
          </p:nvPr>
        </p:nvGraphicFramePr>
        <p:xfrm>
          <a:off x="864637" y="2484120"/>
          <a:ext cx="9770706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872">
                  <a:extLst>
                    <a:ext uri="{9D8B030D-6E8A-4147-A177-3AD203B41FA5}">
                      <a16:colId xmlns:a16="http://schemas.microsoft.com/office/drawing/2014/main" val="1598482540"/>
                    </a:ext>
                  </a:extLst>
                </a:gridCol>
                <a:gridCol w="3223917">
                  <a:extLst>
                    <a:ext uri="{9D8B030D-6E8A-4147-A177-3AD203B41FA5}">
                      <a16:colId xmlns:a16="http://schemas.microsoft.com/office/drawing/2014/main" val="603070889"/>
                    </a:ext>
                  </a:extLst>
                </a:gridCol>
                <a:gridCol w="3223917">
                  <a:extLst>
                    <a:ext uri="{9D8B030D-6E8A-4147-A177-3AD203B41FA5}">
                      <a16:colId xmlns:a16="http://schemas.microsoft.com/office/drawing/2014/main" val="1176950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C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Gesuch um Notenkorrektur</a:t>
                      </a:r>
                    </a:p>
                  </a:txBody>
                  <a:tcPr>
                    <a:solidFill>
                      <a:srgbClr val="0080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Rekursverfahren</a:t>
                      </a:r>
                    </a:p>
                  </a:txBody>
                  <a:tcPr>
                    <a:solidFill>
                      <a:srgbClr val="008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14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Gesuchstellende Person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Dozierende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Studierende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856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Urteil gefällt durch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Studiensekretär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Rekurskommission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858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Weiterzug des Urteils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 möglich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i.d.R. Universitätsrat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564607"/>
                  </a:ext>
                </a:extLst>
              </a:tr>
            </a:tbl>
          </a:graphicData>
        </a:graphic>
      </p:graphicFrame>
      <p:pic>
        <p:nvPicPr>
          <p:cNvPr id="5" name="Grafik 4" descr="Ein Bild, das Text, ClipArt, Screenshot enthält.&#10;&#10;Automatisch generierte Beschreibung">
            <a:extLst>
              <a:ext uri="{FF2B5EF4-FFF2-40B4-BE49-F238E27FC236}">
                <a16:creationId xmlns:a16="http://schemas.microsoft.com/office/drawing/2014/main" id="{281948F7-6070-4E02-9D55-252F5D3BB1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08" y="5616058"/>
            <a:ext cx="1987892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43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B39152-AB3C-41E7-BDB1-01606AD7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Gesuch um Notenkorrektur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092468-2A75-486A-BB88-C0A6F2A43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Offensichtliches und objektives Versehen (z.B. Falsche Punkteaddition)</a:t>
            </a:r>
          </a:p>
          <a:p>
            <a:endParaRPr lang="de-DE" sz="2000" dirty="0"/>
          </a:p>
          <a:p>
            <a:r>
              <a:rPr lang="de-DE" sz="2000" b="1" dirty="0"/>
              <a:t>Kein Anspruch </a:t>
            </a:r>
            <a:r>
              <a:rPr lang="de-DE" sz="2000" dirty="0"/>
              <a:t>auf Notenkorrektur</a:t>
            </a:r>
          </a:p>
          <a:p>
            <a:endParaRPr lang="de-DE" sz="2000" dirty="0"/>
          </a:p>
          <a:p>
            <a:r>
              <a:rPr lang="de-DE" sz="2000" dirty="0"/>
              <a:t>Vorsicht bei Zusage/Entgegenkommen Dozent </a:t>
            </a:r>
            <a:r>
              <a:rPr lang="de-DE" sz="2000" dirty="0">
                <a:sym typeface="Wingdings" panose="05000000000000000000" pitchFamily="2" charset="2"/>
              </a:rPr>
              <a:t></a:t>
            </a:r>
            <a:r>
              <a:rPr lang="de-DE" sz="2000" dirty="0"/>
              <a:t> Rekursfrist</a:t>
            </a:r>
          </a:p>
          <a:p>
            <a:endParaRPr lang="de-DE" dirty="0"/>
          </a:p>
          <a:p>
            <a:endParaRPr lang="de-DE" dirty="0"/>
          </a:p>
          <a:p>
            <a:endParaRPr lang="de-CH" dirty="0"/>
          </a:p>
        </p:txBody>
      </p:sp>
      <p:pic>
        <p:nvPicPr>
          <p:cNvPr id="5" name="Grafik 4" descr="Ein Bild, das Text, ClipArt, Screenshot enthält.&#10;&#10;Automatisch generierte Beschreibung">
            <a:extLst>
              <a:ext uri="{FF2B5EF4-FFF2-40B4-BE49-F238E27FC236}">
                <a16:creationId xmlns:a16="http://schemas.microsoft.com/office/drawing/2014/main" id="{714228C2-AF1A-424B-8430-6A70221824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08" y="5616058"/>
            <a:ext cx="1987892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15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5E75E9-46AF-4C42-BFD2-CA69881E1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Rekurs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737743-DCA9-45ED-9ABF-5CCD9F6B4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de-DE" sz="2000" dirty="0"/>
              <a:t>Ein Rekurs kann </a:t>
            </a:r>
            <a:r>
              <a:rPr lang="de-DE" sz="2000" b="1" dirty="0"/>
              <a:t>nur aus zwei Gründen</a:t>
            </a:r>
            <a:r>
              <a:rPr lang="de-DE" sz="2000" dirty="0"/>
              <a:t> eingeleitet werden! </a:t>
            </a:r>
          </a:p>
          <a:p>
            <a:pPr marL="342900" indent="-342900">
              <a:buFont typeface="Arial"/>
              <a:buChar char="•"/>
            </a:pPr>
            <a:endParaRPr lang="de-DE" sz="2000" dirty="0"/>
          </a:p>
          <a:p>
            <a:pPr marL="342900" indent="-342900">
              <a:buFont typeface="Arial"/>
              <a:buChar char="•"/>
            </a:pPr>
            <a:r>
              <a:rPr lang="de-DE" sz="2000" dirty="0"/>
              <a:t>Notenentschiede können lediglich auf Rechtswidrigkeit geprüft werden</a:t>
            </a:r>
          </a:p>
          <a:p>
            <a:pPr marL="0" indent="0">
              <a:buNone/>
            </a:pPr>
            <a:r>
              <a:rPr lang="de-DE" sz="2000" dirty="0">
                <a:ea typeface="+mj-lt"/>
                <a:cs typeface="+mj-lt"/>
                <a:sym typeface="Wingdings" panose="05000000000000000000" pitchFamily="2" charset="2"/>
              </a:rPr>
              <a:t>	</a:t>
            </a:r>
            <a:r>
              <a:rPr lang="de-DE" sz="2000" dirty="0">
                <a:ea typeface="+mj-lt"/>
                <a:cs typeface="+mj-lt"/>
              </a:rPr>
              <a:t> Es ist </a:t>
            </a:r>
            <a:r>
              <a:rPr lang="de-DE" sz="2000" b="1" dirty="0">
                <a:ea typeface="+mj-lt"/>
                <a:cs typeface="+mj-lt"/>
              </a:rPr>
              <a:t>keine Ermessensüberprüfung</a:t>
            </a:r>
            <a:r>
              <a:rPr lang="de-DE" sz="2000" dirty="0">
                <a:ea typeface="+mj-lt"/>
                <a:cs typeface="+mj-lt"/>
              </a:rPr>
              <a:t> möglich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342900" indent="-342900">
              <a:buFont typeface="Arial"/>
              <a:buChar char="•"/>
            </a:pPr>
            <a:r>
              <a:rPr lang="de-DE" sz="2000" dirty="0"/>
              <a:t>Mögliche </a:t>
            </a:r>
            <a:r>
              <a:rPr lang="de-DE" sz="2000" dirty="0" err="1"/>
              <a:t>Rekursgründe</a:t>
            </a:r>
            <a:r>
              <a:rPr lang="de-DE" sz="2000" dirty="0"/>
              <a:t> sind:</a:t>
            </a:r>
          </a:p>
          <a:p>
            <a:pPr marL="800100" lvl="1" indent="-342900">
              <a:buFont typeface="Arial"/>
              <a:buChar char="•"/>
            </a:pPr>
            <a:r>
              <a:rPr lang="de-DE" sz="2000" b="1" dirty="0"/>
              <a:t>Willkür</a:t>
            </a:r>
            <a:r>
              <a:rPr lang="de-DE" sz="2000" dirty="0"/>
              <a:t> oder</a:t>
            </a:r>
          </a:p>
          <a:p>
            <a:pPr marL="800100" lvl="1" indent="-342900">
              <a:buFont typeface="Arial"/>
              <a:buChar char="•"/>
            </a:pPr>
            <a:r>
              <a:rPr lang="de-DE" sz="2000" b="1" dirty="0"/>
              <a:t>schwerwiegende Verfahrensmängel </a:t>
            </a:r>
          </a:p>
          <a:p>
            <a:pPr marL="342900" indent="-342900">
              <a:buFont typeface="Arial"/>
              <a:buChar char="•"/>
            </a:pPr>
            <a:endParaRPr lang="de-DE" sz="2000" dirty="0"/>
          </a:p>
          <a:p>
            <a:endParaRPr lang="de-CH" sz="2000" dirty="0"/>
          </a:p>
        </p:txBody>
      </p:sp>
      <p:pic>
        <p:nvPicPr>
          <p:cNvPr id="5" name="Grafik 4" descr="Ein Bild, das Text, ClipArt, Screenshot enthält.&#10;&#10;Automatisch generierte Beschreibung">
            <a:extLst>
              <a:ext uri="{FF2B5EF4-FFF2-40B4-BE49-F238E27FC236}">
                <a16:creationId xmlns:a16="http://schemas.microsoft.com/office/drawing/2014/main" id="{4907B426-24D8-4B04-9AF5-0353330E37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08" y="5616058"/>
            <a:ext cx="1987892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81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4EDCF-F20B-412B-99C6-0BA2FEC0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Willkür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3814DF-4393-44E6-B320-5B7F444B5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>
                <a:ea typeface="+mj-lt"/>
                <a:cs typeface="+mj-lt"/>
              </a:rPr>
              <a:t>Unter </a:t>
            </a:r>
            <a:r>
              <a:rPr lang="de-DE" sz="2000" dirty="0" err="1">
                <a:ea typeface="+mj-lt"/>
                <a:cs typeface="+mj-lt"/>
              </a:rPr>
              <a:t>Willkür</a:t>
            </a:r>
            <a:r>
              <a:rPr lang="de-DE" sz="2000" dirty="0">
                <a:ea typeface="+mj-lt"/>
                <a:cs typeface="+mj-lt"/>
              </a:rPr>
              <a:t> versteht man ein </a:t>
            </a:r>
            <a:r>
              <a:rPr lang="de-DE" sz="2000" b="1" dirty="0" err="1">
                <a:ea typeface="+mj-lt"/>
                <a:cs typeface="+mj-lt"/>
              </a:rPr>
              <a:t>unverständliches</a:t>
            </a:r>
            <a:r>
              <a:rPr lang="de-DE" sz="2000" b="1" dirty="0">
                <a:ea typeface="+mj-lt"/>
                <a:cs typeface="+mj-lt"/>
              </a:rPr>
              <a:t>, nicht nachvollziehbares, durch keine </a:t>
            </a:r>
            <a:r>
              <a:rPr lang="de-DE" sz="2000" b="1" dirty="0" err="1">
                <a:ea typeface="+mj-lt"/>
                <a:cs typeface="+mj-lt"/>
              </a:rPr>
              <a:t>vernünftigen</a:t>
            </a:r>
            <a:r>
              <a:rPr lang="de-DE" sz="2000" b="1" dirty="0">
                <a:ea typeface="+mj-lt"/>
                <a:cs typeface="+mj-lt"/>
              </a:rPr>
              <a:t> Argumente getragenes Verhalten </a:t>
            </a:r>
            <a:r>
              <a:rPr lang="de-DE" sz="2000" dirty="0">
                <a:ea typeface="+mj-lt"/>
                <a:cs typeface="+mj-lt"/>
              </a:rPr>
              <a:t>der </a:t>
            </a:r>
            <a:r>
              <a:rPr lang="de-DE" sz="2000" dirty="0" err="1">
                <a:ea typeface="+mj-lt"/>
                <a:cs typeface="+mj-lt"/>
              </a:rPr>
              <a:t>Behörden</a:t>
            </a:r>
            <a:r>
              <a:rPr lang="de-DE" sz="2000" dirty="0">
                <a:ea typeface="+mj-lt"/>
                <a:cs typeface="+mj-lt"/>
              </a:rPr>
              <a:t>. </a:t>
            </a:r>
            <a:r>
              <a:rPr lang="de-DE" sz="800" dirty="0">
                <a:ea typeface="+mj-lt"/>
                <a:cs typeface="+mj-lt"/>
              </a:rPr>
              <a:t>(Urteil des Kantonsgerichts Luzern vom 14.04.2016, </a:t>
            </a:r>
            <a:r>
              <a:rPr lang="de-CH" sz="800" dirty="0">
                <a:ea typeface="+mj-lt"/>
                <a:cs typeface="+mj-lt"/>
              </a:rPr>
              <a:t>7R 15 1)</a:t>
            </a:r>
            <a:endParaRPr lang="de-DE" sz="800" dirty="0">
              <a:ea typeface="+mj-lt"/>
              <a:cs typeface="+mj-lt"/>
            </a:endParaRPr>
          </a:p>
          <a:p>
            <a:pPr marL="342900" indent="-342900">
              <a:buFont typeface="Arial"/>
              <a:buChar char="•"/>
            </a:pPr>
            <a:endParaRPr lang="de-DE" sz="2000" dirty="0">
              <a:ea typeface="+mj-lt"/>
              <a:cs typeface="+mj-lt"/>
            </a:endParaRPr>
          </a:p>
          <a:p>
            <a:pPr marL="0" indent="0">
              <a:buNone/>
            </a:pPr>
            <a:r>
              <a:rPr lang="de-DE" sz="2000" b="1" dirty="0" err="1">
                <a:ea typeface="+mj-lt"/>
                <a:cs typeface="+mj-lt"/>
              </a:rPr>
              <a:t>Mögliche</a:t>
            </a:r>
            <a:r>
              <a:rPr lang="de-DE" sz="2000" b="1" dirty="0">
                <a:ea typeface="+mj-lt"/>
                <a:cs typeface="+mj-lt"/>
              </a:rPr>
              <a:t> </a:t>
            </a:r>
            <a:r>
              <a:rPr lang="de-DE" sz="2000" b="1" dirty="0" err="1">
                <a:ea typeface="+mj-lt"/>
                <a:cs typeface="+mj-lt"/>
              </a:rPr>
              <a:t>Fälle</a:t>
            </a:r>
            <a:r>
              <a:rPr lang="de-DE" sz="2000" b="1" dirty="0">
                <a:ea typeface="+mj-lt"/>
                <a:cs typeface="+mj-lt"/>
              </a:rPr>
              <a:t> von </a:t>
            </a:r>
            <a:r>
              <a:rPr lang="de-DE" sz="2000" b="1" dirty="0" err="1">
                <a:ea typeface="+mj-lt"/>
                <a:cs typeface="+mj-lt"/>
              </a:rPr>
              <a:t>Willkür</a:t>
            </a:r>
            <a:r>
              <a:rPr lang="de-DE" sz="2000" b="1" dirty="0">
                <a:ea typeface="+mj-lt"/>
                <a:cs typeface="+mj-lt"/>
              </a:rPr>
              <a:t>: </a:t>
            </a:r>
            <a:endParaRPr lang="de-DE" sz="2000" dirty="0"/>
          </a:p>
          <a:p>
            <a:r>
              <a:rPr lang="de-DE" sz="2000" dirty="0" err="1">
                <a:ea typeface="+mj-lt"/>
                <a:cs typeface="+mj-lt"/>
              </a:rPr>
              <a:t>Unvollständige</a:t>
            </a:r>
            <a:r>
              <a:rPr lang="de-DE" sz="2000" dirty="0">
                <a:ea typeface="+mj-lt"/>
                <a:cs typeface="+mj-lt"/>
              </a:rPr>
              <a:t> Korrektur; </a:t>
            </a:r>
            <a:r>
              <a:rPr lang="de-DE" sz="1600" dirty="0">
                <a:ea typeface="+mj-lt"/>
                <a:cs typeface="+mj-lt"/>
              </a:rPr>
              <a:t>(</a:t>
            </a:r>
            <a:r>
              <a:rPr lang="de-DE" sz="1600" dirty="0">
                <a:ea typeface="+mj-lt"/>
                <a:cs typeface="+mj-lt"/>
                <a:sym typeface="Wingdings" panose="05000000000000000000" pitchFamily="2" charset="2"/>
              </a:rPr>
              <a:t> hier besteht die Möglichkeit des Gesuches um Notenkorrektur)</a:t>
            </a:r>
            <a:endParaRPr lang="de-DE" sz="1600" dirty="0">
              <a:ea typeface="+mj-lt"/>
              <a:cs typeface="+mj-lt"/>
            </a:endParaRPr>
          </a:p>
          <a:p>
            <a:r>
              <a:rPr lang="de-DE" sz="2000">
                <a:ea typeface="+mj-lt"/>
                <a:cs typeface="+mj-lt"/>
              </a:rPr>
              <a:t>Falsche </a:t>
            </a:r>
            <a:r>
              <a:rPr lang="de-DE" sz="2000" dirty="0">
                <a:ea typeface="+mj-lt"/>
                <a:cs typeface="+mj-lt"/>
              </a:rPr>
              <a:t>Addition von Punkten; </a:t>
            </a:r>
            <a:r>
              <a:rPr lang="de-DE" sz="1600" dirty="0">
                <a:ea typeface="+mj-lt"/>
                <a:cs typeface="+mj-lt"/>
              </a:rPr>
              <a:t>(</a:t>
            </a:r>
            <a:r>
              <a:rPr lang="de-DE" sz="1600" dirty="0">
                <a:ea typeface="+mj-lt"/>
                <a:cs typeface="+mj-lt"/>
                <a:sym typeface="Wingdings" panose="05000000000000000000" pitchFamily="2" charset="2"/>
              </a:rPr>
              <a:t> hier besteht die Möglichkeit des Gesuches um Notenkorrektur) </a:t>
            </a:r>
            <a:endParaRPr lang="de-DE" sz="1600" dirty="0"/>
          </a:p>
          <a:p>
            <a:r>
              <a:rPr lang="de-DE" sz="2000" dirty="0">
                <a:ea typeface="+mj-lt"/>
                <a:cs typeface="+mj-lt"/>
              </a:rPr>
              <a:t>Fragen zu offensichtlich nicht </a:t>
            </a:r>
            <a:r>
              <a:rPr lang="de-DE" sz="2000" dirty="0" err="1">
                <a:ea typeface="+mj-lt"/>
                <a:cs typeface="+mj-lt"/>
              </a:rPr>
              <a:t>prüfungsrelevanten</a:t>
            </a:r>
            <a:r>
              <a:rPr lang="de-DE" sz="2000" dirty="0">
                <a:ea typeface="+mj-lt"/>
                <a:cs typeface="+mj-lt"/>
              </a:rPr>
              <a:t> Themenkreisen; </a:t>
            </a:r>
            <a:endParaRPr lang="de-DE" sz="2000" dirty="0"/>
          </a:p>
          <a:p>
            <a:r>
              <a:rPr lang="de-DE" sz="2000" dirty="0">
                <a:ea typeface="+mj-lt"/>
                <a:cs typeface="+mj-lt"/>
              </a:rPr>
              <a:t>Korrektur nach </a:t>
            </a:r>
            <a:r>
              <a:rPr lang="de-DE" sz="2000" dirty="0" err="1">
                <a:ea typeface="+mj-lt"/>
                <a:cs typeface="+mj-lt"/>
              </a:rPr>
              <a:t>Musterlösung</a:t>
            </a:r>
            <a:r>
              <a:rPr lang="de-DE" sz="2000" dirty="0">
                <a:ea typeface="+mj-lt"/>
                <a:cs typeface="+mj-lt"/>
              </a:rPr>
              <a:t>, wenn auch alternative </a:t>
            </a:r>
            <a:r>
              <a:rPr lang="de-DE" sz="2000" dirty="0" err="1">
                <a:ea typeface="+mj-lt"/>
                <a:cs typeface="+mj-lt"/>
              </a:rPr>
              <a:t>Lösungsvariante</a:t>
            </a:r>
            <a:r>
              <a:rPr lang="de-DE" sz="2000" dirty="0">
                <a:ea typeface="+mj-lt"/>
                <a:cs typeface="+mj-lt"/>
              </a:rPr>
              <a:t> offensichtlich richtig ist;</a:t>
            </a:r>
            <a:endParaRPr lang="de-DE" sz="2000" dirty="0"/>
          </a:p>
          <a:p>
            <a:r>
              <a:rPr lang="de-DE" sz="2000" dirty="0">
                <a:ea typeface="+mj-lt"/>
                <a:cs typeface="+mj-lt"/>
              </a:rPr>
              <a:t>Mehrfach bestrafter Folgefehler.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endParaRPr lang="de-CH" sz="2000" dirty="0"/>
          </a:p>
        </p:txBody>
      </p:sp>
      <p:pic>
        <p:nvPicPr>
          <p:cNvPr id="5" name="Grafik 4" descr="Ein Bild, das Text, ClipArt, Screenshot enthält.&#10;&#10;Automatisch generierte Beschreibung">
            <a:extLst>
              <a:ext uri="{FF2B5EF4-FFF2-40B4-BE49-F238E27FC236}">
                <a16:creationId xmlns:a16="http://schemas.microsoft.com/office/drawing/2014/main" id="{33CE15E7-0061-41B0-AF2D-8F198A53DE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08" y="5616058"/>
            <a:ext cx="1987892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89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C6A842-5083-4B49-A4DD-09C995238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Schwerwiegende Verfahrensmängel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AE9D9A-48DF-42C7-9130-B8E1CB2DD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>
                <a:ea typeface="+mj-lt"/>
                <a:cs typeface="+mj-lt"/>
              </a:rPr>
              <a:t>Wesentliche </a:t>
            </a:r>
            <a:r>
              <a:rPr lang="de-DE" sz="2000" b="1" dirty="0" err="1">
                <a:ea typeface="+mj-lt"/>
                <a:cs typeface="+mj-lt"/>
              </a:rPr>
              <a:t>Verfahrensmängel</a:t>
            </a:r>
            <a:r>
              <a:rPr lang="de-DE" sz="2000" b="1" dirty="0">
                <a:ea typeface="+mj-lt"/>
                <a:cs typeface="+mj-lt"/>
              </a:rPr>
              <a:t>: </a:t>
            </a:r>
            <a:endParaRPr lang="de-DE" sz="2000" b="1" dirty="0"/>
          </a:p>
          <a:p>
            <a:r>
              <a:rPr lang="de-DE" sz="2000" dirty="0" err="1">
                <a:ea typeface="+mj-lt"/>
                <a:cs typeface="+mj-lt"/>
              </a:rPr>
              <a:t>Prüfungsteil</a:t>
            </a:r>
            <a:r>
              <a:rPr lang="de-DE" sz="2000" dirty="0">
                <a:ea typeface="+mj-lt"/>
                <a:cs typeface="+mj-lt"/>
              </a:rPr>
              <a:t> zu einem nichtrelevanten Themenbereich; </a:t>
            </a:r>
            <a:endParaRPr lang="de-DE" sz="2000" dirty="0"/>
          </a:p>
          <a:p>
            <a:r>
              <a:rPr lang="de-DE" sz="2000" dirty="0">
                <a:ea typeface="+mj-lt"/>
                <a:cs typeface="+mj-lt"/>
              </a:rPr>
              <a:t>massive Unterschreitung der </a:t>
            </a:r>
            <a:r>
              <a:rPr lang="de-DE" sz="2000" dirty="0" err="1">
                <a:ea typeface="+mj-lt"/>
                <a:cs typeface="+mj-lt"/>
              </a:rPr>
              <a:t>Prüfungsdauer</a:t>
            </a:r>
            <a:r>
              <a:rPr lang="de-DE" sz="2000" dirty="0">
                <a:ea typeface="+mj-lt"/>
                <a:cs typeface="+mj-lt"/>
              </a:rPr>
              <a:t>; </a:t>
            </a:r>
            <a:endParaRPr lang="de-DE" sz="2000" dirty="0"/>
          </a:p>
          <a:p>
            <a:r>
              <a:rPr lang="de-DE" sz="2000" dirty="0">
                <a:ea typeface="+mj-lt"/>
                <a:cs typeface="+mj-lt"/>
              </a:rPr>
              <a:t>unterschiedliche Zulassung von Hilfsmittel in verschiedenen </a:t>
            </a:r>
            <a:r>
              <a:rPr lang="de-DE" sz="2000" dirty="0" err="1">
                <a:ea typeface="+mj-lt"/>
                <a:cs typeface="+mj-lt"/>
              </a:rPr>
              <a:t>Prüfungsräumen</a:t>
            </a:r>
            <a:r>
              <a:rPr lang="de-DE" sz="2000" dirty="0">
                <a:ea typeface="+mj-lt"/>
                <a:cs typeface="+mj-lt"/>
              </a:rPr>
              <a:t>, sofern damit </a:t>
            </a:r>
            <a:r>
              <a:rPr lang="de-DE" sz="2000" dirty="0" err="1">
                <a:ea typeface="+mj-lt"/>
                <a:cs typeface="+mj-lt"/>
              </a:rPr>
              <a:t>für</a:t>
            </a:r>
            <a:r>
              <a:rPr lang="de-DE" sz="2000" dirty="0">
                <a:ea typeface="+mj-lt"/>
                <a:cs typeface="+mj-lt"/>
              </a:rPr>
              <a:t> den </a:t>
            </a:r>
            <a:r>
              <a:rPr lang="de-DE" sz="2000" dirty="0" err="1">
                <a:ea typeface="+mj-lt"/>
                <a:cs typeface="+mj-lt"/>
              </a:rPr>
              <a:t>Prüfungsausgang</a:t>
            </a:r>
            <a:r>
              <a:rPr lang="de-DE" sz="2000" dirty="0">
                <a:ea typeface="+mj-lt"/>
                <a:cs typeface="+mj-lt"/>
              </a:rPr>
              <a:t> wesentliche Verzerrungen entstanden sind. </a:t>
            </a:r>
            <a:endParaRPr lang="de-DE" sz="2000" dirty="0"/>
          </a:p>
          <a:p>
            <a:endParaRPr lang="de-DE" sz="2000" dirty="0">
              <a:ea typeface="+mj-lt"/>
              <a:cs typeface="+mj-lt"/>
            </a:endParaRPr>
          </a:p>
          <a:p>
            <a:pPr marL="0" indent="0">
              <a:buNone/>
            </a:pPr>
            <a:r>
              <a:rPr lang="de-DE" sz="2000" dirty="0">
                <a:ea typeface="+mj-lt"/>
                <a:cs typeface="+mj-lt"/>
              </a:rPr>
              <a:t>Der Verfahrensmangel muss </a:t>
            </a:r>
            <a:r>
              <a:rPr lang="de-DE" sz="2000" dirty="0" err="1">
                <a:ea typeface="+mj-lt"/>
                <a:cs typeface="+mj-lt"/>
              </a:rPr>
              <a:t>für</a:t>
            </a:r>
            <a:r>
              <a:rPr lang="de-DE" sz="2000" dirty="0">
                <a:ea typeface="+mj-lt"/>
                <a:cs typeface="+mj-lt"/>
              </a:rPr>
              <a:t> die Notengebung kausal gewesen sein. </a:t>
            </a:r>
          </a:p>
          <a:p>
            <a:pPr marL="0" indent="0">
              <a:buNone/>
            </a:pPr>
            <a:r>
              <a:rPr lang="de-DE" sz="2000" dirty="0">
                <a:ea typeface="+mj-lt"/>
                <a:cs typeface="+mj-lt"/>
                <a:sym typeface="Wingdings" panose="05000000000000000000" pitchFamily="2" charset="2"/>
              </a:rPr>
              <a:t></a:t>
            </a:r>
            <a:r>
              <a:rPr lang="de-DE" sz="2000" dirty="0">
                <a:ea typeface="+mj-lt"/>
                <a:cs typeface="+mj-lt"/>
              </a:rPr>
              <a:t> Der Rekurrent beantragt in diesem Fall die </a:t>
            </a:r>
            <a:r>
              <a:rPr lang="de-DE" sz="2000" b="1" dirty="0">
                <a:ea typeface="+mj-lt"/>
                <a:cs typeface="+mj-lt"/>
              </a:rPr>
              <a:t>Annullierung der </a:t>
            </a:r>
            <a:r>
              <a:rPr lang="de-DE" sz="2000" b="1" dirty="0" err="1">
                <a:ea typeface="+mj-lt"/>
                <a:cs typeface="+mj-lt"/>
              </a:rPr>
              <a:t>Prüfung</a:t>
            </a:r>
            <a:r>
              <a:rPr lang="de-DE" sz="2000" dirty="0">
                <a:ea typeface="+mj-lt"/>
                <a:cs typeface="+mj-lt"/>
              </a:rPr>
              <a:t>. Eine Verbesserung der Note kommt nicht in Frage. Die </a:t>
            </a:r>
            <a:r>
              <a:rPr lang="de-DE" sz="2000" dirty="0" err="1">
                <a:ea typeface="+mj-lt"/>
                <a:cs typeface="+mj-lt"/>
              </a:rPr>
              <a:t>Prüfung</a:t>
            </a:r>
            <a:r>
              <a:rPr lang="de-DE" sz="2000" dirty="0">
                <a:ea typeface="+mj-lt"/>
                <a:cs typeface="+mj-lt"/>
              </a:rPr>
              <a:t> muss </a:t>
            </a:r>
            <a:r>
              <a:rPr lang="de-DE" sz="2000" b="1" dirty="0">
                <a:ea typeface="+mj-lt"/>
                <a:cs typeface="+mj-lt"/>
              </a:rPr>
              <a:t>wiederholt </a:t>
            </a:r>
            <a:r>
              <a:rPr lang="de-DE" sz="2000" dirty="0">
                <a:ea typeface="+mj-lt"/>
                <a:cs typeface="+mj-lt"/>
              </a:rPr>
              <a:t>werden.</a:t>
            </a:r>
            <a:endParaRPr lang="de-DE" sz="2000" dirty="0"/>
          </a:p>
          <a:p>
            <a:endParaRPr lang="de-DE" sz="2000" dirty="0"/>
          </a:p>
          <a:p>
            <a:endParaRPr lang="de-CH" sz="2000" dirty="0"/>
          </a:p>
        </p:txBody>
      </p:sp>
      <p:pic>
        <p:nvPicPr>
          <p:cNvPr id="5" name="Grafik 4" descr="Ein Bild, das Text, ClipArt, Screenshot enthält.&#10;&#10;Automatisch generierte Beschreibung">
            <a:extLst>
              <a:ext uri="{FF2B5EF4-FFF2-40B4-BE49-F238E27FC236}">
                <a16:creationId xmlns:a16="http://schemas.microsoft.com/office/drawing/2014/main" id="{E4D4F3E5-012D-4F9E-A2FB-BE2D405121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08" y="5616058"/>
            <a:ext cx="1987892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9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66305E-A3BE-46CA-97FA-79B8D7033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Erfolgschancen</a:t>
            </a:r>
            <a:endParaRPr lang="de-CH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256960F2-FFBA-416B-A88F-AEB190BC48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487426"/>
              </p:ext>
            </p:extLst>
          </p:nvPr>
        </p:nvGraphicFramePr>
        <p:xfrm>
          <a:off x="838200" y="2079625"/>
          <a:ext cx="10515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53">
                  <a:extLst>
                    <a:ext uri="{9D8B030D-6E8A-4147-A177-3AD203B41FA5}">
                      <a16:colId xmlns:a16="http://schemas.microsoft.com/office/drawing/2014/main" val="1969436682"/>
                    </a:ext>
                  </a:extLst>
                </a:gridCol>
                <a:gridCol w="6735147">
                  <a:extLst>
                    <a:ext uri="{9D8B030D-6E8A-4147-A177-3AD203B41FA5}">
                      <a16:colId xmlns:a16="http://schemas.microsoft.com/office/drawing/2014/main" val="23241142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CH" sz="20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Offene Fragen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Kleine Chance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552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Choice Frage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Sehr kleine Chancen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17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Inhaltlich Neubewertung: kleine Chance</a:t>
                      </a:r>
                      <a:b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Prüfungsverfahren: Chancen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705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Wissenschaftliche Arbeit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Inhaltlich Neubewertung: kleine Chance</a:t>
                      </a:r>
                    </a:p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Prüfungsverfahren: Chancen</a:t>
                      </a:r>
                    </a:p>
                  </a:txBody>
                  <a:tcPr>
                    <a:lnL w="12700" cmpd="sng">
                      <a:noFill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22328"/>
                  </a:ext>
                </a:extLst>
              </a:tr>
            </a:tbl>
          </a:graphicData>
        </a:graphic>
      </p:graphicFrame>
      <p:pic>
        <p:nvPicPr>
          <p:cNvPr id="6" name="Grafik 5" descr="Ein Bild, das Text, ClipArt, Screenshot enthält.&#10;&#10;Automatisch generierte Beschreibung">
            <a:extLst>
              <a:ext uri="{FF2B5EF4-FFF2-40B4-BE49-F238E27FC236}">
                <a16:creationId xmlns:a16="http://schemas.microsoft.com/office/drawing/2014/main" id="{1A865B6E-5F30-43CB-8A6D-0C7B0FB3C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08" y="5616058"/>
            <a:ext cx="1987892" cy="10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961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B81218355FCBF489F728084C31945E3" ma:contentTypeVersion="13" ma:contentTypeDescription="Ein neues Dokument erstellen." ma:contentTypeScope="" ma:versionID="791fd44a46d673e918434b1a3c13f8a5">
  <xsd:schema xmlns:xsd="http://www.w3.org/2001/XMLSchema" xmlns:xs="http://www.w3.org/2001/XMLSchema" xmlns:p="http://schemas.microsoft.com/office/2006/metadata/properties" xmlns:ns2="99ee4c52-9939-432d-8427-8a0569b48e77" xmlns:ns3="fc249cd1-ebbc-427b-b4aa-d62eedf6239c" targetNamespace="http://schemas.microsoft.com/office/2006/metadata/properties" ma:root="true" ma:fieldsID="922e2841d12da6f5d0c896e5157e8cea" ns2:_="" ns3:_="">
    <xsd:import namespace="99ee4c52-9939-432d-8427-8a0569b48e77"/>
    <xsd:import namespace="fc249cd1-ebbc-427b-b4aa-d62eedf623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e4c52-9939-432d-8427-8a0569b48e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49cd1-ebbc-427b-b4aa-d62eedf62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4EAE8E-C83B-40B4-ABE2-0899135A2B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ee4c52-9939-432d-8427-8a0569b48e77"/>
    <ds:schemaRef ds:uri="fc249cd1-ebbc-427b-b4aa-d62eedf62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F3704B-3BD2-4394-B376-471CBF979D3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99ee4c52-9939-432d-8427-8a0569b48e77"/>
    <ds:schemaRef ds:uri="http://purl.org/dc/terms/"/>
    <ds:schemaRef ds:uri="http://schemas.openxmlformats.org/package/2006/metadata/core-properties"/>
    <ds:schemaRef ds:uri="http://purl.org/dc/dcmitype/"/>
    <ds:schemaRef ds:uri="fc249cd1-ebbc-427b-b4aa-d62eedf6239c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F1FC8A6-39ED-47A5-962F-EA0419822D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Breitbild</PresentationFormat>
  <Paragraphs>94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Thème Office</vt:lpstr>
      <vt:lpstr>Rekursberatung der SHSG</vt:lpstr>
      <vt:lpstr>Übersicht</vt:lpstr>
      <vt:lpstr>Prüfungseinsicht</vt:lpstr>
      <vt:lpstr>Rekurs vs. Gesuch um Notenkorrektur</vt:lpstr>
      <vt:lpstr>Gesuch um Notenkorrektur</vt:lpstr>
      <vt:lpstr>Rekurs</vt:lpstr>
      <vt:lpstr>Willkür</vt:lpstr>
      <vt:lpstr>Schwerwiegende Verfahrensmängel</vt:lpstr>
      <vt:lpstr>Erfolgschancen</vt:lpstr>
      <vt:lpstr>Ablauf Rekursverfahren (vereinfacht)</vt:lpstr>
      <vt:lpstr>Disziplinarverfahren</vt:lpstr>
      <vt:lpstr>Fragen?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Gerig, Gabriela</dc:creator>
  <cp:lastModifiedBy>Rufener, Myrjam</cp:lastModifiedBy>
  <cp:revision>33</cp:revision>
  <dcterms:created xsi:type="dcterms:W3CDTF">2021-04-04T14:03:02Z</dcterms:created>
  <dcterms:modified xsi:type="dcterms:W3CDTF">2022-03-03T14:30:32Z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0x0101007B81218355FCBF489F728084C31945E3</vt:lpwstr>
  </property>
</Properties>
</file>