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21" r:id="rId2"/>
    <p:sldId id="401" r:id="rId3"/>
    <p:sldId id="403" r:id="rId4"/>
    <p:sldId id="356" r:id="rId5"/>
    <p:sldId id="261" r:id="rId6"/>
    <p:sldId id="405" r:id="rId7"/>
    <p:sldId id="407" r:id="rId8"/>
    <p:sldId id="418" r:id="rId9"/>
    <p:sldId id="280" r:id="rId10"/>
    <p:sldId id="338" r:id="rId11"/>
    <p:sldId id="412" r:id="rId12"/>
    <p:sldId id="281" r:id="rId13"/>
    <p:sldId id="340" r:id="rId14"/>
    <p:sldId id="413" r:id="rId15"/>
    <p:sldId id="282" r:id="rId16"/>
    <p:sldId id="416" r:id="rId17"/>
    <p:sldId id="414" r:id="rId18"/>
    <p:sldId id="417" r:id="rId19"/>
    <p:sldId id="409" r:id="rId20"/>
    <p:sldId id="349" r:id="rId21"/>
    <p:sldId id="319" r:id="rId22"/>
    <p:sldId id="357" r:id="rId23"/>
    <p:sldId id="410" r:id="rId24"/>
    <p:sldId id="411" r:id="rId25"/>
    <p:sldId id="415" r:id="rId26"/>
    <p:sldId id="364" r:id="rId27"/>
    <p:sldId id="342" r:id="rId28"/>
    <p:sldId id="381" r:id="rId29"/>
    <p:sldId id="382" r:id="rId30"/>
    <p:sldId id="288" r:id="rId31"/>
    <p:sldId id="289" r:id="rId32"/>
    <p:sldId id="290" r:id="rId33"/>
    <p:sldId id="291" r:id="rId34"/>
    <p:sldId id="294" r:id="rId35"/>
  </p:sldIdLst>
  <p:sldSz cx="12192000" cy="6858000"/>
  <p:notesSz cx="6797675" cy="9926638"/>
  <p:defaultTextStyle>
    <a:defPPr>
      <a:defRPr lang="de-CH"/>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pson Alan EDA TML" initials="TML" lastIdx="1" clrIdx="0">
    <p:extLst>
      <p:ext uri="{19B8F6BF-5375-455C-9EA6-DF929625EA0E}">
        <p15:presenceInfo xmlns:p15="http://schemas.microsoft.com/office/powerpoint/2012/main" userId="Thompson Alan EDA TM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E30613"/>
    <a:srgbClr val="FFA3A3"/>
    <a:srgbClr val="ED181E"/>
    <a:srgbClr val="6699FF"/>
    <a:srgbClr val="AE0F0A"/>
    <a:srgbClr val="F0F5FD"/>
    <a:srgbClr val="333399"/>
    <a:srgbClr val="00008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75" autoAdjust="0"/>
    <p:restoredTop sz="80236" autoAdjust="0"/>
  </p:normalViewPr>
  <p:slideViewPr>
    <p:cSldViewPr snapToGrid="0">
      <p:cViewPr varScale="1">
        <p:scale>
          <a:sx n="48" d="100"/>
          <a:sy n="48" d="100"/>
        </p:scale>
        <p:origin x="1356"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9" d="100"/>
        <a:sy n="49" d="100"/>
      </p:scale>
      <p:origin x="0" y="-1376"/>
    </p:cViewPr>
  </p:sorterViewPr>
  <p:notesViewPr>
    <p:cSldViewPr snapToGrid="0">
      <p:cViewPr varScale="1">
        <p:scale>
          <a:sx n="79" d="100"/>
          <a:sy n="79" d="100"/>
        </p:scale>
        <p:origin x="3308" y="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048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0484"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0485"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FEAADC9-3E17-4CE7-9846-FEFD85B24F05}" type="slidenum">
              <a:rPr lang="en-GB"/>
              <a:pPr/>
              <a:t>‹#›</a:t>
            </a:fld>
            <a:endParaRPr lang="en-GB"/>
          </a:p>
        </p:txBody>
      </p:sp>
    </p:spTree>
    <p:extLst>
      <p:ext uri="{BB962C8B-B14F-4D97-AF65-F5344CB8AC3E}">
        <p14:creationId xmlns:p14="http://schemas.microsoft.com/office/powerpoint/2010/main" val="3337266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CH"/>
          </a:p>
        </p:txBody>
      </p:sp>
      <p:sp>
        <p:nvSpPr>
          <p:cNvPr id="819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CH"/>
          </a:p>
        </p:txBody>
      </p:sp>
      <p:sp>
        <p:nvSpPr>
          <p:cNvPr id="819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819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CH"/>
          </a:p>
        </p:txBody>
      </p:sp>
      <p:sp>
        <p:nvSpPr>
          <p:cNvPr id="819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854C692-9735-49A7-B417-3395BF8F9B88}" type="slidenum">
              <a:rPr lang="de-CH"/>
              <a:pPr/>
              <a:t>‹#›</a:t>
            </a:fld>
            <a:endParaRPr lang="de-CH"/>
          </a:p>
        </p:txBody>
      </p:sp>
    </p:spTree>
    <p:extLst>
      <p:ext uri="{BB962C8B-B14F-4D97-AF65-F5344CB8AC3E}">
        <p14:creationId xmlns:p14="http://schemas.microsoft.com/office/powerpoint/2010/main" val="3083706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da.admin.ch/eda/de/home/aussenpolitik/strategien/aussenpolitischestrategie.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eda.admin.ch/eda/de/home/das-eda/aktuell/dossiers/alle-dossiers/avis28.html" TargetMode="External"/><Relationship Id="rId4" Type="http://schemas.openxmlformats.org/officeDocument/2006/relationships/hyperlink" Target="https://www.eda.admin.ch/eda/de/home/das-eda/publikationen.html/content/publikationen/de/deza/diverse-publikationen/broschuere-iza-2021-24"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dmin.ch/opc/de/classified-compilation/20021667/index.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family-office@eda.admin.ch"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6854C692-9735-49A7-B417-3395BF8F9B88}" type="slidenum">
              <a:rPr lang="de-CH" smtClean="0"/>
              <a:pPr/>
              <a:t>1</a:t>
            </a:fld>
            <a:endParaRPr lang="de-CH"/>
          </a:p>
        </p:txBody>
      </p:sp>
    </p:spTree>
    <p:extLst>
      <p:ext uri="{BB962C8B-B14F-4D97-AF65-F5344CB8AC3E}">
        <p14:creationId xmlns:p14="http://schemas.microsoft.com/office/powerpoint/2010/main" val="2222782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b="0" i="0" u="none" strike="noStrike" kern="1200" baseline="0" dirty="0" smtClean="0">
                <a:solidFill>
                  <a:schemeClr val="tx1"/>
                </a:solidFill>
                <a:latin typeface="Times" pitchFamily="18" charset="0"/>
                <a:ea typeface="+mn-ea"/>
                <a:cs typeface="+mn-cs"/>
              </a:rPr>
              <a:t>Das EDA sucht Fach- und Führungskräfte, die ihre Kompetenzen und Erfahrung in den Dienst der Diplomatie stellen und so die Aussenpolitik der Schweiz aktiv mitgestalten möchten. Diese basiert auf der</a:t>
            </a:r>
          </a:p>
          <a:p>
            <a:r>
              <a:rPr lang="de-CH" sz="1200" b="0" i="0" u="none" strike="noStrike" kern="1200" baseline="0" dirty="0" smtClean="0">
                <a:solidFill>
                  <a:schemeClr val="tx1"/>
                </a:solidFill>
                <a:latin typeface="Times" pitchFamily="18" charset="0"/>
                <a:ea typeface="+mn-ea"/>
                <a:cs typeface="+mn-cs"/>
              </a:rPr>
              <a:t>Aussenpolitischen Strategie 2020–2023 und ist inspiriert vom Bericht AVIS28. Die vielfältigen und anforderungsreichen Tätigkeiten im Kontext der internationalen Beziehungen bieten Ihnen einzigartige berufliche</a:t>
            </a:r>
          </a:p>
          <a:p>
            <a:r>
              <a:rPr lang="de-CH" sz="1200" b="0" i="0" u="none" strike="noStrike" kern="1200" baseline="0" dirty="0" smtClean="0">
                <a:solidFill>
                  <a:schemeClr val="tx1"/>
                </a:solidFill>
                <a:latin typeface="Times" pitchFamily="18" charset="0"/>
                <a:ea typeface="+mn-ea"/>
                <a:cs typeface="+mn-cs"/>
              </a:rPr>
              <a:t>Perspektiven.</a:t>
            </a:r>
          </a:p>
          <a:p>
            <a:endParaRPr lang="fr-CH" sz="1200" b="0" i="0" u="none" strike="noStrike" kern="1200" baseline="0" dirty="0" smtClean="0">
              <a:solidFill>
                <a:schemeClr val="tx1"/>
              </a:solidFill>
              <a:latin typeface="Times" pitchFamily="18" charset="0"/>
              <a:ea typeface="+mn-ea"/>
              <a:cs typeface="+mn-cs"/>
            </a:endParaRPr>
          </a:p>
          <a:p>
            <a:pPr marL="171450" indent="-171450">
              <a:buFont typeface="Arial" panose="020B0604020202020204" pitchFamily="34" charset="0"/>
              <a:buChar char="•"/>
            </a:pPr>
            <a:r>
              <a:rPr lang="de-CH" sz="1200" dirty="0" smtClean="0"/>
              <a:t>Vertreten der schweizerischen Interessen und Werte gestützt auf die Aussenpolitische Strategie des Bundesrates</a:t>
            </a:r>
          </a:p>
          <a:p>
            <a:pPr marL="171450" indent="-171450">
              <a:buFont typeface="Arial" panose="020B0604020202020204" pitchFamily="34" charset="0"/>
              <a:buChar char="•"/>
            </a:pPr>
            <a:r>
              <a:rPr lang="de-CH" sz="1200" dirty="0" smtClean="0"/>
              <a:t>Fördern des guten Rufs und des Image der Schweiz im Ausland </a:t>
            </a:r>
          </a:p>
          <a:p>
            <a:pPr marL="171450" indent="-171450">
              <a:buFont typeface="Arial" panose="020B0604020202020204" pitchFamily="34" charset="0"/>
              <a:buChar char="•"/>
            </a:pPr>
            <a:r>
              <a:rPr lang="de-CH" sz="1200" dirty="0" smtClean="0"/>
              <a:t>Aufbau und Pflege von Netzwerken im Gastland und in der Schweiz</a:t>
            </a:r>
          </a:p>
          <a:p>
            <a:pPr marL="171450" indent="-171450">
              <a:buFont typeface="Arial" panose="020B0604020202020204" pitchFamily="34" charset="0"/>
              <a:buChar char="•"/>
            </a:pPr>
            <a:r>
              <a:rPr lang="de-CH" sz="1200" dirty="0" smtClean="0"/>
              <a:t>Betreuen von Dossiers in den Bereichen Politik, Wirtschaft, Wissenschaft, Kultur, Technologie, etc. und deren Vertretung in bilateralen und multilateralen Verhandlungen</a:t>
            </a:r>
          </a:p>
          <a:p>
            <a:pPr marL="171450" indent="-171450">
              <a:buFont typeface="Arial" panose="020B0604020202020204" pitchFamily="34" charset="0"/>
              <a:buChar char="•"/>
            </a:pPr>
            <a:r>
              <a:rPr lang="de-CH" sz="1200" dirty="0" smtClean="0"/>
              <a:t>Erstellen von Kontextanalysen, um die Position der Schweiz auf internationaler Ebene zu definieren und zu vertreten</a:t>
            </a:r>
          </a:p>
          <a:p>
            <a:pPr marL="171450" indent="-171450">
              <a:buFont typeface="Arial" panose="020B0604020202020204" pitchFamily="34" charset="0"/>
              <a:buChar char="•"/>
            </a:pPr>
            <a:r>
              <a:rPr lang="de-CH" sz="1200" dirty="0" smtClean="0"/>
              <a:t>Unterstützen von Schweizer Unternehmen im Ausland</a:t>
            </a:r>
          </a:p>
          <a:p>
            <a:pPr marL="171450" indent="-171450">
              <a:buFont typeface="Arial" panose="020B0604020202020204" pitchFamily="34" charset="0"/>
              <a:buChar char="•"/>
            </a:pPr>
            <a:r>
              <a:rPr lang="de-CH" sz="1200" dirty="0" smtClean="0"/>
              <a:t>Bearbeiten rechtlicher Fragen im Kontext der internationalen Beziehungen</a:t>
            </a:r>
          </a:p>
          <a:p>
            <a:pPr marL="171450" indent="-171450">
              <a:buFont typeface="Arial" panose="020B0604020202020204" pitchFamily="34" charset="0"/>
              <a:buChar char="•"/>
            </a:pPr>
            <a:r>
              <a:rPr lang="de-CH" sz="1200" dirty="0" smtClean="0"/>
              <a:t>Betreuen von Projekten und Verfassen von Dokumenten in unterschiedlichsten Sachgebieten</a:t>
            </a:r>
            <a:endParaRPr lang="de-CH" sz="1050" dirty="0" smtClean="0"/>
          </a:p>
        </p:txBody>
      </p:sp>
      <p:sp>
        <p:nvSpPr>
          <p:cNvPr id="4" name="Slide Number Placeholder 3"/>
          <p:cNvSpPr>
            <a:spLocks noGrp="1"/>
          </p:cNvSpPr>
          <p:nvPr>
            <p:ph type="sldNum" sz="quarter" idx="10"/>
          </p:nvPr>
        </p:nvSpPr>
        <p:spPr/>
        <p:txBody>
          <a:bodyPr/>
          <a:lstStyle/>
          <a:p>
            <a:fld id="{6854C692-9735-49A7-B417-3395BF8F9B88}" type="slidenum">
              <a:rPr lang="de-CH" smtClean="0"/>
              <a:pPr/>
              <a:t>10</a:t>
            </a:fld>
            <a:endParaRPr lang="de-CH"/>
          </a:p>
        </p:txBody>
      </p:sp>
    </p:spTree>
    <p:extLst>
      <p:ext uri="{BB962C8B-B14F-4D97-AF65-F5344CB8AC3E}">
        <p14:creationId xmlns:p14="http://schemas.microsoft.com/office/powerpoint/2010/main" val="2358891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aseline="0" dirty="0" err="1" smtClean="0"/>
              <a:t>Mehr</a:t>
            </a:r>
            <a:r>
              <a:rPr lang="fr-CH" baseline="0" dirty="0" smtClean="0"/>
              <a:t> Infos www.eda.admin.ch/karriere</a:t>
            </a:r>
            <a:endParaRPr lang="de-CH" dirty="0"/>
          </a:p>
        </p:txBody>
      </p:sp>
      <p:sp>
        <p:nvSpPr>
          <p:cNvPr id="4" name="Slide Number Placeholder 3"/>
          <p:cNvSpPr>
            <a:spLocks noGrp="1"/>
          </p:cNvSpPr>
          <p:nvPr>
            <p:ph type="sldNum" sz="quarter" idx="10"/>
          </p:nvPr>
        </p:nvSpPr>
        <p:spPr/>
        <p:txBody>
          <a:bodyPr/>
          <a:lstStyle/>
          <a:p>
            <a:fld id="{6854C692-9735-49A7-B417-3395BF8F9B88}" type="slidenum">
              <a:rPr lang="de-CH" smtClean="0"/>
              <a:pPr/>
              <a:t>11</a:t>
            </a:fld>
            <a:endParaRPr lang="de-CH"/>
          </a:p>
        </p:txBody>
      </p:sp>
    </p:spTree>
    <p:extLst>
      <p:ext uri="{BB962C8B-B14F-4D97-AF65-F5344CB8AC3E}">
        <p14:creationId xmlns:p14="http://schemas.microsoft.com/office/powerpoint/2010/main" val="401362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774700" indent="0">
              <a:lnSpc>
                <a:spcPct val="100000"/>
              </a:lnSpc>
              <a:spcBef>
                <a:spcPts val="105"/>
              </a:spcBef>
              <a:buClr>
                <a:srgbClr val="FF1A27"/>
              </a:buClr>
              <a:buFont typeface="Courier New"/>
              <a:buNone/>
              <a:tabLst>
                <a:tab pos="299720" algn="l"/>
              </a:tabLst>
            </a:pPr>
            <a:r>
              <a:rPr lang="fr-FR" sz="1200" spc="-5" dirty="0">
                <a:latin typeface="Microsoft YaHei UI"/>
                <a:cs typeface="Microsoft YaHei UI"/>
              </a:rPr>
              <a:t>Fonctions</a:t>
            </a:r>
            <a:r>
              <a:rPr lang="fr-FR" sz="1200" spc="-5" baseline="0" dirty="0">
                <a:latin typeface="Microsoft YaHei UI"/>
                <a:cs typeface="Microsoft YaHei UI"/>
              </a:rPr>
              <a:t> – Coopération internationale:</a:t>
            </a:r>
          </a:p>
          <a:p>
            <a:pPr marL="355600" marR="832485" indent="-342900">
              <a:lnSpc>
                <a:spcPct val="150000"/>
              </a:lnSpc>
              <a:spcBef>
                <a:spcPts val="100"/>
              </a:spcBef>
              <a:buClr>
                <a:srgbClr val="C00000"/>
              </a:buClr>
              <a:buFont typeface="Courier New"/>
              <a:buChar char="o"/>
              <a:tabLst>
                <a:tab pos="354965" algn="l"/>
                <a:tab pos="355600" algn="l"/>
              </a:tabLst>
            </a:pPr>
            <a:r>
              <a:rPr lang="fr-FR" sz="1200" spc="-5" dirty="0">
                <a:latin typeface="Microsoft YaHei UI"/>
                <a:cs typeface="Microsoft YaHei UI"/>
              </a:rPr>
              <a:t>Concevoir </a:t>
            </a:r>
            <a:r>
              <a:rPr lang="fr-FR" sz="1200" dirty="0">
                <a:latin typeface="Microsoft YaHei UI"/>
                <a:cs typeface="Microsoft YaHei UI"/>
              </a:rPr>
              <a:t>et </a:t>
            </a:r>
            <a:r>
              <a:rPr lang="fr-FR" sz="1200" spc="-5" dirty="0">
                <a:latin typeface="Microsoft YaHei UI"/>
                <a:cs typeface="Microsoft YaHei UI"/>
              </a:rPr>
              <a:t>mettre </a:t>
            </a:r>
            <a:r>
              <a:rPr lang="fr-FR" sz="1200" dirty="0">
                <a:latin typeface="Microsoft YaHei UI"/>
                <a:cs typeface="Microsoft YaHei UI"/>
              </a:rPr>
              <a:t>en </a:t>
            </a:r>
            <a:r>
              <a:rPr lang="fr-FR" sz="1200" spc="-10" dirty="0">
                <a:latin typeface="Microsoft YaHei UI"/>
                <a:cs typeface="Microsoft YaHei UI"/>
              </a:rPr>
              <a:t>œuvre </a:t>
            </a:r>
            <a:r>
              <a:rPr lang="fr-FR" sz="1200" spc="-5" dirty="0">
                <a:latin typeface="Microsoft YaHei UI"/>
                <a:cs typeface="Microsoft YaHei UI"/>
              </a:rPr>
              <a:t>la politique suisse </a:t>
            </a:r>
            <a:r>
              <a:rPr lang="fr-FR" sz="1200" dirty="0">
                <a:latin typeface="Microsoft YaHei UI"/>
                <a:cs typeface="Microsoft YaHei UI"/>
              </a:rPr>
              <a:t>en </a:t>
            </a:r>
            <a:r>
              <a:rPr lang="fr-FR" sz="1200" spc="-10" dirty="0">
                <a:latin typeface="Microsoft YaHei UI"/>
                <a:cs typeface="Microsoft YaHei UI"/>
              </a:rPr>
              <a:t>matière </a:t>
            </a:r>
            <a:r>
              <a:rPr lang="fr-FR" sz="1200" dirty="0">
                <a:latin typeface="Microsoft YaHei UI"/>
                <a:cs typeface="Microsoft YaHei UI"/>
              </a:rPr>
              <a:t>de  </a:t>
            </a:r>
            <a:r>
              <a:rPr lang="fr-FR" sz="1200" spc="-5" dirty="0">
                <a:latin typeface="Microsoft YaHei UI"/>
                <a:cs typeface="Microsoft YaHei UI"/>
              </a:rPr>
              <a:t>développement </a:t>
            </a:r>
            <a:r>
              <a:rPr lang="fr-FR" sz="1200" dirty="0">
                <a:latin typeface="Microsoft YaHei UI"/>
                <a:cs typeface="Microsoft YaHei UI"/>
              </a:rPr>
              <a:t>et </a:t>
            </a:r>
            <a:r>
              <a:rPr lang="fr-FR" sz="1200" spc="-5" dirty="0">
                <a:latin typeface="Microsoft YaHei UI"/>
                <a:cs typeface="Microsoft YaHei UI"/>
              </a:rPr>
              <a:t>assurer le suivi </a:t>
            </a:r>
            <a:r>
              <a:rPr lang="fr-FR" sz="1200" dirty="0">
                <a:latin typeface="Microsoft YaHei UI"/>
                <a:cs typeface="Microsoft YaHei UI"/>
              </a:rPr>
              <a:t>et </a:t>
            </a:r>
            <a:r>
              <a:rPr lang="fr-FR" sz="1200" spc="-10" dirty="0">
                <a:latin typeface="Microsoft YaHei UI"/>
                <a:cs typeface="Microsoft YaHei UI"/>
              </a:rPr>
              <a:t>l’approfondissement </a:t>
            </a:r>
            <a:r>
              <a:rPr lang="fr-FR" sz="1200" dirty="0">
                <a:latin typeface="Microsoft YaHei UI"/>
                <a:cs typeface="Microsoft YaHei UI"/>
              </a:rPr>
              <a:t>des  </a:t>
            </a:r>
            <a:r>
              <a:rPr lang="fr-FR" sz="1200" spc="-5" dirty="0">
                <a:latin typeface="Microsoft YaHei UI"/>
                <a:cs typeface="Microsoft YaHei UI"/>
              </a:rPr>
              <a:t>approches </a:t>
            </a:r>
            <a:r>
              <a:rPr lang="fr-FR" sz="1200" dirty="0">
                <a:latin typeface="Microsoft YaHei UI"/>
                <a:cs typeface="Microsoft YaHei UI"/>
              </a:rPr>
              <a:t>de </a:t>
            </a:r>
            <a:r>
              <a:rPr lang="fr-FR" sz="1200" spc="-5" dirty="0">
                <a:latin typeface="Microsoft YaHei UI"/>
                <a:cs typeface="Microsoft YaHei UI"/>
              </a:rPr>
              <a:t>la </a:t>
            </a:r>
            <a:r>
              <a:rPr lang="fr-FR" sz="1200" dirty="0">
                <a:latin typeface="Microsoft YaHei UI"/>
                <a:cs typeface="Microsoft YaHei UI"/>
              </a:rPr>
              <a:t>CI en </a:t>
            </a:r>
            <a:r>
              <a:rPr lang="fr-FR" sz="1200" spc="-5" dirty="0">
                <a:latin typeface="Microsoft YaHei UI"/>
                <a:cs typeface="Microsoft YaHei UI"/>
              </a:rPr>
              <a:t>adaptant </a:t>
            </a:r>
            <a:r>
              <a:rPr lang="fr-FR" sz="1200" dirty="0">
                <a:latin typeface="Microsoft YaHei UI"/>
                <a:cs typeface="Microsoft YaHei UI"/>
              </a:rPr>
              <a:t>ces </a:t>
            </a:r>
            <a:r>
              <a:rPr lang="fr-FR" sz="1200" spc="-5" dirty="0">
                <a:latin typeface="Microsoft YaHei UI"/>
                <a:cs typeface="Microsoft YaHei UI"/>
              </a:rPr>
              <a:t>dernières </a:t>
            </a:r>
            <a:r>
              <a:rPr lang="fr-FR" sz="1200" dirty="0">
                <a:latin typeface="Microsoft YaHei UI"/>
                <a:cs typeface="Microsoft YaHei UI"/>
              </a:rPr>
              <a:t>à </a:t>
            </a:r>
            <a:r>
              <a:rPr lang="fr-FR" sz="1200" spc="-5" dirty="0">
                <a:latin typeface="Microsoft YaHei UI"/>
                <a:cs typeface="Microsoft YaHei UI"/>
              </a:rPr>
              <a:t>l’évolution </a:t>
            </a:r>
            <a:r>
              <a:rPr lang="fr-FR" sz="1200" dirty="0">
                <a:latin typeface="Microsoft YaHei UI"/>
                <a:cs typeface="Microsoft YaHei UI"/>
              </a:rPr>
              <a:t>des  </a:t>
            </a:r>
            <a:r>
              <a:rPr lang="fr-FR" sz="1200" spc="-5" dirty="0">
                <a:latin typeface="Microsoft YaHei UI"/>
                <a:cs typeface="Microsoft YaHei UI"/>
              </a:rPr>
              <a:t>contextes dans lesquels elles</a:t>
            </a:r>
            <a:r>
              <a:rPr lang="fr-FR" sz="1200" spc="50" dirty="0">
                <a:latin typeface="Microsoft YaHei UI"/>
                <a:cs typeface="Microsoft YaHei UI"/>
              </a:rPr>
              <a:t> </a:t>
            </a:r>
            <a:r>
              <a:rPr lang="fr-FR" sz="1200" spc="-5" dirty="0">
                <a:latin typeface="Microsoft YaHei UI"/>
                <a:cs typeface="Microsoft YaHei UI"/>
              </a:rPr>
              <a:t>s’inscrivent</a:t>
            </a:r>
            <a:endParaRPr lang="fr-FR" sz="1200" dirty="0">
              <a:latin typeface="Microsoft YaHei UI"/>
              <a:cs typeface="Microsoft YaHei UI"/>
            </a:endParaRPr>
          </a:p>
          <a:p>
            <a:pPr marL="355600" marR="875665" indent="-342900">
              <a:lnSpc>
                <a:spcPct val="150000"/>
              </a:lnSpc>
              <a:buClr>
                <a:srgbClr val="C00000"/>
              </a:buClr>
              <a:buFont typeface="Courier New"/>
              <a:buChar char="o"/>
              <a:tabLst>
                <a:tab pos="354965" algn="l"/>
                <a:tab pos="355600" algn="l"/>
              </a:tabLst>
            </a:pPr>
            <a:r>
              <a:rPr lang="fr-FR" sz="1200" spc="-10" dirty="0">
                <a:latin typeface="Microsoft YaHei UI"/>
                <a:cs typeface="Microsoft YaHei UI"/>
              </a:rPr>
              <a:t>Coordonner </a:t>
            </a:r>
            <a:r>
              <a:rPr lang="fr-FR" sz="1200" dirty="0">
                <a:latin typeface="Microsoft YaHei UI"/>
                <a:cs typeface="Microsoft YaHei UI"/>
              </a:rPr>
              <a:t>et </a:t>
            </a:r>
            <a:r>
              <a:rPr lang="fr-FR" sz="1200" spc="-10" dirty="0">
                <a:latin typeface="Microsoft YaHei UI"/>
                <a:cs typeface="Microsoft YaHei UI"/>
              </a:rPr>
              <a:t>conduire </a:t>
            </a:r>
            <a:r>
              <a:rPr lang="fr-FR" sz="1200" spc="-5" dirty="0">
                <a:latin typeface="Microsoft YaHei UI"/>
                <a:cs typeface="Microsoft YaHei UI"/>
              </a:rPr>
              <a:t>un dialogue politique avec les acteurs  </a:t>
            </a:r>
            <a:r>
              <a:rPr lang="fr-FR" sz="1200" dirty="0">
                <a:latin typeface="Microsoft YaHei UI"/>
                <a:cs typeface="Microsoft YaHei UI"/>
              </a:rPr>
              <a:t>pertinents </a:t>
            </a:r>
            <a:r>
              <a:rPr lang="fr-FR" sz="1200" spc="-5" dirty="0">
                <a:latin typeface="Microsoft YaHei UI"/>
                <a:cs typeface="Microsoft YaHei UI"/>
              </a:rPr>
              <a:t>aux niveaux national, </a:t>
            </a:r>
            <a:r>
              <a:rPr lang="fr-FR" sz="1200" spc="-10" dirty="0">
                <a:latin typeface="Microsoft YaHei UI"/>
                <a:cs typeface="Microsoft YaHei UI"/>
              </a:rPr>
              <a:t>régional </a:t>
            </a:r>
            <a:r>
              <a:rPr lang="fr-FR" sz="1200" dirty="0">
                <a:latin typeface="Microsoft YaHei UI"/>
                <a:cs typeface="Microsoft YaHei UI"/>
              </a:rPr>
              <a:t>et</a:t>
            </a:r>
            <a:r>
              <a:rPr lang="fr-FR" sz="1200" spc="55" dirty="0">
                <a:latin typeface="Microsoft YaHei UI"/>
                <a:cs typeface="Microsoft YaHei UI"/>
              </a:rPr>
              <a:t> </a:t>
            </a:r>
            <a:r>
              <a:rPr lang="fr-FR" sz="1200" spc="-5" dirty="0">
                <a:latin typeface="Microsoft YaHei UI"/>
                <a:cs typeface="Microsoft YaHei UI"/>
              </a:rPr>
              <a:t>mondial</a:t>
            </a:r>
            <a:endParaRPr lang="fr-FR" sz="1200" dirty="0">
              <a:latin typeface="Microsoft YaHei UI"/>
              <a:cs typeface="Microsoft YaHei UI"/>
            </a:endParaRPr>
          </a:p>
          <a:p>
            <a:pPr marL="355600" marR="340360" indent="-342900" algn="just">
              <a:lnSpc>
                <a:spcPct val="150000"/>
              </a:lnSpc>
              <a:buClr>
                <a:srgbClr val="C00000"/>
              </a:buClr>
              <a:buFont typeface="Courier New"/>
              <a:buChar char="o"/>
              <a:tabLst>
                <a:tab pos="355600" algn="l"/>
              </a:tabLst>
            </a:pPr>
            <a:r>
              <a:rPr lang="fr-FR" sz="1200" spc="-5" dirty="0">
                <a:latin typeface="Microsoft YaHei UI"/>
                <a:cs typeface="Microsoft YaHei UI"/>
              </a:rPr>
              <a:t>Entretenir </a:t>
            </a:r>
            <a:r>
              <a:rPr lang="fr-FR" sz="1200" dirty="0">
                <a:latin typeface="Microsoft YaHei UI"/>
                <a:cs typeface="Microsoft YaHei UI"/>
              </a:rPr>
              <a:t>des </a:t>
            </a:r>
            <a:r>
              <a:rPr lang="fr-FR" sz="1200" spc="-5" dirty="0">
                <a:latin typeface="Microsoft YaHei UI"/>
                <a:cs typeface="Microsoft YaHei UI"/>
              </a:rPr>
              <a:t>contacts ciblés avec </a:t>
            </a:r>
            <a:r>
              <a:rPr lang="fr-FR" sz="1200" dirty="0">
                <a:latin typeface="Microsoft YaHei UI"/>
                <a:cs typeface="Microsoft YaHei UI"/>
              </a:rPr>
              <a:t>des </a:t>
            </a:r>
            <a:r>
              <a:rPr lang="fr-FR" sz="1200" spc="-5" dirty="0">
                <a:latin typeface="Microsoft YaHei UI"/>
                <a:cs typeface="Microsoft YaHei UI"/>
              </a:rPr>
              <a:t>acteurs </a:t>
            </a:r>
            <a:r>
              <a:rPr lang="fr-FR" sz="1200" dirty="0">
                <a:latin typeface="Microsoft YaHei UI"/>
                <a:cs typeface="Microsoft YaHei UI"/>
              </a:rPr>
              <a:t>importants en </a:t>
            </a:r>
            <a:r>
              <a:rPr lang="fr-FR" sz="1200" spc="-5" dirty="0">
                <a:latin typeface="Microsoft YaHei UI"/>
                <a:cs typeface="Microsoft YaHei UI"/>
              </a:rPr>
              <a:t>vue </a:t>
            </a:r>
            <a:r>
              <a:rPr lang="fr-FR" sz="1200" dirty="0">
                <a:latin typeface="Microsoft YaHei UI"/>
                <a:cs typeface="Microsoft YaHei UI"/>
              </a:rPr>
              <a:t>de  </a:t>
            </a:r>
            <a:r>
              <a:rPr lang="fr-FR" sz="1200" spc="-5" dirty="0">
                <a:latin typeface="Microsoft YaHei UI"/>
                <a:cs typeface="Microsoft YaHei UI"/>
              </a:rPr>
              <a:t>soutenir les priorités </a:t>
            </a:r>
            <a:r>
              <a:rPr lang="fr-FR" sz="1200" dirty="0">
                <a:latin typeface="Microsoft YaHei UI"/>
                <a:cs typeface="Microsoft YaHei UI"/>
              </a:rPr>
              <a:t>de </a:t>
            </a:r>
            <a:r>
              <a:rPr lang="fr-FR" sz="1200" spc="-5" dirty="0">
                <a:latin typeface="Microsoft YaHei UI"/>
                <a:cs typeface="Microsoft YaHei UI"/>
              </a:rPr>
              <a:t>la Suisse dans le domaine </a:t>
            </a:r>
            <a:r>
              <a:rPr lang="fr-FR" sz="1200" dirty="0">
                <a:latin typeface="Microsoft YaHei UI"/>
                <a:cs typeface="Microsoft YaHei UI"/>
              </a:rPr>
              <a:t>de </a:t>
            </a:r>
            <a:r>
              <a:rPr lang="fr-FR" sz="1200" spc="-5" dirty="0">
                <a:latin typeface="Microsoft YaHei UI"/>
                <a:cs typeface="Microsoft YaHei UI"/>
              </a:rPr>
              <a:t>la coopération  internationale</a:t>
            </a:r>
            <a:endParaRPr lang="fr-FR" sz="1200" dirty="0">
              <a:latin typeface="Microsoft YaHei UI"/>
              <a:cs typeface="Microsoft YaHei UI"/>
            </a:endParaRPr>
          </a:p>
          <a:p>
            <a:pPr marL="355600" marR="5080" indent="-342900">
              <a:lnSpc>
                <a:spcPct val="150000"/>
              </a:lnSpc>
              <a:buClr>
                <a:srgbClr val="C00000"/>
              </a:buClr>
              <a:buFont typeface="Courier New"/>
              <a:buChar char="o"/>
              <a:tabLst>
                <a:tab pos="354965" algn="l"/>
                <a:tab pos="355600" algn="l"/>
              </a:tabLst>
            </a:pPr>
            <a:r>
              <a:rPr lang="fr-FR" sz="1200" spc="-10" dirty="0">
                <a:latin typeface="Microsoft YaHei UI"/>
                <a:cs typeface="Microsoft YaHei UI"/>
              </a:rPr>
              <a:t>Élaborer </a:t>
            </a:r>
            <a:r>
              <a:rPr lang="fr-FR" sz="1200" dirty="0">
                <a:latin typeface="Microsoft YaHei UI"/>
                <a:cs typeface="Microsoft YaHei UI"/>
              </a:rPr>
              <a:t>et </a:t>
            </a:r>
            <a:r>
              <a:rPr lang="fr-FR" sz="1200" spc="-5" dirty="0">
                <a:latin typeface="Microsoft YaHei UI"/>
                <a:cs typeface="Microsoft YaHei UI"/>
              </a:rPr>
              <a:t>mettre </a:t>
            </a:r>
            <a:r>
              <a:rPr lang="fr-FR" sz="1200" dirty="0">
                <a:latin typeface="Microsoft YaHei UI"/>
                <a:cs typeface="Microsoft YaHei UI"/>
              </a:rPr>
              <a:t>en </a:t>
            </a:r>
            <a:r>
              <a:rPr lang="fr-FR" sz="1200" spc="-10" dirty="0">
                <a:latin typeface="Microsoft YaHei UI"/>
                <a:cs typeface="Microsoft YaHei UI"/>
              </a:rPr>
              <a:t>œuvre </a:t>
            </a:r>
            <a:r>
              <a:rPr lang="fr-FR" sz="1200" dirty="0">
                <a:latin typeface="Microsoft YaHei UI"/>
                <a:cs typeface="Microsoft YaHei UI"/>
              </a:rPr>
              <a:t>des </a:t>
            </a:r>
            <a:r>
              <a:rPr lang="fr-FR" sz="1200" spc="-5" dirty="0">
                <a:latin typeface="Microsoft YaHei UI"/>
                <a:cs typeface="Microsoft YaHei UI"/>
              </a:rPr>
              <a:t>stratégies </a:t>
            </a:r>
            <a:r>
              <a:rPr lang="fr-FR" sz="1200" dirty="0">
                <a:latin typeface="Microsoft YaHei UI"/>
                <a:cs typeface="Microsoft YaHei UI"/>
              </a:rPr>
              <a:t>de </a:t>
            </a:r>
            <a:r>
              <a:rPr lang="fr-FR" sz="1200" spc="-5" dirty="0">
                <a:latin typeface="Microsoft YaHei UI"/>
                <a:cs typeface="Microsoft YaHei UI"/>
              </a:rPr>
              <a:t>coopération dans les  domaines </a:t>
            </a:r>
            <a:r>
              <a:rPr lang="fr-FR" sz="1200" dirty="0">
                <a:latin typeface="Microsoft YaHei UI"/>
                <a:cs typeface="Microsoft YaHei UI"/>
              </a:rPr>
              <a:t>de </a:t>
            </a:r>
            <a:r>
              <a:rPr lang="fr-FR" sz="1200" spc="-20" dirty="0">
                <a:latin typeface="Microsoft YaHei UI"/>
                <a:cs typeface="Microsoft YaHei UI"/>
              </a:rPr>
              <a:t>l’aide </a:t>
            </a:r>
            <a:r>
              <a:rPr lang="fr-FR" sz="1200" spc="-10" dirty="0">
                <a:latin typeface="Microsoft YaHei UI"/>
                <a:cs typeface="Microsoft YaHei UI"/>
              </a:rPr>
              <a:t>humanitaire </a:t>
            </a:r>
            <a:r>
              <a:rPr lang="fr-FR" sz="1200" dirty="0">
                <a:latin typeface="Microsoft YaHei UI"/>
                <a:cs typeface="Microsoft YaHei UI"/>
              </a:rPr>
              <a:t>et de </a:t>
            </a:r>
            <a:r>
              <a:rPr lang="fr-FR" sz="1200" spc="-5" dirty="0">
                <a:latin typeface="Microsoft YaHei UI"/>
                <a:cs typeface="Microsoft YaHei UI"/>
              </a:rPr>
              <a:t>la coopération au développement,  réaliser </a:t>
            </a:r>
            <a:r>
              <a:rPr lang="fr-FR" sz="1200" dirty="0">
                <a:latin typeface="Microsoft YaHei UI"/>
                <a:cs typeface="Microsoft YaHei UI"/>
              </a:rPr>
              <a:t>et </a:t>
            </a:r>
            <a:r>
              <a:rPr lang="fr-FR" sz="1200" spc="-5" dirty="0">
                <a:latin typeface="Microsoft YaHei UI"/>
                <a:cs typeface="Microsoft YaHei UI"/>
              </a:rPr>
              <a:t>accompagner </a:t>
            </a:r>
            <a:r>
              <a:rPr lang="fr-FR" sz="1200" dirty="0">
                <a:latin typeface="Microsoft YaHei UI"/>
                <a:cs typeface="Microsoft YaHei UI"/>
              </a:rPr>
              <a:t>des </a:t>
            </a:r>
            <a:r>
              <a:rPr lang="fr-FR" sz="1200" spc="-5" dirty="0">
                <a:latin typeface="Microsoft YaHei UI"/>
                <a:cs typeface="Microsoft YaHei UI"/>
              </a:rPr>
              <a:t>programmes, </a:t>
            </a:r>
            <a:r>
              <a:rPr lang="fr-FR" sz="1200" dirty="0">
                <a:latin typeface="Microsoft YaHei UI"/>
                <a:cs typeface="Microsoft YaHei UI"/>
              </a:rPr>
              <a:t>des </a:t>
            </a:r>
            <a:r>
              <a:rPr lang="fr-FR" sz="1200" spc="-10" dirty="0">
                <a:latin typeface="Microsoft YaHei UI"/>
                <a:cs typeface="Microsoft YaHei UI"/>
              </a:rPr>
              <a:t>projets </a:t>
            </a:r>
            <a:r>
              <a:rPr lang="fr-FR" sz="1200" dirty="0">
                <a:latin typeface="Microsoft YaHei UI"/>
                <a:cs typeface="Microsoft YaHei UI"/>
              </a:rPr>
              <a:t>et des </a:t>
            </a:r>
            <a:r>
              <a:rPr lang="fr-FR" sz="1200" spc="-5" dirty="0">
                <a:latin typeface="Microsoft YaHei UI"/>
                <a:cs typeface="Microsoft YaHei UI"/>
              </a:rPr>
              <a:t>actions  d’urgence lancés dans </a:t>
            </a:r>
            <a:r>
              <a:rPr lang="fr-FR" sz="1200" dirty="0">
                <a:latin typeface="Microsoft YaHei UI"/>
                <a:cs typeface="Microsoft YaHei UI"/>
              </a:rPr>
              <a:t>ce</a:t>
            </a:r>
            <a:r>
              <a:rPr lang="fr-FR" sz="1200" spc="15" dirty="0">
                <a:latin typeface="Microsoft YaHei UI"/>
                <a:cs typeface="Microsoft YaHei UI"/>
              </a:rPr>
              <a:t> </a:t>
            </a:r>
            <a:r>
              <a:rPr lang="fr-FR" sz="1200" spc="-10" dirty="0">
                <a:latin typeface="Microsoft YaHei UI"/>
                <a:cs typeface="Microsoft YaHei UI"/>
              </a:rPr>
              <a:t>cadre</a:t>
            </a:r>
          </a:p>
          <a:p>
            <a:pPr marL="447040" marR="426084" indent="-342900">
              <a:lnSpc>
                <a:spcPct val="150000"/>
              </a:lnSpc>
              <a:spcBef>
                <a:spcPts val="100"/>
              </a:spcBef>
              <a:buClr>
                <a:srgbClr val="C00000"/>
              </a:buClr>
              <a:buFont typeface="Courier New"/>
              <a:buChar char="o"/>
              <a:tabLst>
                <a:tab pos="447040" algn="l"/>
                <a:tab pos="447675" algn="l"/>
              </a:tabLst>
            </a:pPr>
            <a:r>
              <a:rPr lang="fr-FR" sz="1200" spc="-25" dirty="0">
                <a:latin typeface="Microsoft YaHei UI"/>
                <a:cs typeface="Microsoft YaHei UI"/>
              </a:rPr>
              <a:t>Lancer, </a:t>
            </a:r>
            <a:r>
              <a:rPr lang="fr-FR" sz="1200" spc="-10" dirty="0">
                <a:latin typeface="Microsoft YaHei UI"/>
                <a:cs typeface="Microsoft YaHei UI"/>
              </a:rPr>
              <a:t>mettre en œuvre et soutenir des initiatives et des projets  </a:t>
            </a:r>
            <a:r>
              <a:rPr lang="fr-FR" sz="1200" spc="-5" dirty="0">
                <a:latin typeface="Microsoft YaHei UI"/>
                <a:cs typeface="Microsoft YaHei UI"/>
              </a:rPr>
              <a:t>mondiaux dans le </a:t>
            </a:r>
            <a:r>
              <a:rPr lang="fr-FR" sz="1200" spc="-10" dirty="0">
                <a:latin typeface="Microsoft YaHei UI"/>
                <a:cs typeface="Microsoft YaHei UI"/>
              </a:rPr>
              <a:t>cadre des programmes globaux et </a:t>
            </a:r>
            <a:r>
              <a:rPr lang="fr-FR" sz="1200" spc="-5" dirty="0">
                <a:latin typeface="Microsoft YaHei UI"/>
                <a:cs typeface="Microsoft YaHei UI"/>
              </a:rPr>
              <a:t>de  </a:t>
            </a:r>
            <a:r>
              <a:rPr lang="fr-FR" sz="1200" spc="-20" dirty="0">
                <a:latin typeface="Microsoft YaHei UI"/>
                <a:cs typeface="Microsoft YaHei UI"/>
              </a:rPr>
              <a:t>l’engagement </a:t>
            </a:r>
            <a:r>
              <a:rPr lang="fr-FR" sz="1200" spc="-5" dirty="0">
                <a:latin typeface="Microsoft YaHei UI"/>
                <a:cs typeface="Microsoft YaHei UI"/>
              </a:rPr>
              <a:t>multilatéral de la</a:t>
            </a:r>
            <a:r>
              <a:rPr lang="fr-FR" sz="1200" spc="135" dirty="0">
                <a:latin typeface="Microsoft YaHei UI"/>
                <a:cs typeface="Microsoft YaHei UI"/>
              </a:rPr>
              <a:t> </a:t>
            </a:r>
            <a:r>
              <a:rPr lang="fr-FR" sz="1200" spc="-5" dirty="0">
                <a:latin typeface="Microsoft YaHei UI"/>
                <a:cs typeface="Microsoft YaHei UI"/>
              </a:rPr>
              <a:t>Suisse</a:t>
            </a:r>
            <a:endParaRPr lang="fr-FR" sz="1200" dirty="0">
              <a:latin typeface="Microsoft YaHei UI"/>
              <a:cs typeface="Microsoft YaHei UI"/>
            </a:endParaRPr>
          </a:p>
          <a:p>
            <a:pPr marL="447040" marR="1079500" indent="-342900">
              <a:lnSpc>
                <a:spcPct val="150000"/>
              </a:lnSpc>
              <a:buClr>
                <a:srgbClr val="C00000"/>
              </a:buClr>
              <a:buFont typeface="Courier New"/>
              <a:buChar char="o"/>
              <a:tabLst>
                <a:tab pos="447040" algn="l"/>
                <a:tab pos="447675" algn="l"/>
              </a:tabLst>
            </a:pPr>
            <a:r>
              <a:rPr lang="fr-FR" sz="1200" spc="-15" dirty="0">
                <a:latin typeface="Microsoft YaHei UI"/>
                <a:cs typeface="Microsoft YaHei UI"/>
              </a:rPr>
              <a:t>Représenter </a:t>
            </a:r>
            <a:r>
              <a:rPr lang="fr-FR" sz="1200" spc="-5" dirty="0">
                <a:latin typeface="Microsoft YaHei UI"/>
                <a:cs typeface="Microsoft YaHei UI"/>
              </a:rPr>
              <a:t>la Suisse dans </a:t>
            </a:r>
            <a:r>
              <a:rPr lang="fr-FR" sz="1200" spc="-10" dirty="0">
                <a:latin typeface="Microsoft YaHei UI"/>
                <a:cs typeface="Microsoft YaHei UI"/>
              </a:rPr>
              <a:t>des </a:t>
            </a:r>
            <a:r>
              <a:rPr lang="fr-FR" sz="1200" spc="-5" dirty="0">
                <a:latin typeface="Microsoft YaHei UI"/>
                <a:cs typeface="Microsoft YaHei UI"/>
              </a:rPr>
              <a:t>négociations </a:t>
            </a:r>
            <a:r>
              <a:rPr lang="fr-FR" sz="1200" spc="-10" dirty="0">
                <a:latin typeface="Microsoft YaHei UI"/>
                <a:cs typeface="Microsoft YaHei UI"/>
              </a:rPr>
              <a:t>bilatérales </a:t>
            </a:r>
            <a:r>
              <a:rPr lang="fr-FR" sz="1200" spc="-15" dirty="0">
                <a:latin typeface="Microsoft YaHei UI"/>
                <a:cs typeface="Microsoft YaHei UI"/>
              </a:rPr>
              <a:t>et  </a:t>
            </a:r>
            <a:r>
              <a:rPr lang="fr-FR" sz="1200" spc="-10" dirty="0">
                <a:latin typeface="Microsoft YaHei UI"/>
                <a:cs typeface="Microsoft YaHei UI"/>
              </a:rPr>
              <a:t>multilatérales</a:t>
            </a:r>
            <a:endParaRPr lang="fr-FR" sz="1200" dirty="0">
              <a:latin typeface="Microsoft YaHei UI"/>
              <a:cs typeface="Microsoft YaHei UI"/>
            </a:endParaRPr>
          </a:p>
          <a:p>
            <a:pPr marL="447040" marR="1077595" indent="-342900">
              <a:lnSpc>
                <a:spcPct val="150000"/>
              </a:lnSpc>
              <a:buClr>
                <a:srgbClr val="C00000"/>
              </a:buClr>
              <a:buFont typeface="Courier New"/>
              <a:buChar char="o"/>
              <a:tabLst>
                <a:tab pos="447040" algn="l"/>
                <a:tab pos="447675" algn="l"/>
              </a:tabLst>
            </a:pPr>
            <a:r>
              <a:rPr lang="fr-FR" sz="1200" spc="-5" dirty="0">
                <a:latin typeface="Microsoft YaHei UI"/>
                <a:cs typeface="Microsoft YaHei UI"/>
              </a:rPr>
              <a:t>Lancer </a:t>
            </a:r>
            <a:r>
              <a:rPr lang="fr-FR" sz="1200" spc="-10" dirty="0">
                <a:latin typeface="Microsoft YaHei UI"/>
                <a:cs typeface="Microsoft YaHei UI"/>
              </a:rPr>
              <a:t>et organiser des </a:t>
            </a:r>
            <a:r>
              <a:rPr lang="fr-FR" sz="1200" spc="-5" dirty="0">
                <a:latin typeface="Microsoft YaHei UI"/>
                <a:cs typeface="Microsoft YaHei UI"/>
              </a:rPr>
              <a:t>partenariats </a:t>
            </a:r>
            <a:r>
              <a:rPr lang="fr-FR" sz="1200" spc="-10" dirty="0">
                <a:latin typeface="Microsoft YaHei UI"/>
                <a:cs typeface="Microsoft YaHei UI"/>
              </a:rPr>
              <a:t>avec des </a:t>
            </a:r>
            <a:r>
              <a:rPr lang="fr-FR" sz="1200" spc="-5" dirty="0">
                <a:latin typeface="Microsoft YaHei UI"/>
                <a:cs typeface="Microsoft YaHei UI"/>
              </a:rPr>
              <a:t>acteurs non  traditionnels de la CI issus </a:t>
            </a:r>
            <a:r>
              <a:rPr lang="fr-FR" sz="1200" spc="-10" dirty="0">
                <a:latin typeface="Microsoft YaHei UI"/>
                <a:cs typeface="Microsoft YaHei UI"/>
              </a:rPr>
              <a:t>du secteur privé, des </a:t>
            </a:r>
            <a:r>
              <a:rPr lang="fr-FR" sz="1200" spc="-5" dirty="0">
                <a:latin typeface="Microsoft YaHei UI"/>
                <a:cs typeface="Microsoft YaHei UI"/>
              </a:rPr>
              <a:t>milieux  scientifiques </a:t>
            </a:r>
            <a:r>
              <a:rPr lang="fr-FR" sz="1200" spc="-10" dirty="0">
                <a:latin typeface="Microsoft YaHei UI"/>
                <a:cs typeface="Microsoft YaHei UI"/>
              </a:rPr>
              <a:t>et </a:t>
            </a:r>
            <a:r>
              <a:rPr lang="fr-FR" sz="1200" spc="-5" dirty="0">
                <a:latin typeface="Microsoft YaHei UI"/>
                <a:cs typeface="Microsoft YaHei UI"/>
              </a:rPr>
              <a:t>de la société</a:t>
            </a:r>
            <a:r>
              <a:rPr lang="fr-FR" sz="1200" spc="85" dirty="0">
                <a:latin typeface="Microsoft YaHei UI"/>
                <a:cs typeface="Microsoft YaHei UI"/>
              </a:rPr>
              <a:t> </a:t>
            </a:r>
            <a:r>
              <a:rPr lang="fr-FR" sz="1200" spc="-5" dirty="0">
                <a:latin typeface="Microsoft YaHei UI"/>
                <a:cs typeface="Microsoft YaHei UI"/>
              </a:rPr>
              <a:t>civile</a:t>
            </a:r>
            <a:endParaRPr lang="fr-FR" sz="1200" dirty="0">
              <a:latin typeface="Microsoft YaHei UI"/>
              <a:cs typeface="Microsoft YaHei UI"/>
            </a:endParaRPr>
          </a:p>
          <a:p>
            <a:pPr marL="447040" marR="132080" indent="-342900">
              <a:lnSpc>
                <a:spcPct val="150000"/>
              </a:lnSpc>
              <a:buClr>
                <a:srgbClr val="C00000"/>
              </a:buClr>
              <a:buFont typeface="Courier New"/>
              <a:buChar char="o"/>
              <a:tabLst>
                <a:tab pos="447040" algn="l"/>
                <a:tab pos="447675" algn="l"/>
              </a:tabLst>
            </a:pPr>
            <a:r>
              <a:rPr lang="fr-FR" sz="1200" spc="-10" dirty="0">
                <a:latin typeface="Microsoft YaHei UI"/>
                <a:cs typeface="Microsoft YaHei UI"/>
              </a:rPr>
              <a:t>Assurer le </a:t>
            </a:r>
            <a:r>
              <a:rPr lang="fr-FR" sz="1200" spc="-5" dirty="0">
                <a:latin typeface="Microsoft YaHei UI"/>
                <a:cs typeface="Microsoft YaHei UI"/>
              </a:rPr>
              <a:t>dialogue </a:t>
            </a:r>
            <a:r>
              <a:rPr lang="fr-FR" sz="1200" spc="-10" dirty="0">
                <a:latin typeface="Microsoft YaHei UI"/>
                <a:cs typeface="Microsoft YaHei UI"/>
              </a:rPr>
              <a:t>avec le </a:t>
            </a:r>
            <a:r>
              <a:rPr lang="fr-FR" sz="1200" spc="-5" dirty="0">
                <a:latin typeface="Microsoft YaHei UI"/>
                <a:cs typeface="Microsoft YaHei UI"/>
              </a:rPr>
              <a:t>Conseil </a:t>
            </a:r>
            <a:r>
              <a:rPr lang="fr-FR" sz="1200" spc="-10" dirty="0">
                <a:latin typeface="Microsoft YaHei UI"/>
                <a:cs typeface="Microsoft YaHei UI"/>
              </a:rPr>
              <a:t>fédéral et le </a:t>
            </a:r>
            <a:r>
              <a:rPr lang="fr-FR" sz="1200" spc="-15" dirty="0">
                <a:latin typeface="Microsoft YaHei UI"/>
                <a:cs typeface="Microsoft YaHei UI"/>
              </a:rPr>
              <a:t>Parlement, </a:t>
            </a:r>
            <a:r>
              <a:rPr lang="fr-FR" sz="1200" spc="-10" dirty="0">
                <a:latin typeface="Microsoft YaHei UI"/>
                <a:cs typeface="Microsoft YaHei UI"/>
              </a:rPr>
              <a:t>mener  des activités </a:t>
            </a:r>
            <a:r>
              <a:rPr lang="fr-FR" sz="1200" spc="-5" dirty="0">
                <a:latin typeface="Microsoft YaHei UI"/>
                <a:cs typeface="Microsoft YaHei UI"/>
              </a:rPr>
              <a:t>de sensibilisation </a:t>
            </a:r>
            <a:r>
              <a:rPr lang="fr-FR" sz="1200" spc="-10" dirty="0">
                <a:latin typeface="Microsoft YaHei UI"/>
                <a:cs typeface="Microsoft YaHei UI"/>
              </a:rPr>
              <a:t>et </a:t>
            </a:r>
            <a:r>
              <a:rPr lang="fr-FR" sz="1200" spc="-15" dirty="0">
                <a:latin typeface="Microsoft YaHei UI"/>
                <a:cs typeface="Microsoft YaHei UI"/>
              </a:rPr>
              <a:t>rédiger </a:t>
            </a:r>
            <a:r>
              <a:rPr lang="fr-FR" sz="1200" spc="-10" dirty="0">
                <a:latin typeface="Microsoft YaHei UI"/>
                <a:cs typeface="Microsoft YaHei UI"/>
              </a:rPr>
              <a:t>des </a:t>
            </a:r>
            <a:r>
              <a:rPr lang="fr-FR" sz="1200" dirty="0">
                <a:latin typeface="Microsoft YaHei UI"/>
                <a:cs typeface="Microsoft YaHei UI"/>
              </a:rPr>
              <a:t>rapports </a:t>
            </a:r>
            <a:r>
              <a:rPr lang="fr-FR" sz="1200" spc="-5" dirty="0">
                <a:latin typeface="Microsoft YaHei UI"/>
                <a:cs typeface="Microsoft YaHei UI"/>
              </a:rPr>
              <a:t>à leur  intention; informer </a:t>
            </a:r>
            <a:r>
              <a:rPr lang="fr-FR" sz="1200" spc="-10" dirty="0">
                <a:latin typeface="Microsoft YaHei UI"/>
                <a:cs typeface="Microsoft YaHei UI"/>
              </a:rPr>
              <a:t>le </a:t>
            </a:r>
            <a:r>
              <a:rPr lang="fr-FR" sz="1200" spc="-5" dirty="0">
                <a:latin typeface="Microsoft YaHei UI"/>
                <a:cs typeface="Microsoft YaHei UI"/>
              </a:rPr>
              <a:t>public suisse sur </a:t>
            </a:r>
            <a:r>
              <a:rPr lang="fr-FR" sz="1200" spc="-10" dirty="0">
                <a:latin typeface="Microsoft YaHei UI"/>
                <a:cs typeface="Microsoft YaHei UI"/>
              </a:rPr>
              <a:t>des </a:t>
            </a:r>
            <a:r>
              <a:rPr lang="fr-FR" sz="1200" spc="-5" dirty="0">
                <a:latin typeface="Microsoft YaHei UI"/>
                <a:cs typeface="Microsoft YaHei UI"/>
              </a:rPr>
              <a:t>thématiques </a:t>
            </a:r>
            <a:r>
              <a:rPr lang="fr-FR" sz="1200" spc="-10" dirty="0">
                <a:latin typeface="Microsoft YaHei UI"/>
                <a:cs typeface="Microsoft YaHei UI"/>
              </a:rPr>
              <a:t>spécifiques  </a:t>
            </a:r>
            <a:r>
              <a:rPr lang="fr-FR" sz="1200" spc="-5" dirty="0">
                <a:latin typeface="Microsoft YaHei UI"/>
                <a:cs typeface="Microsoft YaHei UI"/>
              </a:rPr>
              <a:t>de la CI </a:t>
            </a:r>
            <a:r>
              <a:rPr lang="fr-FR" sz="1200" spc="-10" dirty="0">
                <a:latin typeface="Microsoft YaHei UI"/>
                <a:cs typeface="Microsoft YaHei UI"/>
              </a:rPr>
              <a:t>et déployer les activités </a:t>
            </a:r>
            <a:r>
              <a:rPr lang="fr-FR" sz="1200" spc="-5" dirty="0">
                <a:latin typeface="Microsoft YaHei UI"/>
                <a:cs typeface="Microsoft YaHei UI"/>
              </a:rPr>
              <a:t>de communication </a:t>
            </a:r>
            <a:r>
              <a:rPr lang="fr-FR" sz="1200" spc="-10" dirty="0">
                <a:latin typeface="Microsoft YaHei UI"/>
                <a:cs typeface="Microsoft YaHei UI"/>
              </a:rPr>
              <a:t>requises </a:t>
            </a:r>
            <a:r>
              <a:rPr lang="fr-FR" sz="1200" spc="-5" dirty="0">
                <a:latin typeface="Microsoft YaHei UI"/>
                <a:cs typeface="Microsoft YaHei UI"/>
              </a:rPr>
              <a:t>à</a:t>
            </a:r>
            <a:r>
              <a:rPr lang="fr-FR" sz="1200" spc="280" dirty="0">
                <a:latin typeface="Microsoft YaHei UI"/>
                <a:cs typeface="Microsoft YaHei UI"/>
              </a:rPr>
              <a:t> </a:t>
            </a:r>
            <a:r>
              <a:rPr lang="fr-FR" sz="1200" spc="-5" dirty="0">
                <a:latin typeface="Microsoft YaHei UI"/>
                <a:cs typeface="Microsoft YaHei UI"/>
              </a:rPr>
              <a:t>cette fin</a:t>
            </a:r>
            <a:endParaRPr lang="fr-FR" sz="1200" dirty="0">
              <a:latin typeface="Microsoft YaHei UI"/>
              <a:cs typeface="Microsoft YaHei UI"/>
            </a:endParaRPr>
          </a:p>
          <a:p>
            <a:pPr marL="12700" marR="774700" indent="0">
              <a:lnSpc>
                <a:spcPct val="100000"/>
              </a:lnSpc>
              <a:spcBef>
                <a:spcPts val="105"/>
              </a:spcBef>
              <a:buClr>
                <a:srgbClr val="FF1A27"/>
              </a:buClr>
              <a:buFont typeface="Courier New"/>
              <a:buNone/>
              <a:tabLst>
                <a:tab pos="299720" algn="l"/>
              </a:tabLst>
            </a:pPr>
            <a:endParaRPr lang="fr-FR" sz="1200" dirty="0">
              <a:latin typeface="Microsoft YaHei UI"/>
              <a:cs typeface="Microsoft YaHei UI"/>
            </a:endParaRPr>
          </a:p>
          <a:p>
            <a:pPr marL="12700" marR="5080" indent="0">
              <a:lnSpc>
                <a:spcPct val="100000"/>
              </a:lnSpc>
              <a:spcBef>
                <a:spcPts val="600"/>
              </a:spcBef>
              <a:buClr>
                <a:srgbClr val="FF1A27"/>
              </a:buClr>
              <a:buFont typeface="Courier New"/>
              <a:buNone/>
              <a:tabLst>
                <a:tab pos="299720" algn="l"/>
              </a:tabLst>
            </a:pPr>
            <a:endParaRPr lang="fr-FR" sz="1200" dirty="0">
              <a:latin typeface="Microsoft YaHei UI"/>
              <a:cs typeface="Microsoft YaHei U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sz="1200" dirty="0">
              <a:latin typeface="Microsoft YaHei UI"/>
              <a:cs typeface="Microsoft YaHei UI"/>
            </a:endParaRPr>
          </a:p>
          <a:p>
            <a:endParaRPr lang="de-CH" dirty="0"/>
          </a:p>
        </p:txBody>
      </p:sp>
      <p:sp>
        <p:nvSpPr>
          <p:cNvPr id="4" name="Slide Number Placeholder 3"/>
          <p:cNvSpPr>
            <a:spLocks noGrp="1"/>
          </p:cNvSpPr>
          <p:nvPr>
            <p:ph type="sldNum" sz="quarter" idx="10"/>
          </p:nvPr>
        </p:nvSpPr>
        <p:spPr/>
        <p:txBody>
          <a:bodyPr/>
          <a:lstStyle/>
          <a:p>
            <a:fld id="{6854C692-9735-49A7-B417-3395BF8F9B88}" type="slidenum">
              <a:rPr lang="de-CH" smtClean="0"/>
              <a:pPr/>
              <a:t>12</a:t>
            </a:fld>
            <a:endParaRPr lang="de-CH"/>
          </a:p>
        </p:txBody>
      </p:sp>
    </p:spTree>
    <p:extLst>
      <p:ext uri="{BB962C8B-B14F-4D97-AF65-F5344CB8AC3E}">
        <p14:creationId xmlns:p14="http://schemas.microsoft.com/office/powerpoint/2010/main" val="1724903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b="0" i="0" u="none" strike="noStrike" kern="1200" baseline="0" dirty="0" smtClean="0">
                <a:solidFill>
                  <a:schemeClr val="tx1"/>
                </a:solidFill>
                <a:latin typeface="Times" pitchFamily="18" charset="0"/>
                <a:ea typeface="+mn-ea"/>
                <a:cs typeface="+mn-cs"/>
              </a:rPr>
              <a:t>Das EDA sucht Personen, die ihre Kompetenzen und Erfahrung in den Dienst des DEZA stellen und so die Entwicklungspolitik der Schweiz aktiv mitgestalten und umsetzen möchten. Diese basiert auf der Strategie der internationalen Zusammenarbeit 2021-2024, der Aussenpolitischen Strategie 2020-2023 und ist inspiriert </a:t>
            </a:r>
            <a:r>
              <a:rPr lang="de-CH" sz="1400" b="0" i="0" u="none" strike="noStrike" kern="1200" baseline="0" dirty="0" smtClean="0">
                <a:solidFill>
                  <a:schemeClr val="tx1"/>
                </a:solidFill>
                <a:latin typeface="Times" pitchFamily="18" charset="0"/>
                <a:ea typeface="+mn-ea"/>
                <a:cs typeface="+mn-cs"/>
              </a:rPr>
              <a:t>vom B</a:t>
            </a:r>
            <a:r>
              <a:rPr lang="de-CH" sz="1200" b="0" i="0" u="none" strike="noStrike" kern="1200" baseline="0" dirty="0" smtClean="0">
                <a:solidFill>
                  <a:schemeClr val="tx1"/>
                </a:solidFill>
                <a:latin typeface="Times" pitchFamily="18" charset="0"/>
                <a:ea typeface="+mn-ea"/>
                <a:cs typeface="+mn-cs"/>
              </a:rPr>
              <a:t>ericht AVIS28.</a:t>
            </a:r>
          </a:p>
          <a:p>
            <a:endParaRPr lang="fr-CH" sz="1200" b="0" i="0" u="none" strike="noStrike" kern="1200" baseline="0" dirty="0" smtClean="0">
              <a:solidFill>
                <a:schemeClr val="tx1"/>
              </a:solidFill>
              <a:latin typeface="Times" pitchFamily="18" charset="0"/>
              <a:ea typeface="+mn-ea"/>
              <a:cs typeface="+mn-cs"/>
            </a:endParaRPr>
          </a:p>
          <a:p>
            <a:pPr marL="171450" indent="-171450">
              <a:buFont typeface="Arial" panose="020B0604020202020204" pitchFamily="34" charset="0"/>
              <a:buChar char="•"/>
            </a:pPr>
            <a:r>
              <a:rPr lang="de-CH" sz="1200" dirty="0" smtClean="0"/>
              <a:t>Vertreten der Schweizer Interessen und Werte in bilateralen und multilateralen Verhandlungen zu entwicklungsrelevanten Themen</a:t>
            </a:r>
          </a:p>
          <a:p>
            <a:pPr marL="171450" indent="-171450">
              <a:buFont typeface="Arial" panose="020B0604020202020204" pitchFamily="34" charset="0"/>
              <a:buChar char="•"/>
            </a:pPr>
            <a:r>
              <a:rPr lang="de-CH" sz="1200" dirty="0" smtClean="0"/>
              <a:t>Aufbau und Pflege von Netzwerken und Dialog auf regionaler, nationaler und globaler Ebene zu entwicklungspolitisch relevanten Themen</a:t>
            </a:r>
          </a:p>
          <a:p>
            <a:pPr marL="171450" indent="-171450">
              <a:buFont typeface="Arial" panose="020B0604020202020204" pitchFamily="34" charset="0"/>
              <a:buChar char="•"/>
            </a:pPr>
            <a:r>
              <a:rPr lang="de-CH" sz="1200" dirty="0" smtClean="0"/>
              <a:t>Erarbeiten und Umsetzen von Kooperationsstrategien und Programmen im Bereich der Entwicklungszusammenarbeit und der Humanitären Hilfe</a:t>
            </a:r>
          </a:p>
          <a:p>
            <a:pPr marL="171450" indent="-171450">
              <a:buFont typeface="Arial" panose="020B0604020202020204" pitchFamily="34" charset="0"/>
              <a:buChar char="•"/>
            </a:pPr>
            <a:r>
              <a:rPr lang="de-CH" sz="1200" dirty="0" smtClean="0"/>
              <a:t>Initiieren und Gestalten von Partnerschaften mit nicht traditionellen IZA-Akteuren aus der Privatwirtschaft, Wissenschaft, Zivilgesellschaft</a:t>
            </a:r>
          </a:p>
          <a:p>
            <a:pPr marL="171450" indent="-171450">
              <a:buFont typeface="Arial" panose="020B0604020202020204" pitchFamily="34" charset="0"/>
              <a:buChar char="•"/>
            </a:pPr>
            <a:r>
              <a:rPr lang="de-CH" sz="1200" dirty="0" smtClean="0"/>
              <a:t>Durchführen, Begleiten und Evaluieren der entsprechenden Programme im Ausland</a:t>
            </a:r>
          </a:p>
          <a:p>
            <a:pPr marL="171450" indent="-171450">
              <a:buFont typeface="Arial" panose="020B0604020202020204" pitchFamily="34" charset="0"/>
              <a:buChar char="•"/>
            </a:pPr>
            <a:r>
              <a:rPr lang="de-CH" sz="1200" dirty="0" smtClean="0"/>
              <a:t>Begleiten globaler Initiativen und Programme im Rahmen der Globalprogramme und des multilateralen Engagements der Schweiz</a:t>
            </a:r>
          </a:p>
          <a:p>
            <a:pPr marL="171450" indent="-171450">
              <a:buFont typeface="Arial" panose="020B0604020202020204" pitchFamily="34" charset="0"/>
              <a:buChar char="•"/>
            </a:pPr>
            <a:r>
              <a:rPr lang="de-CH" sz="1200" dirty="0" smtClean="0"/>
              <a:t>Dialog, Sensibilisieren und Berichterstatten gegenüber Bundesrat und Parlament sowie gegenüber der Schweizer Öffentlichkeit</a:t>
            </a:r>
          </a:p>
          <a:p>
            <a:endParaRPr lang="de-CH" dirty="0"/>
          </a:p>
        </p:txBody>
      </p:sp>
      <p:sp>
        <p:nvSpPr>
          <p:cNvPr id="4" name="Slide Number Placeholder 3"/>
          <p:cNvSpPr>
            <a:spLocks noGrp="1"/>
          </p:cNvSpPr>
          <p:nvPr>
            <p:ph type="sldNum" sz="quarter" idx="10"/>
          </p:nvPr>
        </p:nvSpPr>
        <p:spPr/>
        <p:txBody>
          <a:bodyPr/>
          <a:lstStyle/>
          <a:p>
            <a:fld id="{6854C692-9735-49A7-B417-3395BF8F9B88}" type="slidenum">
              <a:rPr lang="de-CH" smtClean="0"/>
              <a:pPr/>
              <a:t>13</a:t>
            </a:fld>
            <a:endParaRPr lang="de-CH"/>
          </a:p>
        </p:txBody>
      </p:sp>
    </p:spTree>
    <p:extLst>
      <p:ext uri="{BB962C8B-B14F-4D97-AF65-F5344CB8AC3E}">
        <p14:creationId xmlns:p14="http://schemas.microsoft.com/office/powerpoint/2010/main" val="70250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aseline="0" dirty="0" err="1" smtClean="0"/>
              <a:t>Mehr</a:t>
            </a:r>
            <a:r>
              <a:rPr lang="fr-CH" baseline="0" dirty="0" smtClean="0"/>
              <a:t> Infos www.eda.admin.ch/karriere</a:t>
            </a:r>
          </a:p>
          <a:p>
            <a:endParaRPr lang="de-CH" dirty="0"/>
          </a:p>
        </p:txBody>
      </p:sp>
      <p:sp>
        <p:nvSpPr>
          <p:cNvPr id="4" name="Slide Number Placeholder 3"/>
          <p:cNvSpPr>
            <a:spLocks noGrp="1"/>
          </p:cNvSpPr>
          <p:nvPr>
            <p:ph type="sldNum" sz="quarter" idx="10"/>
          </p:nvPr>
        </p:nvSpPr>
        <p:spPr/>
        <p:txBody>
          <a:bodyPr/>
          <a:lstStyle/>
          <a:p>
            <a:fld id="{6854C692-9735-49A7-B417-3395BF8F9B88}" type="slidenum">
              <a:rPr lang="de-CH" smtClean="0"/>
              <a:pPr/>
              <a:t>14</a:t>
            </a:fld>
            <a:endParaRPr lang="de-CH"/>
          </a:p>
        </p:txBody>
      </p:sp>
    </p:spTree>
    <p:extLst>
      <p:ext uri="{BB962C8B-B14F-4D97-AF65-F5344CB8AC3E}">
        <p14:creationId xmlns:p14="http://schemas.microsoft.com/office/powerpoint/2010/main" val="2562465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774700" indent="0">
              <a:lnSpc>
                <a:spcPct val="100000"/>
              </a:lnSpc>
              <a:spcBef>
                <a:spcPts val="105"/>
              </a:spcBef>
              <a:buClr>
                <a:srgbClr val="FF1A27"/>
              </a:buClr>
              <a:buFont typeface="Courier New"/>
              <a:buNone/>
              <a:tabLst>
                <a:tab pos="299720" algn="l"/>
              </a:tabLst>
            </a:pPr>
            <a:r>
              <a:rPr lang="fr-FR" sz="1200" spc="-5" dirty="0">
                <a:latin typeface="Microsoft YaHei UI"/>
                <a:cs typeface="Microsoft YaHei UI"/>
              </a:rPr>
              <a:t>Fonctions</a:t>
            </a:r>
            <a:r>
              <a:rPr lang="fr-FR" sz="1200" spc="-5" baseline="0" dirty="0">
                <a:latin typeface="Microsoft YaHei UI"/>
                <a:cs typeface="Microsoft YaHei UI"/>
              </a:rPr>
              <a:t> – KBF</a:t>
            </a:r>
          </a:p>
          <a:p>
            <a:pPr marL="12700" marR="774700" lvl="0" indent="0" algn="l" defTabSz="914400" rtl="0" eaLnBrk="1" fontAlgn="base" latinLnBrk="0" hangingPunct="1">
              <a:lnSpc>
                <a:spcPct val="100000"/>
              </a:lnSpc>
              <a:spcBef>
                <a:spcPts val="105"/>
              </a:spcBef>
              <a:spcAft>
                <a:spcPct val="0"/>
              </a:spcAft>
              <a:buClr>
                <a:srgbClr val="FF1A27"/>
              </a:buClr>
              <a:buSzTx/>
              <a:buFont typeface="Courier New"/>
              <a:buNone/>
              <a:tabLst>
                <a:tab pos="299720" algn="l"/>
              </a:tabLst>
              <a:defRPr/>
            </a:pPr>
            <a:r>
              <a:rPr lang="fr-FR" sz="1200" b="0" i="0" u="none" strike="noStrike" kern="1200" baseline="0" dirty="0">
                <a:solidFill>
                  <a:schemeClr val="tx1"/>
                </a:solidFill>
                <a:latin typeface="Times" pitchFamily="18" charset="0"/>
                <a:ea typeface="+mn-ea"/>
                <a:cs typeface="+mn-cs"/>
              </a:rPr>
              <a:t>Comme son nom l’indique, cette carrière regroupe les trois domaines prioritaires suivants: affaires consulaires, gestion et finances Coopération internationale (CI). Les membres de cette carrière sont chargés, au sein des représentations du DFAE à l’étranger, d’assurer le bon fonctionnement des activités –responsabilité budgétaire et </a:t>
            </a:r>
            <a:r>
              <a:rPr lang="fr-FR" sz="1200" b="0" i="0" u="none" strike="noStrike" kern="1200" baseline="0" dirty="0" err="1">
                <a:solidFill>
                  <a:schemeClr val="tx1"/>
                </a:solidFill>
                <a:latin typeface="Times" pitchFamily="18" charset="0"/>
                <a:ea typeface="+mn-ea"/>
                <a:cs typeface="+mn-cs"/>
              </a:rPr>
              <a:t>controllinginclus</a:t>
            </a:r>
            <a:r>
              <a:rPr lang="fr-FR" sz="1200" b="0" i="0" u="none" strike="noStrike" kern="1200" baseline="0" dirty="0">
                <a:solidFill>
                  <a:schemeClr val="tx1"/>
                </a:solidFill>
                <a:latin typeface="Times" pitchFamily="18" charset="0"/>
                <a:ea typeface="+mn-ea"/>
                <a:cs typeface="+mn-cs"/>
              </a:rPr>
              <a:t>, la conduite du personnel et la gestion de la sécurité.	</a:t>
            </a:r>
          </a:p>
          <a:p>
            <a:endParaRPr lang="fr-FR" sz="1200" b="0" i="0" u="none" strike="noStrike" kern="1200" baseline="0" dirty="0">
              <a:solidFill>
                <a:schemeClr val="tx1"/>
              </a:solidFill>
              <a:latin typeface="Times" pitchFamily="18" charset="0"/>
              <a:ea typeface="+mn-ea"/>
              <a:cs typeface="+mn-cs"/>
            </a:endParaRPr>
          </a:p>
          <a:p>
            <a:r>
              <a:rPr lang="fr-FR" sz="1200" b="0" i="0" u="none" strike="noStrike" kern="1200" baseline="0" dirty="0">
                <a:solidFill>
                  <a:schemeClr val="tx1"/>
                </a:solidFill>
                <a:latin typeface="Times" pitchFamily="18" charset="0"/>
                <a:ea typeface="+mn-ea"/>
                <a:cs typeface="+mn-cs"/>
              </a:rPr>
              <a:t>Tâches:</a:t>
            </a:r>
            <a:endParaRPr lang="de-CH" sz="1200" b="0" i="0" u="none" strike="noStrike" kern="1200" baseline="0" dirty="0">
              <a:solidFill>
                <a:schemeClr val="tx1"/>
              </a:solidFill>
              <a:latin typeface="Times" pitchFamily="18" charset="0"/>
              <a:ea typeface="+mn-ea"/>
              <a:cs typeface="+mn-cs"/>
            </a:endParaRPr>
          </a:p>
          <a:p>
            <a:pPr marL="171450" indent="-171450">
              <a:buFont typeface="Arial" panose="020B0604020202020204" pitchFamily="34" charset="0"/>
              <a:buChar char="•"/>
            </a:pPr>
            <a:r>
              <a:rPr lang="fr-FR" sz="1200" b="0" i="0" u="none" strike="noStrike" kern="1200" baseline="0" dirty="0">
                <a:solidFill>
                  <a:schemeClr val="tx1"/>
                </a:solidFill>
                <a:latin typeface="Times" pitchFamily="18" charset="0"/>
                <a:ea typeface="+mn-ea"/>
                <a:cs typeface="+mn-cs"/>
              </a:rPr>
              <a:t>Veiller à une utilisation économe et conforme aux dispositions légales des ressources dans les domaines du personnel, des finances et de la gestion opérationnelle</a:t>
            </a:r>
          </a:p>
          <a:p>
            <a:pPr marL="171450" indent="-171450">
              <a:buFont typeface="Arial" panose="020B0604020202020204" pitchFamily="34" charset="0"/>
              <a:buChar char="•"/>
            </a:pPr>
            <a:r>
              <a:rPr lang="fr-FR" sz="1200" b="0" i="0" u="none" strike="noStrike" kern="1200" baseline="0" dirty="0">
                <a:solidFill>
                  <a:schemeClr val="tx1"/>
                </a:solidFill>
                <a:latin typeface="Times" pitchFamily="18" charset="0"/>
                <a:ea typeface="+mn-ea"/>
                <a:cs typeface="+mn-cs"/>
              </a:rPr>
              <a:t>Gérer les finances, coordonner et surveiller la gestion financière (CI)</a:t>
            </a:r>
          </a:p>
          <a:p>
            <a:pPr marL="171450" indent="-171450">
              <a:buFont typeface="Arial" panose="020B0604020202020204" pitchFamily="34" charset="0"/>
              <a:buChar char="•"/>
            </a:pPr>
            <a:r>
              <a:rPr lang="fr-FR" sz="1200" b="0" i="0" u="none" strike="noStrike" kern="1200" baseline="0" dirty="0">
                <a:solidFill>
                  <a:schemeClr val="tx1"/>
                </a:solidFill>
                <a:latin typeface="Times" pitchFamily="18" charset="0"/>
                <a:ea typeface="+mn-ea"/>
                <a:cs typeface="+mn-cs"/>
              </a:rPr>
              <a:t>Assister la représentation en matière de gestion du personnel local et former les collaborateurs et collaboratrices</a:t>
            </a:r>
          </a:p>
          <a:p>
            <a:pPr marL="171450" indent="-171450">
              <a:buFont typeface="Arial" panose="020B0604020202020204" pitchFamily="34" charset="0"/>
              <a:buChar char="•"/>
            </a:pPr>
            <a:r>
              <a:rPr lang="fr-FR" sz="1200" b="0" i="0" u="none" strike="noStrike" kern="1200" baseline="0" dirty="0">
                <a:solidFill>
                  <a:schemeClr val="tx1"/>
                </a:solidFill>
                <a:latin typeface="Times" pitchFamily="18" charset="0"/>
                <a:ea typeface="+mn-ea"/>
                <a:cs typeface="+mn-cs"/>
              </a:rPr>
              <a:t>Assumer la responsabilité dans le domaine des prestations consulaires</a:t>
            </a:r>
          </a:p>
          <a:p>
            <a:pPr marL="171450" indent="-171450">
              <a:buFont typeface="Arial" panose="020B0604020202020204" pitchFamily="34" charset="0"/>
              <a:buChar char="•"/>
            </a:pPr>
            <a:r>
              <a:rPr lang="fr-FR" sz="1200" b="0" i="0" u="none" strike="noStrike" kern="1200" baseline="0" dirty="0">
                <a:solidFill>
                  <a:schemeClr val="tx1"/>
                </a:solidFill>
                <a:latin typeface="Times" pitchFamily="18" charset="0"/>
                <a:ea typeface="+mn-ea"/>
                <a:cs typeface="+mn-cs"/>
              </a:rPr>
              <a:t>Conseiller les partenaires de projet externes sur les thèmes relatifs à la gestion</a:t>
            </a:r>
          </a:p>
          <a:p>
            <a:pPr marL="171450" indent="-171450">
              <a:buFont typeface="Arial" panose="020B0604020202020204" pitchFamily="34" charset="0"/>
              <a:buChar char="•"/>
            </a:pPr>
            <a:r>
              <a:rPr lang="fr-FR" sz="1200" b="0" i="0" u="none" strike="noStrike" kern="1200" baseline="0" dirty="0">
                <a:solidFill>
                  <a:schemeClr val="tx1"/>
                </a:solidFill>
                <a:latin typeface="Times" pitchFamily="18" charset="0"/>
                <a:ea typeface="+mn-ea"/>
                <a:cs typeface="+mn-cs"/>
              </a:rPr>
              <a:t>Tisser des réseaux et accomplir des tâches de représentation</a:t>
            </a:r>
            <a:r>
              <a:rPr lang="de-CH" sz="1200" b="0" i="0" u="none" strike="noStrike" kern="1200" baseline="0" dirty="0">
                <a:solidFill>
                  <a:schemeClr val="tx1"/>
                </a:solidFill>
                <a:latin typeface="Times" pitchFamily="18" charset="0"/>
                <a:ea typeface="+mn-ea"/>
                <a:cs typeface="+mn-cs"/>
              </a:rPr>
              <a:t>	</a:t>
            </a:r>
          </a:p>
          <a:p>
            <a:pPr marL="12700" marR="774700" lvl="0" indent="0" algn="l" defTabSz="914400" rtl="0" eaLnBrk="1" fontAlgn="base" latinLnBrk="0" hangingPunct="1">
              <a:lnSpc>
                <a:spcPct val="100000"/>
              </a:lnSpc>
              <a:spcBef>
                <a:spcPts val="105"/>
              </a:spcBef>
              <a:spcAft>
                <a:spcPct val="0"/>
              </a:spcAft>
              <a:buClr>
                <a:srgbClr val="FF1A27"/>
              </a:buClr>
              <a:buSzTx/>
              <a:buFont typeface="Courier New"/>
              <a:buNone/>
              <a:tabLst>
                <a:tab pos="299720" algn="l"/>
              </a:tabLst>
              <a:defRPr/>
            </a:pPr>
            <a:endParaRPr lang="fr-FR" sz="1200" b="0" i="0" u="none" strike="noStrike" kern="1200" baseline="0" dirty="0">
              <a:solidFill>
                <a:schemeClr val="tx1"/>
              </a:solidFill>
              <a:latin typeface="Times" pitchFamily="18" charset="0"/>
              <a:ea typeface="+mn-ea"/>
              <a:cs typeface="+mn-cs"/>
            </a:endParaRPr>
          </a:p>
          <a:p>
            <a:pPr marL="12700" marR="774700" indent="0">
              <a:lnSpc>
                <a:spcPct val="100000"/>
              </a:lnSpc>
              <a:spcBef>
                <a:spcPts val="105"/>
              </a:spcBef>
              <a:buClr>
                <a:srgbClr val="FF1A27"/>
              </a:buClr>
              <a:buFont typeface="Courier New"/>
              <a:buNone/>
              <a:tabLst>
                <a:tab pos="299720" algn="l"/>
              </a:tabLst>
            </a:pPr>
            <a:endParaRPr lang="fr-FR" sz="1200" spc="-5" baseline="0" dirty="0">
              <a:latin typeface="Microsoft YaHei UI"/>
              <a:cs typeface="Microsoft YaHei UI"/>
            </a:endParaRPr>
          </a:p>
        </p:txBody>
      </p:sp>
      <p:sp>
        <p:nvSpPr>
          <p:cNvPr id="4" name="Slide Number Placeholder 3"/>
          <p:cNvSpPr>
            <a:spLocks noGrp="1"/>
          </p:cNvSpPr>
          <p:nvPr>
            <p:ph type="sldNum" sz="quarter" idx="10"/>
          </p:nvPr>
        </p:nvSpPr>
        <p:spPr/>
        <p:txBody>
          <a:bodyPr/>
          <a:lstStyle/>
          <a:p>
            <a:fld id="{6854C692-9735-49A7-B417-3395BF8F9B88}" type="slidenum">
              <a:rPr lang="de-CH" smtClean="0"/>
              <a:pPr/>
              <a:t>15</a:t>
            </a:fld>
            <a:endParaRPr lang="de-CH"/>
          </a:p>
        </p:txBody>
      </p:sp>
    </p:spTree>
    <p:extLst>
      <p:ext uri="{BB962C8B-B14F-4D97-AF65-F5344CB8AC3E}">
        <p14:creationId xmlns:p14="http://schemas.microsoft.com/office/powerpoint/2010/main" val="284764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b="0" i="0" kern="1200" dirty="0" smtClean="0">
                <a:solidFill>
                  <a:schemeClr val="tx1"/>
                </a:solidFill>
                <a:effectLst/>
                <a:latin typeface="Times" pitchFamily="18" charset="0"/>
                <a:ea typeface="+mn-ea"/>
                <a:cs typeface="+mn-cs"/>
              </a:rPr>
              <a:t>Das EDA sucht Fachkräfte, die ihre Kompetenzen und Erfahrung in den Dienst der Schweizer Auslandvertretungen stellen möchten. Diese orientieren sich an der </a:t>
            </a:r>
            <a:r>
              <a:rPr lang="de-CH" sz="1200" b="0" i="0" u="none" strike="noStrike" kern="1200" dirty="0" smtClean="0">
                <a:solidFill>
                  <a:schemeClr val="tx1"/>
                </a:solidFill>
                <a:effectLst/>
                <a:latin typeface="Times" pitchFamily="18" charset="0"/>
                <a:ea typeface="+mn-ea"/>
                <a:cs typeface="+mn-cs"/>
                <a:hlinkClick r:id="rId3"/>
              </a:rPr>
              <a:t>Aussenpolitischen Strategie 2020–2023</a:t>
            </a:r>
            <a:r>
              <a:rPr lang="de-CH" sz="1200" b="0" i="0" kern="1200" dirty="0" smtClean="0">
                <a:solidFill>
                  <a:schemeClr val="tx1"/>
                </a:solidFill>
                <a:effectLst/>
                <a:latin typeface="Times" pitchFamily="18" charset="0"/>
                <a:ea typeface="+mn-ea"/>
                <a:cs typeface="+mn-cs"/>
              </a:rPr>
              <a:t>, der </a:t>
            </a:r>
            <a:r>
              <a:rPr lang="de-CH" sz="1200" b="0" i="0" u="none" strike="noStrike" kern="1200" dirty="0" smtClean="0">
                <a:solidFill>
                  <a:schemeClr val="tx1"/>
                </a:solidFill>
                <a:effectLst/>
                <a:latin typeface="Times" pitchFamily="18" charset="0"/>
                <a:ea typeface="+mn-ea"/>
                <a:cs typeface="+mn-cs"/>
                <a:hlinkClick r:id="rId4"/>
              </a:rPr>
              <a:t>Strategie der internationalen Zusammenarbeit 2021–2024</a:t>
            </a:r>
            <a:r>
              <a:rPr lang="de-CH" sz="1200" b="0" i="0" kern="1200" dirty="0" smtClean="0">
                <a:solidFill>
                  <a:schemeClr val="tx1"/>
                </a:solidFill>
                <a:effectLst/>
                <a:latin typeface="Times" pitchFamily="18" charset="0"/>
                <a:ea typeface="+mn-ea"/>
                <a:cs typeface="+mn-cs"/>
              </a:rPr>
              <a:t> und stützen sich auf den </a:t>
            </a:r>
            <a:r>
              <a:rPr lang="de-CH" sz="1200" b="0" i="0" u="none" strike="noStrike" kern="1200" dirty="0" smtClean="0">
                <a:solidFill>
                  <a:schemeClr val="tx1"/>
                </a:solidFill>
                <a:effectLst/>
                <a:latin typeface="Times" pitchFamily="18" charset="0"/>
                <a:ea typeface="+mn-ea"/>
                <a:cs typeface="+mn-cs"/>
                <a:hlinkClick r:id="rId5"/>
              </a:rPr>
              <a:t>Bericht AVIS28</a:t>
            </a:r>
            <a:r>
              <a:rPr lang="de-CH" sz="1200" b="0" i="0" kern="1200" dirty="0" smtClean="0">
                <a:solidFill>
                  <a:schemeClr val="tx1"/>
                </a:solidFill>
                <a:effectLst/>
                <a:latin typeface="Times" pitchFamily="18" charset="0"/>
                <a:ea typeface="+mn-ea"/>
                <a:cs typeface="+mn-cs"/>
              </a:rPr>
              <a:t>.</a:t>
            </a:r>
          </a:p>
          <a:p>
            <a:r>
              <a:rPr lang="de-CH" sz="1200" b="0" i="0" kern="1200" dirty="0" smtClean="0">
                <a:solidFill>
                  <a:schemeClr val="tx1"/>
                </a:solidFill>
                <a:effectLst/>
                <a:latin typeface="Times" pitchFamily="18" charset="0"/>
                <a:ea typeface="+mn-ea"/>
                <a:cs typeface="+mn-cs"/>
              </a:rPr>
              <a:t>Als Mitglied des Führungsteams erwarten Sie abwechslungsreiche und anspruchsvolle Aufgaben, namentlich in den Bereichen Budgetverantwortung, Controlling, Personalführung und Sicherheitsmanagement. Ihre Aufgaben fallen je nach Einsatzort und internationalem Kontext sehr unterschiedlich aus. Zu den wichtigsten Aufgaben der Karriere «KBF» gehören (nicht abschliessende Liste):</a:t>
            </a:r>
          </a:p>
          <a:p>
            <a:pPr marL="171450" indent="-171450" fontAlgn="ctr">
              <a:buFont typeface="Arial" panose="020B0604020202020204" pitchFamily="34" charset="0"/>
              <a:buChar char="•"/>
            </a:pPr>
            <a:r>
              <a:rPr lang="de-CH" sz="1200" b="0" i="0" kern="1200" dirty="0" smtClean="0">
                <a:solidFill>
                  <a:schemeClr val="tx1"/>
                </a:solidFill>
                <a:effectLst/>
                <a:latin typeface="Times" pitchFamily="18" charset="0"/>
                <a:ea typeface="+mn-ea"/>
                <a:cs typeface="+mn-cs"/>
              </a:rPr>
              <a:t>Sicherstellen des wirtschaftlichen und gesetzeskonformen Einsatzes der Ressourcen in den Bereichen Personal, Finanzen und operative Geschäftsführung (z. B. Projekte der internationalen Zusammenarbeit)</a:t>
            </a:r>
          </a:p>
          <a:p>
            <a:pPr marL="171450" indent="-171450" fontAlgn="ctr">
              <a:buFont typeface="Arial" panose="020B0604020202020204" pitchFamily="34" charset="0"/>
              <a:buChar char="•"/>
            </a:pPr>
            <a:r>
              <a:rPr lang="de-CH" sz="1200" b="0" i="0" kern="1200" dirty="0" smtClean="0">
                <a:solidFill>
                  <a:schemeClr val="tx1"/>
                </a:solidFill>
                <a:effectLst/>
                <a:latin typeface="Times" pitchFamily="18" charset="0"/>
                <a:ea typeface="+mn-ea"/>
                <a:cs typeface="+mn-cs"/>
              </a:rPr>
              <a:t>Verwalten und Ausbilden des Lokalpersonals und der Mitarbeitenden in den Bereichen Finanzen und Administration</a:t>
            </a:r>
          </a:p>
          <a:p>
            <a:pPr marL="171450" indent="-171450" fontAlgn="ctr">
              <a:buFont typeface="Arial" panose="020B0604020202020204" pitchFamily="34" charset="0"/>
              <a:buChar char="•"/>
            </a:pPr>
            <a:r>
              <a:rPr lang="de-CH" sz="1200" b="0" i="0" kern="1200" dirty="0" smtClean="0">
                <a:solidFill>
                  <a:schemeClr val="tx1"/>
                </a:solidFill>
                <a:effectLst/>
                <a:latin typeface="Times" pitchFamily="18" charset="0"/>
                <a:ea typeface="+mn-ea"/>
                <a:cs typeface="+mn-cs"/>
              </a:rPr>
              <a:t>Verantworten der konsularischen Dienstleistungen und des internen Kontrollsystems einschliesslich der Geschäftsprozesse</a:t>
            </a:r>
          </a:p>
          <a:p>
            <a:pPr marL="171450" indent="-171450" fontAlgn="ctr">
              <a:buFont typeface="Arial" panose="020B0604020202020204" pitchFamily="34" charset="0"/>
              <a:buChar char="•"/>
            </a:pPr>
            <a:r>
              <a:rPr lang="de-CH" sz="1200" b="0" i="0" kern="1200" dirty="0" smtClean="0">
                <a:solidFill>
                  <a:schemeClr val="tx1"/>
                </a:solidFill>
                <a:effectLst/>
                <a:latin typeface="Times" pitchFamily="18" charset="0"/>
                <a:ea typeface="+mn-ea"/>
                <a:cs typeface="+mn-cs"/>
              </a:rPr>
              <a:t>Sicherstellen der korrekten finanziellen Geschäftsführung der Auslandvertretung: Budgetierung, Controlling, Finanzberichterstattung und Buchhaltung</a:t>
            </a:r>
          </a:p>
          <a:p>
            <a:pPr marL="171450" indent="-171450" fontAlgn="ctr">
              <a:buFont typeface="Arial" panose="020B0604020202020204" pitchFamily="34" charset="0"/>
              <a:buChar char="•"/>
            </a:pPr>
            <a:r>
              <a:rPr lang="de-CH" sz="1200" b="0" i="0" kern="1200" dirty="0" smtClean="0">
                <a:solidFill>
                  <a:schemeClr val="tx1"/>
                </a:solidFill>
                <a:effectLst/>
                <a:latin typeface="Times" pitchFamily="18" charset="0"/>
                <a:ea typeface="+mn-ea"/>
                <a:cs typeface="+mn-cs"/>
              </a:rPr>
              <a:t>Verantwortung für das Sicherheitskonzept und Krisenmanagement der Vertretung</a:t>
            </a:r>
          </a:p>
          <a:p>
            <a:pPr marL="171450" indent="-171450" fontAlgn="ctr">
              <a:buFont typeface="Arial" panose="020B0604020202020204" pitchFamily="34" charset="0"/>
              <a:buChar char="•"/>
            </a:pPr>
            <a:r>
              <a:rPr lang="de-CH" sz="1200" b="0" i="0" kern="1200" dirty="0" smtClean="0">
                <a:solidFill>
                  <a:schemeClr val="tx1"/>
                </a:solidFill>
                <a:effectLst/>
                <a:latin typeface="Times" pitchFamily="18" charset="0"/>
                <a:ea typeface="+mn-ea"/>
                <a:cs typeface="+mn-cs"/>
              </a:rPr>
              <a:t>Eine zentrale Vorschlags- und Entscheidungsfunktion im Führungsteam und gegenüber der Missionschefin oder dem Missionschef wahrnehmen</a:t>
            </a:r>
          </a:p>
          <a:p>
            <a:pPr marL="171450" indent="-171450" fontAlgn="ctr">
              <a:buFont typeface="Arial" panose="020B0604020202020204" pitchFamily="34" charset="0"/>
              <a:buChar char="•"/>
            </a:pPr>
            <a:r>
              <a:rPr lang="de-CH" sz="1200" b="0" i="0" kern="1200" dirty="0" smtClean="0">
                <a:solidFill>
                  <a:schemeClr val="tx1"/>
                </a:solidFill>
                <a:effectLst/>
                <a:latin typeface="Times" pitchFamily="18" charset="0"/>
                <a:ea typeface="+mn-ea"/>
                <a:cs typeface="+mn-cs"/>
              </a:rPr>
              <a:t>Aufbau und Pflege von Netzwerken im Gastland und in der Schweiz, Übernehmen von Repräsentationsaufgaben</a:t>
            </a:r>
          </a:p>
          <a:p>
            <a:endParaRPr lang="de-CH" sz="1200" kern="1200" dirty="0" smtClean="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fld id="{6854C692-9735-49A7-B417-3395BF8F9B88}" type="slidenum">
              <a:rPr lang="de-CH" smtClean="0"/>
              <a:pPr/>
              <a:t>16</a:t>
            </a:fld>
            <a:endParaRPr lang="de-CH"/>
          </a:p>
        </p:txBody>
      </p:sp>
    </p:spTree>
    <p:extLst>
      <p:ext uri="{BB962C8B-B14F-4D97-AF65-F5344CB8AC3E}">
        <p14:creationId xmlns:p14="http://schemas.microsoft.com/office/powerpoint/2010/main" val="208152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aseline="0" dirty="0" err="1" smtClean="0"/>
              <a:t>Mehr</a:t>
            </a:r>
            <a:r>
              <a:rPr lang="fr-CH" baseline="0" dirty="0" smtClean="0"/>
              <a:t> Infos www.eda.admin.ch/karriere</a:t>
            </a:r>
          </a:p>
        </p:txBody>
      </p:sp>
      <p:sp>
        <p:nvSpPr>
          <p:cNvPr id="4" name="Slide Number Placeholder 3"/>
          <p:cNvSpPr>
            <a:spLocks noGrp="1"/>
          </p:cNvSpPr>
          <p:nvPr>
            <p:ph type="sldNum" sz="quarter" idx="10"/>
          </p:nvPr>
        </p:nvSpPr>
        <p:spPr/>
        <p:txBody>
          <a:bodyPr/>
          <a:lstStyle/>
          <a:p>
            <a:fld id="{6854C692-9735-49A7-B417-3395BF8F9B88}" type="slidenum">
              <a:rPr lang="de-CH" smtClean="0"/>
              <a:pPr/>
              <a:t>17</a:t>
            </a:fld>
            <a:endParaRPr lang="de-CH"/>
          </a:p>
        </p:txBody>
      </p:sp>
    </p:spTree>
    <p:extLst>
      <p:ext uri="{BB962C8B-B14F-4D97-AF65-F5344CB8AC3E}">
        <p14:creationId xmlns:p14="http://schemas.microsoft.com/office/powerpoint/2010/main" val="3418398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6854C692-9735-49A7-B417-3395BF8F9B88}" type="slidenum">
              <a:rPr lang="de-CH" smtClean="0"/>
              <a:pPr/>
              <a:t>18</a:t>
            </a:fld>
            <a:endParaRPr lang="de-CH"/>
          </a:p>
        </p:txBody>
      </p:sp>
    </p:spTree>
    <p:extLst>
      <p:ext uri="{BB962C8B-B14F-4D97-AF65-F5344CB8AC3E}">
        <p14:creationId xmlns:p14="http://schemas.microsoft.com/office/powerpoint/2010/main" val="1704648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6854C692-9735-49A7-B417-3395BF8F9B88}" type="slidenum">
              <a:rPr lang="de-CH" smtClean="0"/>
              <a:pPr/>
              <a:t>19</a:t>
            </a:fld>
            <a:endParaRPr lang="de-CH"/>
          </a:p>
        </p:txBody>
      </p:sp>
    </p:spTree>
    <p:extLst>
      <p:ext uri="{BB962C8B-B14F-4D97-AF65-F5344CB8AC3E}">
        <p14:creationId xmlns:p14="http://schemas.microsoft.com/office/powerpoint/2010/main" val="214036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b="0" i="0" kern="1200" dirty="0" smtClean="0">
                <a:solidFill>
                  <a:schemeClr val="tx1"/>
                </a:solidFill>
                <a:effectLst/>
                <a:latin typeface="Times" pitchFamily="18" charset="0"/>
                <a:ea typeface="+mn-ea"/>
                <a:cs typeface="+mn-cs"/>
              </a:rPr>
              <a:t>Unter der Leitung des </a:t>
            </a:r>
            <a:r>
              <a:rPr lang="de-CH" sz="1200" b="0" i="0" kern="1200" dirty="0" err="1" smtClean="0">
                <a:solidFill>
                  <a:schemeClr val="tx1"/>
                </a:solidFill>
                <a:effectLst/>
                <a:latin typeface="Times" pitchFamily="18" charset="0"/>
                <a:ea typeface="+mn-ea"/>
                <a:cs typeface="+mn-cs"/>
              </a:rPr>
              <a:t>Departementsvorstehers</a:t>
            </a:r>
            <a:r>
              <a:rPr lang="de-CH" sz="1200" b="0" i="0" kern="1200" dirty="0" smtClean="0">
                <a:solidFill>
                  <a:schemeClr val="tx1"/>
                </a:solidFill>
                <a:effectLst/>
                <a:latin typeface="Times" pitchFamily="18" charset="0"/>
                <a:ea typeface="+mn-ea"/>
                <a:cs typeface="+mn-cs"/>
              </a:rPr>
              <a:t> Ignazio Cassis koordiniert und gestaltet das EDA im Auftrag des Bundesrates die Schweizer Aussenpolitik. Das EDA besteht aus den Dienststellen an der Zentrale in Bern und aus dem Aussennetz, zu dem Botschaften, Konsulate, Kooperationsbüros und Missionen gehören.</a:t>
            </a:r>
          </a:p>
          <a:p>
            <a:r>
              <a:rPr lang="de-CH" sz="1200" b="0" i="0" kern="1200" dirty="0" smtClean="0">
                <a:solidFill>
                  <a:schemeClr val="tx1"/>
                </a:solidFill>
                <a:effectLst/>
                <a:latin typeface="Times" pitchFamily="18" charset="0"/>
                <a:ea typeface="+mn-ea"/>
                <a:cs typeface="+mn-cs"/>
              </a:rPr>
              <a:t/>
            </a:r>
            <a:br>
              <a:rPr lang="de-CH" sz="1200" b="0" i="0" kern="1200" dirty="0" smtClean="0">
                <a:solidFill>
                  <a:schemeClr val="tx1"/>
                </a:solidFill>
                <a:effectLst/>
                <a:latin typeface="Times" pitchFamily="18" charset="0"/>
                <a:ea typeface="+mn-ea"/>
                <a:cs typeface="+mn-cs"/>
              </a:rPr>
            </a:br>
            <a:endParaRPr lang="de-CH" dirty="0" smtClean="0"/>
          </a:p>
        </p:txBody>
      </p:sp>
      <p:sp>
        <p:nvSpPr>
          <p:cNvPr id="4" name="Slide Number Placeholder 3"/>
          <p:cNvSpPr>
            <a:spLocks noGrp="1"/>
          </p:cNvSpPr>
          <p:nvPr>
            <p:ph type="sldNum" sz="quarter" idx="10"/>
          </p:nvPr>
        </p:nvSpPr>
        <p:spPr/>
        <p:txBody>
          <a:bodyPr/>
          <a:lstStyle/>
          <a:p>
            <a:fld id="{6854C692-9735-49A7-B417-3395BF8F9B88}" type="slidenum">
              <a:rPr lang="de-CH" smtClean="0"/>
              <a:pPr/>
              <a:t>2</a:t>
            </a:fld>
            <a:endParaRPr lang="de-CH"/>
          </a:p>
        </p:txBody>
      </p:sp>
    </p:spTree>
    <p:extLst>
      <p:ext uri="{BB962C8B-B14F-4D97-AF65-F5344CB8AC3E}">
        <p14:creationId xmlns:p14="http://schemas.microsoft.com/office/powerpoint/2010/main" val="612106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6854C692-9735-49A7-B417-3395BF8F9B88}" type="slidenum">
              <a:rPr lang="de-CH" smtClean="0"/>
              <a:pPr/>
              <a:t>20</a:t>
            </a:fld>
            <a:endParaRPr lang="de-CH"/>
          </a:p>
        </p:txBody>
      </p:sp>
    </p:spTree>
    <p:extLst>
      <p:ext uri="{BB962C8B-B14F-4D97-AF65-F5344CB8AC3E}">
        <p14:creationId xmlns:p14="http://schemas.microsoft.com/office/powerpoint/2010/main" val="4093071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6854C692-9735-49A7-B417-3395BF8F9B88}" type="slidenum">
              <a:rPr lang="de-CH" smtClean="0"/>
              <a:pPr/>
              <a:t>21</a:t>
            </a:fld>
            <a:endParaRPr lang="de-CH"/>
          </a:p>
        </p:txBody>
      </p:sp>
    </p:spTree>
    <p:extLst>
      <p:ext uri="{BB962C8B-B14F-4D97-AF65-F5344CB8AC3E}">
        <p14:creationId xmlns:p14="http://schemas.microsoft.com/office/powerpoint/2010/main" val="3588773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kern="1200" dirty="0" smtClean="0">
                <a:solidFill>
                  <a:schemeClr val="tx1"/>
                </a:solidFill>
                <a:effectLst/>
                <a:latin typeface="Times" pitchFamily="18" charset="0"/>
                <a:ea typeface="+mn-ea"/>
                <a:cs typeface="+mn-cs"/>
              </a:rPr>
              <a:t>Die Ausbildung wird individuell, je nach Profil und Erfahrung der selektionierten Personen, ausgestaltet und kann bis zu 15 Monaten dauern. </a:t>
            </a:r>
          </a:p>
          <a:p>
            <a:endParaRPr lang="fr-CH" sz="1200" kern="1200" dirty="0" smtClean="0">
              <a:solidFill>
                <a:schemeClr val="tx1"/>
              </a:solidFill>
              <a:effectLst/>
              <a:latin typeface="Times" pitchFamily="18" charset="0"/>
              <a:ea typeface="+mn-ea"/>
              <a:cs typeface="+mn-cs"/>
            </a:endParaRPr>
          </a:p>
          <a:p>
            <a:pPr lvl="0" eaLnBrk="1" hangingPunct="1">
              <a:spcBef>
                <a:spcPct val="30000"/>
              </a:spcBef>
              <a:defRPr/>
            </a:pPr>
            <a:r>
              <a:rPr lang="fr-CH" sz="1200" b="1" kern="1200" dirty="0" err="1" smtClean="0">
                <a:solidFill>
                  <a:schemeClr val="tx1"/>
                </a:solidFill>
                <a:latin typeface="Times" pitchFamily="18" charset="0"/>
                <a:ea typeface="+mn-ea"/>
                <a:cs typeface="+mn-cs"/>
              </a:rPr>
              <a:t>Wichtig</a:t>
            </a:r>
            <a:r>
              <a:rPr lang="fr-CH" sz="1200" b="1" kern="1200" dirty="0" smtClean="0">
                <a:solidFill>
                  <a:schemeClr val="tx1"/>
                </a:solidFill>
                <a:latin typeface="Times" pitchFamily="18" charset="0"/>
                <a:ea typeface="+mn-ea"/>
                <a:cs typeface="+mn-cs"/>
              </a:rPr>
              <a:t> : </a:t>
            </a:r>
            <a:r>
              <a:rPr lang="fr-CH" sz="1200" kern="1200" dirty="0" smtClean="0">
                <a:solidFill>
                  <a:schemeClr val="tx1"/>
                </a:solidFill>
                <a:latin typeface="Times" pitchFamily="18" charset="0"/>
                <a:ea typeface="+mn-ea"/>
                <a:cs typeface="+mn-cs"/>
              </a:rPr>
              <a:t>Die </a:t>
            </a:r>
            <a:r>
              <a:rPr lang="fr-CH" sz="1200" kern="1200" dirty="0" err="1" smtClean="0">
                <a:solidFill>
                  <a:schemeClr val="tx1"/>
                </a:solidFill>
                <a:latin typeface="Times" pitchFamily="18" charset="0"/>
                <a:ea typeface="+mn-ea"/>
                <a:cs typeface="+mn-cs"/>
              </a:rPr>
              <a:t>Kandidaten</a:t>
            </a:r>
            <a:r>
              <a:rPr lang="fr-CH" sz="1200" kern="1200" dirty="0" smtClean="0">
                <a:solidFill>
                  <a:schemeClr val="tx1"/>
                </a:solidFill>
                <a:latin typeface="Times" pitchFamily="18" charset="0"/>
                <a:ea typeface="+mn-ea"/>
                <a:cs typeface="+mn-cs"/>
              </a:rPr>
              <a:t> </a:t>
            </a:r>
            <a:r>
              <a:rPr lang="fr-CH" sz="1200" kern="1200" dirty="0" err="1" smtClean="0">
                <a:solidFill>
                  <a:schemeClr val="tx1"/>
                </a:solidFill>
                <a:latin typeface="Times" pitchFamily="18" charset="0"/>
                <a:ea typeface="+mn-ea"/>
                <a:cs typeface="+mn-cs"/>
              </a:rPr>
              <a:t>unterliegen</a:t>
            </a:r>
            <a:r>
              <a:rPr lang="fr-CH" sz="1200" kern="1200" dirty="0" smtClean="0">
                <a:solidFill>
                  <a:schemeClr val="tx1"/>
                </a:solidFill>
                <a:latin typeface="Times" pitchFamily="18" charset="0"/>
                <a:ea typeface="+mn-ea"/>
                <a:cs typeface="+mn-cs"/>
              </a:rPr>
              <a:t> der </a:t>
            </a:r>
            <a:r>
              <a:rPr lang="fr-CH" sz="1200" kern="1200" dirty="0" err="1" smtClean="0">
                <a:solidFill>
                  <a:schemeClr val="tx1"/>
                </a:solidFill>
                <a:latin typeface="Times" pitchFamily="18" charset="0"/>
                <a:ea typeface="+mn-ea"/>
                <a:cs typeface="+mn-cs"/>
              </a:rPr>
              <a:t>Transferdisziplin</a:t>
            </a:r>
            <a:r>
              <a:rPr lang="fr-CH" sz="1200" kern="1200" dirty="0" smtClean="0">
                <a:solidFill>
                  <a:schemeClr val="tx1"/>
                </a:solidFill>
                <a:latin typeface="Times" pitchFamily="18" charset="0"/>
                <a:ea typeface="+mn-ea"/>
                <a:cs typeface="+mn-cs"/>
              </a:rPr>
              <a:t> </a:t>
            </a:r>
            <a:r>
              <a:rPr lang="fr-CH" sz="1200" kern="1200" dirty="0" err="1" smtClean="0">
                <a:solidFill>
                  <a:schemeClr val="tx1"/>
                </a:solidFill>
                <a:latin typeface="Times" pitchFamily="18" charset="0"/>
                <a:ea typeface="+mn-ea"/>
                <a:cs typeface="+mn-cs"/>
              </a:rPr>
              <a:t>gemäss</a:t>
            </a:r>
            <a:r>
              <a:rPr lang="fr-CH" sz="1200" kern="1200" dirty="0" smtClean="0">
                <a:solidFill>
                  <a:schemeClr val="tx1"/>
                </a:solidFill>
                <a:latin typeface="Times" pitchFamily="18" charset="0"/>
                <a:ea typeface="+mn-ea"/>
                <a:cs typeface="+mn-cs"/>
              </a:rPr>
              <a:t> </a:t>
            </a:r>
            <a:r>
              <a:rPr lang="fr-CH" sz="1200" u="sng" kern="1200" dirty="0" smtClean="0">
                <a:solidFill>
                  <a:schemeClr val="tx1"/>
                </a:solidFill>
                <a:latin typeface="Times" pitchFamily="18" charset="0"/>
                <a:ea typeface="+mn-ea"/>
                <a:cs typeface="+mn-cs"/>
                <a:hlinkClick r:id="rId3"/>
              </a:rPr>
              <a:t>VBPV-EDA </a:t>
            </a:r>
            <a:r>
              <a:rPr lang="fr-CH" sz="1200" kern="1200" dirty="0" err="1" smtClean="0">
                <a:solidFill>
                  <a:schemeClr val="tx1"/>
                </a:solidFill>
                <a:latin typeface="Times" pitchFamily="18" charset="0"/>
                <a:ea typeface="+mn-ea"/>
                <a:cs typeface="+mn-cs"/>
              </a:rPr>
              <a:t>und</a:t>
            </a:r>
            <a:r>
              <a:rPr lang="fr-CH" sz="1200" kern="1200" dirty="0" smtClean="0">
                <a:solidFill>
                  <a:schemeClr val="tx1"/>
                </a:solidFill>
                <a:latin typeface="Times" pitchFamily="18" charset="0"/>
                <a:ea typeface="+mn-ea"/>
                <a:cs typeface="+mn-cs"/>
              </a:rPr>
              <a:t> </a:t>
            </a:r>
            <a:r>
              <a:rPr lang="fr-CH" sz="1200" kern="1200" dirty="0" err="1" smtClean="0">
                <a:solidFill>
                  <a:schemeClr val="tx1"/>
                </a:solidFill>
                <a:latin typeface="Times" pitchFamily="18" charset="0"/>
                <a:ea typeface="+mn-ea"/>
                <a:cs typeface="+mn-cs"/>
              </a:rPr>
              <a:t>können</a:t>
            </a:r>
            <a:r>
              <a:rPr lang="fr-CH" sz="1200" kern="1200" dirty="0" smtClean="0">
                <a:solidFill>
                  <a:schemeClr val="tx1"/>
                </a:solidFill>
                <a:latin typeface="Times" pitchFamily="18" charset="0"/>
                <a:ea typeface="+mn-ea"/>
                <a:cs typeface="+mn-cs"/>
              </a:rPr>
              <a:t> den </a:t>
            </a:r>
            <a:r>
              <a:rPr lang="fr-CH" sz="1200" kern="1200" dirty="0" err="1" smtClean="0">
                <a:solidFill>
                  <a:schemeClr val="tx1"/>
                </a:solidFill>
                <a:latin typeface="Times" pitchFamily="18" charset="0"/>
                <a:ea typeface="+mn-ea"/>
                <a:cs typeface="+mn-cs"/>
              </a:rPr>
              <a:t>Ausbildungsort</a:t>
            </a:r>
            <a:r>
              <a:rPr lang="fr-CH" sz="1200" kern="1200" dirty="0" smtClean="0">
                <a:solidFill>
                  <a:schemeClr val="tx1"/>
                </a:solidFill>
                <a:latin typeface="Times" pitchFamily="18" charset="0"/>
                <a:ea typeface="+mn-ea"/>
                <a:cs typeface="+mn-cs"/>
              </a:rPr>
              <a:t> </a:t>
            </a:r>
            <a:r>
              <a:rPr lang="fr-CH" sz="1200" kern="1200" dirty="0" err="1" smtClean="0">
                <a:solidFill>
                  <a:schemeClr val="tx1"/>
                </a:solidFill>
                <a:latin typeface="Times" pitchFamily="18" charset="0"/>
                <a:ea typeface="+mn-ea"/>
                <a:cs typeface="+mn-cs"/>
              </a:rPr>
              <a:t>nicht</a:t>
            </a:r>
            <a:r>
              <a:rPr lang="fr-CH" sz="1200" kern="1200" dirty="0" smtClean="0">
                <a:solidFill>
                  <a:schemeClr val="tx1"/>
                </a:solidFill>
                <a:latin typeface="Times" pitchFamily="18" charset="0"/>
                <a:ea typeface="+mn-ea"/>
                <a:cs typeface="+mn-cs"/>
              </a:rPr>
              <a:t> </a:t>
            </a:r>
            <a:r>
              <a:rPr lang="fr-CH" sz="1200" kern="1200" dirty="0" err="1" smtClean="0">
                <a:solidFill>
                  <a:schemeClr val="tx1"/>
                </a:solidFill>
                <a:latin typeface="Times" pitchFamily="18" charset="0"/>
                <a:ea typeface="+mn-ea"/>
                <a:cs typeface="+mn-cs"/>
              </a:rPr>
              <a:t>anfechten</a:t>
            </a:r>
            <a:r>
              <a:rPr lang="fr-CH" sz="1200" kern="1200" dirty="0" smtClean="0">
                <a:solidFill>
                  <a:schemeClr val="tx1"/>
                </a:solidFill>
                <a:latin typeface="Times" pitchFamily="18" charset="0"/>
                <a:ea typeface="+mn-ea"/>
                <a:cs typeface="+mn-cs"/>
              </a:rPr>
              <a:t>.</a:t>
            </a:r>
            <a:endParaRPr lang="de-CH" sz="1200" kern="1200" dirty="0" smtClean="0">
              <a:solidFill>
                <a:schemeClr val="tx1"/>
              </a:solidFill>
              <a:latin typeface="Times" pitchFamily="18" charset="0"/>
              <a:ea typeface="+mn-ea"/>
              <a:cs typeface="+mn-cs"/>
            </a:endParaRPr>
          </a:p>
          <a:p>
            <a:endParaRPr lang="de-CH" dirty="0"/>
          </a:p>
        </p:txBody>
      </p:sp>
      <p:sp>
        <p:nvSpPr>
          <p:cNvPr id="4" name="Slide Number Placeholder 3"/>
          <p:cNvSpPr>
            <a:spLocks noGrp="1"/>
          </p:cNvSpPr>
          <p:nvPr>
            <p:ph type="sldNum" sz="quarter" idx="10"/>
          </p:nvPr>
        </p:nvSpPr>
        <p:spPr/>
        <p:txBody>
          <a:bodyPr/>
          <a:lstStyle/>
          <a:p>
            <a:fld id="{6854C692-9735-49A7-B417-3395BF8F9B88}" type="slidenum">
              <a:rPr lang="de-CH" smtClean="0"/>
              <a:pPr/>
              <a:t>24</a:t>
            </a:fld>
            <a:endParaRPr lang="de-CH"/>
          </a:p>
        </p:txBody>
      </p:sp>
    </p:spTree>
    <p:extLst>
      <p:ext uri="{BB962C8B-B14F-4D97-AF65-F5344CB8AC3E}">
        <p14:creationId xmlns:p14="http://schemas.microsoft.com/office/powerpoint/2010/main" val="1018537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sz="1200" kern="1200" dirty="0" smtClean="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fld id="{6854C692-9735-49A7-B417-3395BF8F9B88}" type="slidenum">
              <a:rPr lang="de-CH" smtClean="0"/>
              <a:pPr/>
              <a:t>25</a:t>
            </a:fld>
            <a:endParaRPr lang="de-CH"/>
          </a:p>
        </p:txBody>
      </p:sp>
    </p:spTree>
    <p:extLst>
      <p:ext uri="{BB962C8B-B14F-4D97-AF65-F5344CB8AC3E}">
        <p14:creationId xmlns:p14="http://schemas.microsoft.com/office/powerpoint/2010/main" val="2868709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b="1" dirty="0" smtClean="0"/>
              <a:t>Begleitpersonen sind</a:t>
            </a:r>
            <a:r>
              <a:rPr lang="de-CH" b="1" baseline="0" dirty="0" smtClean="0"/>
              <a:t> wichtig für das Departement. </a:t>
            </a:r>
          </a:p>
          <a:p>
            <a:r>
              <a:rPr lang="de-CH" sz="1200" kern="1200" dirty="0" smtClean="0">
                <a:solidFill>
                  <a:schemeClr val="tx1"/>
                </a:solidFill>
                <a:effectLst/>
                <a:latin typeface="Times" pitchFamily="18" charset="0"/>
                <a:ea typeface="+mn-ea"/>
                <a:cs typeface="+mn-cs"/>
              </a:rPr>
              <a:t>Das Wohlergehen der Begleitpersonen und der Familie hat einen massgebenden Einfluss auf die Leistungsbereitschaft, die Verfügbarkeit und die Verbundenheit der versetzbaren Mitarbeitenden mit der Institution. </a:t>
            </a:r>
          </a:p>
          <a:p>
            <a:r>
              <a:rPr lang="de-CH" sz="1200" i="1" kern="1200" dirty="0" smtClean="0">
                <a:solidFill>
                  <a:schemeClr val="tx1"/>
                </a:solidFill>
                <a:effectLst/>
                <a:latin typeface="Times" pitchFamily="18" charset="0"/>
                <a:ea typeface="+mn-ea"/>
                <a:cs typeface="+mn-cs"/>
              </a:rPr>
              <a:t>Es liegt daher im Interesse des EDA, den Begleitpersonen und Kindern die Anpassung an den mit der Transferdisziplin verbundenen mobilen Lebensstil so weit wie möglich zu erleichtern.</a:t>
            </a:r>
            <a:br>
              <a:rPr lang="de-CH" sz="1200" i="1" kern="1200" dirty="0" smtClean="0">
                <a:solidFill>
                  <a:schemeClr val="tx1"/>
                </a:solidFill>
                <a:effectLst/>
                <a:latin typeface="Times" pitchFamily="18" charset="0"/>
                <a:ea typeface="+mn-ea"/>
                <a:cs typeface="+mn-cs"/>
              </a:rPr>
            </a:br>
            <a:endParaRPr lang="de-CH" sz="1200" i="1" kern="1200" dirty="0" smtClean="0">
              <a:solidFill>
                <a:schemeClr val="tx1"/>
              </a:solidFill>
              <a:effectLst/>
              <a:latin typeface="Times" pitchFamily="18" charset="0"/>
              <a:ea typeface="+mn-ea"/>
              <a:cs typeface="+mn-cs"/>
            </a:endParaRPr>
          </a:p>
          <a:p>
            <a:r>
              <a:rPr lang="de-CH" sz="1200" b="1" kern="1200" dirty="0" smtClean="0">
                <a:solidFill>
                  <a:schemeClr val="tx1"/>
                </a:solidFill>
                <a:effectLst/>
                <a:latin typeface="Times" pitchFamily="18" charset="0"/>
                <a:ea typeface="+mn-ea"/>
                <a:cs typeface="+mn-cs"/>
              </a:rPr>
              <a:t>Die versetzbare Laufbahn ist ein persönlicher Entscheid der Mitarbeitenden.</a:t>
            </a:r>
            <a:endParaRPr lang="de-CH" sz="1200" kern="1200" dirty="0" smtClean="0">
              <a:solidFill>
                <a:schemeClr val="tx1"/>
              </a:solidFill>
              <a:effectLst/>
              <a:latin typeface="Times" pitchFamily="18" charset="0"/>
              <a:ea typeface="+mn-ea"/>
              <a:cs typeface="+mn-cs"/>
            </a:endParaRPr>
          </a:p>
          <a:p>
            <a:r>
              <a:rPr lang="de-CH" sz="1200" kern="1200" dirty="0" smtClean="0">
                <a:solidFill>
                  <a:schemeClr val="tx1"/>
                </a:solidFill>
                <a:effectLst/>
                <a:latin typeface="Times" pitchFamily="18" charset="0"/>
                <a:ea typeface="+mn-ea"/>
                <a:cs typeface="+mn-cs"/>
              </a:rPr>
              <a:t>Der Entschluss, eine versetzbare Partnerin oder Partner zu begleiten oder nicht, ist grundsätzlich privater Natur. </a:t>
            </a:r>
          </a:p>
          <a:p>
            <a:r>
              <a:rPr lang="de-CH" sz="1200" i="1" kern="1200" dirty="0" smtClean="0">
                <a:solidFill>
                  <a:schemeClr val="tx1"/>
                </a:solidFill>
                <a:effectLst/>
                <a:latin typeface="Times" pitchFamily="18" charset="0"/>
                <a:ea typeface="+mn-ea"/>
                <a:cs typeface="+mn-cs"/>
              </a:rPr>
              <a:t>Aufgrund der besonderen Rahmenbedingungen der Laufbahnen erkennt das EDA trotzdem eine Verantwortung für sich; sei es um seine Attraktivität als moderner Arbeitgeber zu stärken oder um seiner Fürsorgepflicht nachzukommen</a:t>
            </a:r>
          </a:p>
          <a:p>
            <a:r>
              <a:rPr lang="de-CH" sz="1200" i="1" kern="1200" dirty="0" smtClean="0">
                <a:solidFill>
                  <a:schemeClr val="tx1"/>
                </a:solidFill>
                <a:effectLst/>
                <a:latin typeface="Times" pitchFamily="18" charset="0"/>
                <a:ea typeface="+mn-ea"/>
                <a:cs typeface="+mn-cs"/>
              </a:rPr>
              <a:t> </a:t>
            </a:r>
            <a:endParaRPr lang="de-CH" sz="1200" kern="1200" dirty="0" smtClean="0">
              <a:solidFill>
                <a:schemeClr val="tx1"/>
              </a:solidFill>
              <a:effectLst/>
              <a:latin typeface="Times" pitchFamily="18" charset="0"/>
              <a:ea typeface="+mn-ea"/>
              <a:cs typeface="+mn-cs"/>
            </a:endParaRPr>
          </a:p>
          <a:p>
            <a:r>
              <a:rPr lang="de-CH" sz="1200" kern="1200" dirty="0" smtClean="0">
                <a:solidFill>
                  <a:schemeClr val="tx1"/>
                </a:solidFill>
                <a:effectLst/>
                <a:latin typeface="Times" pitchFamily="18" charset="0"/>
                <a:ea typeface="+mn-ea"/>
                <a:cs typeface="+mn-cs"/>
              </a:rPr>
              <a:t> </a:t>
            </a:r>
          </a:p>
          <a:p>
            <a:r>
              <a:rPr lang="de-CH" sz="1200" b="1" kern="1200" dirty="0" smtClean="0">
                <a:solidFill>
                  <a:schemeClr val="tx1"/>
                </a:solidFill>
                <a:effectLst/>
                <a:latin typeface="Times" pitchFamily="18" charset="0"/>
                <a:ea typeface="+mn-ea"/>
                <a:cs typeface="+mn-cs"/>
              </a:rPr>
              <a:t>Das mobile Leben beinhaltet Chancen und Risiken.</a:t>
            </a:r>
            <a:endParaRPr lang="de-CH" sz="1200" kern="1200" dirty="0" smtClean="0">
              <a:solidFill>
                <a:schemeClr val="tx1"/>
              </a:solidFill>
              <a:effectLst/>
              <a:latin typeface="Times"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CH" sz="1200" kern="1200" dirty="0" smtClean="0">
                <a:solidFill>
                  <a:schemeClr val="tx1"/>
                </a:solidFill>
                <a:effectLst/>
                <a:latin typeface="Times" pitchFamily="18" charset="0"/>
                <a:ea typeface="+mn-ea"/>
                <a:cs typeface="+mn-cs"/>
              </a:rPr>
              <a:t>Auslandaufenthalte in ganz verschiedenen Ländern erlauben es Begleitpersonen und Familien, ausserordentlich interessante Erfahrungen zu machen und sich persönlich weiter zu entwickeln. Die ständigen Wechsel sind aber auch anstrengend und verlangen viel Anpassungsfähigkeit. </a:t>
            </a:r>
            <a:br>
              <a:rPr lang="de-CH" sz="1200" kern="1200" dirty="0" smtClean="0">
                <a:solidFill>
                  <a:schemeClr val="tx1"/>
                </a:solidFill>
                <a:effectLst/>
                <a:latin typeface="Times" pitchFamily="18" charset="0"/>
                <a:ea typeface="+mn-ea"/>
                <a:cs typeface="+mn-cs"/>
              </a:rPr>
            </a:br>
            <a:r>
              <a:rPr lang="de-CH" sz="1200" i="1" kern="1200" dirty="0" smtClean="0">
                <a:solidFill>
                  <a:schemeClr val="tx1"/>
                </a:solidFill>
                <a:effectLst/>
                <a:latin typeface="Times" pitchFamily="18" charset="0"/>
                <a:ea typeface="+mn-ea"/>
                <a:cs typeface="+mn-cs"/>
              </a:rPr>
              <a:t>Das EDA unterstützt die Begleitpersonen und Kinder sowohl in der Vorbereitung der Versetzungen wie bei der Integration mit Informationen und Angeboten. Das EDA berücksichtigt</a:t>
            </a:r>
            <a:r>
              <a:rPr lang="de-CH" sz="1200" i="1" kern="1200" baseline="30000" dirty="0" smtClean="0">
                <a:solidFill>
                  <a:schemeClr val="tx1"/>
                </a:solidFill>
                <a:effectLst/>
                <a:latin typeface="Times" pitchFamily="18" charset="0"/>
                <a:ea typeface="+mn-ea"/>
                <a:cs typeface="+mn-cs"/>
              </a:rPr>
              <a:t> </a:t>
            </a:r>
            <a:r>
              <a:rPr lang="de-CH" sz="1200" i="1" kern="1200" dirty="0" smtClean="0">
                <a:solidFill>
                  <a:schemeClr val="tx1"/>
                </a:solidFill>
                <a:effectLst/>
                <a:latin typeface="Times" pitchFamily="18" charset="0"/>
                <a:ea typeface="+mn-ea"/>
                <a:cs typeface="+mn-cs"/>
              </a:rPr>
              <a:t>vielfältige Familiensituationen und –</a:t>
            </a:r>
            <a:r>
              <a:rPr lang="de-CH" sz="1200" i="1" kern="1200" dirty="0" err="1" smtClean="0">
                <a:solidFill>
                  <a:schemeClr val="tx1"/>
                </a:solidFill>
                <a:effectLst/>
                <a:latin typeface="Times" pitchFamily="18" charset="0"/>
                <a:ea typeface="+mn-ea"/>
                <a:cs typeface="+mn-cs"/>
              </a:rPr>
              <a:t>modelle</a:t>
            </a:r>
            <a:r>
              <a:rPr lang="de-CH" sz="1200" i="1" kern="1200" dirty="0" smtClean="0">
                <a:solidFill>
                  <a:schemeClr val="tx1"/>
                </a:solidFill>
                <a:effectLst/>
                <a:latin typeface="Times" pitchFamily="18" charset="0"/>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sz="1200" i="1" kern="1200" dirty="0" smtClean="0">
              <a:solidFill>
                <a:schemeClr val="tx1"/>
              </a:solidFill>
              <a:effectLst/>
              <a:latin typeface="Times" pitchFamily="18" charset="0"/>
              <a:ea typeface="+mn-ea"/>
              <a:cs typeface="+mn-cs"/>
            </a:endParaRPr>
          </a:p>
          <a:p>
            <a:r>
              <a:rPr lang="de-CH" sz="1200" b="1" kern="1200" dirty="0" smtClean="0">
                <a:solidFill>
                  <a:schemeClr val="tx1"/>
                </a:solidFill>
                <a:effectLst/>
                <a:latin typeface="Times" pitchFamily="18" charset="0"/>
                <a:ea typeface="+mn-ea"/>
                <a:cs typeface="+mn-cs"/>
              </a:rPr>
              <a:t>Eine grosse Mehrheit der Begleitpersonen will berufstätig sein. </a:t>
            </a:r>
            <a:endParaRPr lang="de-CH" sz="1200" kern="1200" dirty="0" smtClean="0">
              <a:solidFill>
                <a:schemeClr val="tx1"/>
              </a:solidFill>
              <a:effectLst/>
              <a:latin typeface="Times" pitchFamily="18" charset="0"/>
              <a:ea typeface="+mn-ea"/>
              <a:cs typeface="+mn-cs"/>
            </a:endParaRPr>
          </a:p>
          <a:p>
            <a:r>
              <a:rPr lang="de-CH" sz="1200" kern="1200" dirty="0" smtClean="0">
                <a:solidFill>
                  <a:schemeClr val="tx1"/>
                </a:solidFill>
                <a:effectLst/>
                <a:latin typeface="Times" pitchFamily="18" charset="0"/>
                <a:ea typeface="+mn-ea"/>
                <a:cs typeface="+mn-cs"/>
              </a:rPr>
              <a:t>Die Erwerbstätigkeit der Begleitpersonen ist - auch aufgrund der gesellschaftlichen Entwicklungen - ein zentrales Thema für den Erhalt der Attraktivität der EDA-Laufbahnen. Die Schwierigkeiten in Bezug auf Erwerbstätigkeit der Begleitpersonen ist eine Realität, welche das EDA nicht grundsätzlich ändern kann. </a:t>
            </a:r>
          </a:p>
          <a:p>
            <a:r>
              <a:rPr lang="de-CH" sz="1200" kern="1200" dirty="0" smtClean="0">
                <a:solidFill>
                  <a:schemeClr val="tx1"/>
                </a:solidFill>
                <a:effectLst/>
                <a:latin typeface="Times" pitchFamily="18" charset="0"/>
                <a:ea typeface="+mn-ea"/>
                <a:cs typeface="+mn-cs"/>
              </a:rPr>
              <a:t> </a:t>
            </a:r>
            <a:r>
              <a:rPr lang="de-CH" sz="1200" i="1" kern="1200" dirty="0" smtClean="0">
                <a:solidFill>
                  <a:schemeClr val="tx1"/>
                </a:solidFill>
                <a:effectLst/>
                <a:latin typeface="Times" pitchFamily="18" charset="0"/>
                <a:ea typeface="+mn-ea"/>
                <a:cs typeface="+mn-cs"/>
              </a:rPr>
              <a:t>Das EDA engagiert sich, trifft Massnahmen und ergreift Initiativen, um auf die weltweite Verbesserung der Situation für berufstätige Begleitpersonen hinzuwirken.</a:t>
            </a:r>
            <a:endParaRPr lang="de-CH" sz="1200" kern="1200" dirty="0" smtClean="0">
              <a:solidFill>
                <a:schemeClr val="tx1"/>
              </a:solidFill>
              <a:effectLst/>
              <a:latin typeface="Times"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sz="1200" kern="1200" dirty="0" smtClean="0">
              <a:solidFill>
                <a:schemeClr val="tx1"/>
              </a:solidFill>
              <a:effectLst/>
              <a:latin typeface="Times" pitchFamily="18" charset="0"/>
              <a:ea typeface="+mn-ea"/>
              <a:cs typeface="+mn-cs"/>
            </a:endParaRPr>
          </a:p>
          <a:p>
            <a:r>
              <a:rPr lang="de-DE" sz="1200" kern="1200" dirty="0" smtClean="0">
                <a:solidFill>
                  <a:schemeClr val="tx1"/>
                </a:solidFill>
                <a:effectLst/>
                <a:latin typeface="Times" pitchFamily="18" charset="0"/>
                <a:ea typeface="+mn-ea"/>
                <a:cs typeface="+mn-cs"/>
              </a:rPr>
              <a:t>Dank bilateralen Abkommen ist es für Begleitpersonen in vielen Gastländern möglich, eine Arbeitsbewilligung zu beantragen und, sofern es der lokale Stellenmarkt zulässt, einer Erwerbstätigkeit nachzugehen.</a:t>
            </a:r>
            <a:endParaRPr lang="de-CH" sz="1200" kern="1200" dirty="0" smtClean="0">
              <a:solidFill>
                <a:schemeClr val="tx1"/>
              </a:solidFill>
              <a:effectLst/>
              <a:latin typeface="Times" pitchFamily="18" charset="0"/>
              <a:ea typeface="+mn-ea"/>
              <a:cs typeface="+mn-cs"/>
            </a:endParaRPr>
          </a:p>
          <a:p>
            <a:r>
              <a:rPr lang="de-DE" sz="1200" kern="1200" dirty="0" smtClean="0">
                <a:solidFill>
                  <a:schemeClr val="tx1"/>
                </a:solidFill>
                <a:effectLst/>
                <a:latin typeface="Times" pitchFamily="18" charset="0"/>
                <a:ea typeface="+mn-ea"/>
                <a:cs typeface="+mn-cs"/>
              </a:rPr>
              <a:t>Das EDA ist sich bewusst, wie wichtig die Ausübung eines Berufs für viele Begleitpersonen ist. Aus diesem Grund fördert das Departement die Berufstätigkeit mit einer breiten Palette von </a:t>
            </a:r>
            <a:r>
              <a:rPr lang="de-DE" sz="1200" kern="1200" dirty="0" err="1" smtClean="0">
                <a:solidFill>
                  <a:schemeClr val="tx1"/>
                </a:solidFill>
                <a:effectLst/>
                <a:latin typeface="Times" pitchFamily="18" charset="0"/>
                <a:ea typeface="+mn-ea"/>
                <a:cs typeface="+mn-cs"/>
              </a:rPr>
              <a:t>Massnahmen</a:t>
            </a:r>
            <a:r>
              <a:rPr lang="de-DE" sz="1200" kern="1200" dirty="0" smtClean="0">
                <a:solidFill>
                  <a:schemeClr val="tx1"/>
                </a:solidFill>
                <a:effectLst/>
                <a:latin typeface="Times" pitchFamily="18" charset="0"/>
                <a:ea typeface="+mn-ea"/>
                <a:cs typeface="+mn-cs"/>
              </a:rPr>
              <a:t>. Für Informationen steht Ihnen das Family Office zur Verfügung </a:t>
            </a:r>
            <a:r>
              <a:rPr lang="fr-CH" sz="1200" u="sng" kern="1200" dirty="0" smtClean="0">
                <a:solidFill>
                  <a:schemeClr val="tx1"/>
                </a:solidFill>
                <a:effectLst/>
                <a:latin typeface="Times" pitchFamily="18" charset="0"/>
                <a:ea typeface="+mn-ea"/>
                <a:cs typeface="+mn-cs"/>
                <a:hlinkClick r:id="rId3" tooltip="Lien externe"/>
              </a:rPr>
              <a:t>family-office@eda.admin.ch</a:t>
            </a:r>
            <a:endParaRPr lang="de-CH"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sz="1200" kern="1200" dirty="0" smtClean="0">
              <a:solidFill>
                <a:schemeClr val="tx1"/>
              </a:solidFill>
              <a:effectLst/>
              <a:latin typeface="Times" pitchFamily="18" charset="0"/>
              <a:ea typeface="+mn-ea"/>
              <a:cs typeface="+mn-cs"/>
            </a:endParaRPr>
          </a:p>
          <a:p>
            <a:endParaRPr lang="de-CH" sz="1200" kern="1200" dirty="0" smtClean="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fld id="{6854C692-9735-49A7-B417-3395BF8F9B88}" type="slidenum">
              <a:rPr lang="de-CH" smtClean="0"/>
              <a:pPr/>
              <a:t>26</a:t>
            </a:fld>
            <a:endParaRPr lang="de-CH"/>
          </a:p>
        </p:txBody>
      </p:sp>
    </p:spTree>
    <p:extLst>
      <p:ext uri="{BB962C8B-B14F-4D97-AF65-F5344CB8AC3E}">
        <p14:creationId xmlns:p14="http://schemas.microsoft.com/office/powerpoint/2010/main" val="276119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b="1" u="sng" spc="10" dirty="0">
                <a:solidFill>
                  <a:srgbClr val="C00000"/>
                </a:solidFill>
                <a:latin typeface="Microsoft YaHei UI"/>
                <a:cs typeface="Microsoft YaHei UI"/>
              </a:rPr>
              <a:t>Art.2 </a:t>
            </a:r>
            <a:r>
              <a:rPr lang="de-CH" sz="1200" b="1" i="0" u="sng" strike="noStrike" kern="1200" dirty="0" smtClean="0">
                <a:solidFill>
                  <a:schemeClr val="tx1"/>
                </a:solidFill>
                <a:effectLst/>
                <a:latin typeface="Times" pitchFamily="18" charset="0"/>
                <a:ea typeface="+mn-ea"/>
                <a:cs typeface="+mn-cs"/>
              </a:rPr>
              <a:t>Zweck</a:t>
            </a:r>
            <a:endParaRPr lang="fr-FR" sz="1200" b="1" u="sng" spc="10" dirty="0">
              <a:solidFill>
                <a:srgbClr val="C00000"/>
              </a:solidFill>
              <a:latin typeface="Microsoft YaHei UI"/>
              <a:cs typeface="Microsoft YaHei U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CH" sz="1200" b="0" i="0" u="none" strike="noStrike" kern="1200" baseline="30000" dirty="0" smtClean="0">
                <a:solidFill>
                  <a:schemeClr val="tx1"/>
                </a:solidFill>
                <a:effectLst/>
                <a:latin typeface="Times" pitchFamily="18" charset="0"/>
                <a:ea typeface="+mn-ea"/>
                <a:cs typeface="+mn-cs"/>
              </a:rPr>
              <a:t>1</a:t>
            </a:r>
            <a:r>
              <a:rPr lang="de-CH" sz="1200" b="0" i="0" kern="1200" dirty="0" smtClean="0">
                <a:solidFill>
                  <a:schemeClr val="tx1"/>
                </a:solidFill>
                <a:effectLst/>
                <a:latin typeface="Times" pitchFamily="18" charset="0"/>
                <a:ea typeface="+mn-ea"/>
                <a:cs typeface="+mn-cs"/>
              </a:rPr>
              <a:t> Die Schweizerische Eidgenossenschaft schützt die Freiheit und die Rechte des Volkes und wahrt die Unabhängigkeit und die Sicherheit des Landes.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sz="1200" b="1" u="sng" spc="10" dirty="0">
              <a:solidFill>
                <a:srgbClr val="C00000"/>
              </a:solidFill>
              <a:latin typeface="Microsoft YaHei UI"/>
              <a:cs typeface="Microsoft YaHei UI"/>
            </a:endParaRPr>
          </a:p>
          <a:p>
            <a:pPr marL="0" indent="0">
              <a:buNone/>
            </a:pPr>
            <a:r>
              <a:rPr lang="de-CH" b="1" u="sng" kern="0" dirty="0" smtClean="0">
                <a:solidFill>
                  <a:srgbClr val="E30613"/>
                </a:solidFill>
              </a:rPr>
              <a:t>Art. 54 </a:t>
            </a:r>
            <a:r>
              <a:rPr lang="de-CH" b="1" u="sng" kern="0" dirty="0" smtClean="0"/>
              <a:t>BV - Auswärtige Angelegenheiten</a:t>
            </a:r>
          </a:p>
          <a:p>
            <a:pPr marL="12700">
              <a:lnSpc>
                <a:spcPct val="100000"/>
              </a:lnSpc>
              <a:spcBef>
                <a:spcPts val="95"/>
              </a:spcBef>
            </a:pPr>
            <a:r>
              <a:rPr lang="de-CH" sz="1000" spc="7" baseline="26455" dirty="0" smtClean="0">
                <a:latin typeface="Microsoft YaHei UI"/>
                <a:cs typeface="Microsoft YaHei UI"/>
              </a:rPr>
              <a:t>1 </a:t>
            </a:r>
            <a:r>
              <a:rPr lang="de-CH" sz="1000" spc="-10" dirty="0" smtClean="0">
                <a:latin typeface="Microsoft YaHei UI"/>
                <a:cs typeface="Microsoft YaHei UI"/>
              </a:rPr>
              <a:t>Die </a:t>
            </a:r>
            <a:r>
              <a:rPr lang="de-CH" sz="1000" dirty="0" smtClean="0">
                <a:latin typeface="Microsoft YaHei UI"/>
                <a:cs typeface="Microsoft YaHei UI"/>
              </a:rPr>
              <a:t>auswärtigen </a:t>
            </a:r>
            <a:r>
              <a:rPr lang="de-CH" sz="1000" spc="-10" dirty="0" smtClean="0">
                <a:latin typeface="Microsoft YaHei UI"/>
                <a:cs typeface="Microsoft YaHei UI"/>
              </a:rPr>
              <a:t>Angelegenheiten </a:t>
            </a:r>
            <a:r>
              <a:rPr lang="de-CH" sz="1000" spc="-5" dirty="0" smtClean="0">
                <a:latin typeface="Microsoft YaHei UI"/>
                <a:cs typeface="Microsoft YaHei UI"/>
              </a:rPr>
              <a:t>sind Sache </a:t>
            </a:r>
            <a:r>
              <a:rPr lang="de-CH" sz="1000" spc="-10" dirty="0" smtClean="0">
                <a:latin typeface="Microsoft YaHei UI"/>
                <a:cs typeface="Microsoft YaHei UI"/>
              </a:rPr>
              <a:t>des</a:t>
            </a:r>
            <a:r>
              <a:rPr lang="de-CH" sz="1000" spc="180" dirty="0" smtClean="0">
                <a:latin typeface="Microsoft YaHei UI"/>
                <a:cs typeface="Microsoft YaHei UI"/>
              </a:rPr>
              <a:t> </a:t>
            </a:r>
            <a:r>
              <a:rPr lang="de-CH" sz="1000" spc="-10" dirty="0" smtClean="0">
                <a:latin typeface="Microsoft YaHei UI"/>
                <a:cs typeface="Microsoft YaHei UI"/>
              </a:rPr>
              <a:t>Bundes.</a:t>
            </a:r>
            <a:endParaRPr lang="de-CH" sz="1000" dirty="0" smtClean="0">
              <a:latin typeface="Times New Roman"/>
              <a:cs typeface="Times New Roman"/>
            </a:endParaRPr>
          </a:p>
          <a:p>
            <a:pPr marL="12700" marR="196850">
              <a:lnSpc>
                <a:spcPct val="100000"/>
              </a:lnSpc>
            </a:pPr>
            <a:r>
              <a:rPr lang="de-CH" sz="1000" spc="7" baseline="26455" dirty="0" smtClean="0">
                <a:latin typeface="Microsoft YaHei UI"/>
                <a:cs typeface="Microsoft YaHei UI"/>
              </a:rPr>
              <a:t>2 </a:t>
            </a:r>
            <a:r>
              <a:rPr lang="de-CH" sz="1200" spc="-5" dirty="0" smtClean="0">
                <a:latin typeface="Microsoft YaHei UI"/>
                <a:cs typeface="Microsoft YaHei UI"/>
              </a:rPr>
              <a:t>Der Bund setzt sich ein </a:t>
            </a:r>
            <a:r>
              <a:rPr lang="de-CH" sz="1200" spc="-10" dirty="0" smtClean="0">
                <a:latin typeface="Microsoft YaHei UI"/>
                <a:cs typeface="Microsoft YaHei UI"/>
              </a:rPr>
              <a:t>für </a:t>
            </a:r>
            <a:r>
              <a:rPr lang="de-CH" sz="1200" spc="-5" dirty="0" smtClean="0">
                <a:latin typeface="Microsoft YaHei UI"/>
                <a:cs typeface="Microsoft YaHei UI"/>
              </a:rPr>
              <a:t>die </a:t>
            </a:r>
            <a:r>
              <a:rPr lang="de-CH" sz="1200" spc="-20" dirty="0" smtClean="0">
                <a:latin typeface="Microsoft YaHei UI"/>
                <a:cs typeface="Microsoft YaHei UI"/>
              </a:rPr>
              <a:t>Wahrung </a:t>
            </a:r>
            <a:r>
              <a:rPr lang="de-CH" sz="1200" spc="-5" dirty="0" smtClean="0">
                <a:latin typeface="Microsoft YaHei UI"/>
                <a:cs typeface="Microsoft YaHei UI"/>
              </a:rPr>
              <a:t>der  </a:t>
            </a:r>
            <a:r>
              <a:rPr lang="de-CH" sz="1200" spc="-10" dirty="0" smtClean="0">
                <a:latin typeface="Microsoft YaHei UI"/>
                <a:cs typeface="Microsoft YaHei UI"/>
              </a:rPr>
              <a:t>Unabhängigkeit </a:t>
            </a:r>
            <a:r>
              <a:rPr lang="de-CH" sz="1200" spc="-5" dirty="0" smtClean="0">
                <a:latin typeface="Microsoft YaHei UI"/>
                <a:cs typeface="Microsoft YaHei UI"/>
              </a:rPr>
              <a:t>der </a:t>
            </a:r>
            <a:r>
              <a:rPr lang="de-CH" sz="1200" spc="-10" dirty="0" smtClean="0">
                <a:latin typeface="Microsoft YaHei UI"/>
                <a:cs typeface="Microsoft YaHei UI"/>
              </a:rPr>
              <a:t>Schweiz </a:t>
            </a:r>
            <a:r>
              <a:rPr lang="de-CH" sz="1200" spc="-5" dirty="0" smtClean="0">
                <a:latin typeface="Microsoft YaHei UI"/>
                <a:cs typeface="Microsoft YaHei UI"/>
              </a:rPr>
              <a:t>und </a:t>
            </a:r>
            <a:r>
              <a:rPr lang="de-CH" sz="1200" spc="-10" dirty="0" smtClean="0">
                <a:latin typeface="Microsoft YaHei UI"/>
                <a:cs typeface="Microsoft YaHei UI"/>
              </a:rPr>
              <a:t>für </a:t>
            </a:r>
            <a:r>
              <a:rPr lang="de-CH" sz="1200" spc="-15" dirty="0" smtClean="0">
                <a:latin typeface="Microsoft YaHei UI"/>
                <a:cs typeface="Microsoft YaHei UI"/>
              </a:rPr>
              <a:t>ihre  </a:t>
            </a:r>
            <a:r>
              <a:rPr lang="de-CH" sz="1200" spc="-5" dirty="0" smtClean="0">
                <a:latin typeface="Microsoft YaHei UI"/>
                <a:cs typeface="Microsoft YaHei UI"/>
              </a:rPr>
              <a:t>Wohlfahrt; er trägt namentlich bei zur Linderung  </a:t>
            </a:r>
            <a:r>
              <a:rPr lang="de-CH" sz="1200" spc="-10" dirty="0" smtClean="0">
                <a:latin typeface="Microsoft YaHei UI"/>
                <a:cs typeface="Microsoft YaHei UI"/>
              </a:rPr>
              <a:t>von </a:t>
            </a:r>
            <a:r>
              <a:rPr lang="de-CH" sz="1200" spc="-5" dirty="0" smtClean="0">
                <a:latin typeface="Microsoft YaHei UI"/>
                <a:cs typeface="Microsoft YaHei UI"/>
              </a:rPr>
              <a:t>Not und Armut in der </a:t>
            </a:r>
            <a:r>
              <a:rPr lang="de-CH" sz="1200" spc="-20" dirty="0" smtClean="0">
                <a:latin typeface="Microsoft YaHei UI"/>
                <a:cs typeface="Microsoft YaHei UI"/>
              </a:rPr>
              <a:t>Welt, </a:t>
            </a:r>
            <a:r>
              <a:rPr lang="de-CH" sz="1200" spc="-5" dirty="0" smtClean="0">
                <a:latin typeface="Microsoft YaHei UI"/>
                <a:cs typeface="Microsoft YaHei UI"/>
              </a:rPr>
              <a:t>zur Achtung der  </a:t>
            </a:r>
            <a:r>
              <a:rPr lang="de-CH" sz="1200" spc="-10" dirty="0" smtClean="0">
                <a:latin typeface="Microsoft YaHei UI"/>
                <a:cs typeface="Microsoft YaHei UI"/>
              </a:rPr>
              <a:t>Menschenrechte </a:t>
            </a:r>
            <a:r>
              <a:rPr lang="de-CH" sz="1200" spc="-5" dirty="0" smtClean="0">
                <a:latin typeface="Microsoft YaHei UI"/>
                <a:cs typeface="Microsoft YaHei UI"/>
              </a:rPr>
              <a:t>und zur </a:t>
            </a:r>
            <a:r>
              <a:rPr lang="de-CH" sz="1200" spc="-10" dirty="0" smtClean="0">
                <a:latin typeface="Microsoft YaHei UI"/>
                <a:cs typeface="Microsoft YaHei UI"/>
              </a:rPr>
              <a:t>Förderung </a:t>
            </a:r>
            <a:r>
              <a:rPr lang="de-CH" sz="1200" spc="-5" dirty="0" smtClean="0">
                <a:latin typeface="Microsoft YaHei UI"/>
                <a:cs typeface="Microsoft YaHei UI"/>
              </a:rPr>
              <a:t>der  Demokratie, zu einem friedlichen  </a:t>
            </a:r>
            <a:r>
              <a:rPr lang="de-CH" sz="1200" spc="-10" dirty="0" smtClean="0">
                <a:latin typeface="Microsoft YaHei UI"/>
                <a:cs typeface="Microsoft YaHei UI"/>
              </a:rPr>
              <a:t>Zusammenleben </a:t>
            </a:r>
            <a:r>
              <a:rPr lang="de-CH" sz="1200" spc="-5" dirty="0" smtClean="0">
                <a:latin typeface="Microsoft YaHei UI"/>
                <a:cs typeface="Microsoft YaHei UI"/>
              </a:rPr>
              <a:t>der </a:t>
            </a:r>
            <a:r>
              <a:rPr lang="de-CH" sz="1200" spc="-15" dirty="0" smtClean="0">
                <a:latin typeface="Microsoft YaHei UI"/>
                <a:cs typeface="Microsoft YaHei UI"/>
              </a:rPr>
              <a:t>Völker </a:t>
            </a:r>
            <a:r>
              <a:rPr lang="de-CH" sz="1200" spc="-10" dirty="0" smtClean="0">
                <a:latin typeface="Microsoft YaHei UI"/>
                <a:cs typeface="Microsoft YaHei UI"/>
              </a:rPr>
              <a:t>sowie </a:t>
            </a:r>
            <a:r>
              <a:rPr lang="de-CH" sz="1200" spc="-5" dirty="0" smtClean="0">
                <a:latin typeface="Microsoft YaHei UI"/>
                <a:cs typeface="Microsoft YaHei UI"/>
              </a:rPr>
              <a:t>zur Erhaltung  der natürlichen</a:t>
            </a:r>
            <a:r>
              <a:rPr lang="de-CH" sz="1200" spc="-20" dirty="0" smtClean="0">
                <a:latin typeface="Microsoft YaHei UI"/>
                <a:cs typeface="Microsoft YaHei UI"/>
              </a:rPr>
              <a:t> </a:t>
            </a:r>
            <a:r>
              <a:rPr lang="de-CH" sz="1200" spc="-5" dirty="0" smtClean="0">
                <a:latin typeface="Microsoft YaHei UI"/>
                <a:cs typeface="Microsoft YaHei UI"/>
              </a:rPr>
              <a:t>Lebensgrundlagen.</a:t>
            </a:r>
            <a:endParaRPr lang="de-CH" sz="1200" dirty="0" smtClean="0">
              <a:latin typeface="Microsoft YaHei UI"/>
              <a:cs typeface="Microsoft YaHei UI"/>
            </a:endParaRPr>
          </a:p>
          <a:p>
            <a:pPr marL="12700" marR="5080">
              <a:lnSpc>
                <a:spcPct val="100000"/>
              </a:lnSpc>
              <a:spcBef>
                <a:spcPts val="1945"/>
              </a:spcBef>
            </a:pPr>
            <a:r>
              <a:rPr lang="de-CH" sz="1000" spc="7" baseline="26455" dirty="0" smtClean="0">
                <a:latin typeface="Microsoft YaHei UI"/>
                <a:cs typeface="Microsoft YaHei UI"/>
              </a:rPr>
              <a:t>3 </a:t>
            </a:r>
            <a:r>
              <a:rPr lang="de-CH" sz="1000" spc="-5" dirty="0" smtClean="0">
                <a:latin typeface="Microsoft YaHei UI"/>
                <a:cs typeface="Microsoft YaHei UI"/>
              </a:rPr>
              <a:t>Er nimmt Rücksicht auf </a:t>
            </a:r>
            <a:r>
              <a:rPr lang="de-CH" sz="1000" spc="-10" dirty="0" smtClean="0">
                <a:latin typeface="Microsoft YaHei UI"/>
                <a:cs typeface="Microsoft YaHei UI"/>
              </a:rPr>
              <a:t>die Zuständigkeiten der Kantone und </a:t>
            </a:r>
            <a:r>
              <a:rPr lang="de-CH" sz="1000" spc="0" dirty="0" smtClean="0">
                <a:latin typeface="Microsoft YaHei UI"/>
                <a:cs typeface="Microsoft YaHei UI"/>
              </a:rPr>
              <a:t>wahrt  </a:t>
            </a:r>
            <a:r>
              <a:rPr lang="de-CH" sz="1000" spc="-10" dirty="0" smtClean="0">
                <a:latin typeface="Microsoft YaHei UI"/>
                <a:cs typeface="Microsoft YaHei UI"/>
              </a:rPr>
              <a:t>ihre</a:t>
            </a:r>
            <a:r>
              <a:rPr lang="de-CH" sz="1000" spc="0" dirty="0" smtClean="0">
                <a:latin typeface="Microsoft YaHei UI"/>
                <a:cs typeface="Microsoft YaHei UI"/>
              </a:rPr>
              <a:t> </a:t>
            </a:r>
            <a:r>
              <a:rPr lang="de-CH" sz="1000" spc="-10" dirty="0" smtClean="0">
                <a:latin typeface="Microsoft YaHei UI"/>
                <a:cs typeface="Microsoft YaHei UI"/>
              </a:rPr>
              <a:t>Interessen.</a:t>
            </a:r>
            <a:endParaRPr lang="de-CH" sz="1000" dirty="0" smtClean="0">
              <a:latin typeface="Microsoft YaHei UI"/>
              <a:cs typeface="Microsoft YaHei U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CH" dirty="0"/>
          </a:p>
        </p:txBody>
      </p:sp>
      <p:sp>
        <p:nvSpPr>
          <p:cNvPr id="4" name="Espace réservé du numéro de diapositive 3"/>
          <p:cNvSpPr>
            <a:spLocks noGrp="1"/>
          </p:cNvSpPr>
          <p:nvPr>
            <p:ph type="sldNum" sz="quarter" idx="5"/>
          </p:nvPr>
        </p:nvSpPr>
        <p:spPr/>
        <p:txBody>
          <a:bodyPr/>
          <a:lstStyle/>
          <a:p>
            <a:fld id="{6854C692-9735-49A7-B417-3395BF8F9B88}" type="slidenum">
              <a:rPr lang="de-CH" smtClean="0"/>
              <a:pPr/>
              <a:t>3</a:t>
            </a:fld>
            <a:endParaRPr lang="de-CH"/>
          </a:p>
        </p:txBody>
      </p:sp>
    </p:spTree>
    <p:extLst>
      <p:ext uri="{BB962C8B-B14F-4D97-AF65-F5344CB8AC3E}">
        <p14:creationId xmlns:p14="http://schemas.microsoft.com/office/powerpoint/2010/main" val="186260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Stratégies du CONSEIL FEDERAL</a:t>
            </a:r>
          </a:p>
          <a:p>
            <a:endParaRPr lang="fr-CH" dirty="0"/>
          </a:p>
        </p:txBody>
      </p:sp>
      <p:sp>
        <p:nvSpPr>
          <p:cNvPr id="4" name="Slide Number Placeholder 3"/>
          <p:cNvSpPr>
            <a:spLocks noGrp="1"/>
          </p:cNvSpPr>
          <p:nvPr>
            <p:ph type="sldNum" sz="quarter" idx="10"/>
          </p:nvPr>
        </p:nvSpPr>
        <p:spPr/>
        <p:txBody>
          <a:bodyPr/>
          <a:lstStyle/>
          <a:p>
            <a:fld id="{6854C692-9735-49A7-B417-3395BF8F9B88}" type="slidenum">
              <a:rPr lang="de-CH" smtClean="0"/>
              <a:pPr/>
              <a:t>4</a:t>
            </a:fld>
            <a:endParaRPr lang="de-CH"/>
          </a:p>
        </p:txBody>
      </p:sp>
    </p:spTree>
    <p:extLst>
      <p:ext uri="{BB962C8B-B14F-4D97-AF65-F5344CB8AC3E}">
        <p14:creationId xmlns:p14="http://schemas.microsoft.com/office/powerpoint/2010/main" val="157664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Das</a:t>
            </a:r>
            <a:r>
              <a:rPr lang="fr-CH" dirty="0" smtClean="0"/>
              <a:t> EDA – </a:t>
            </a:r>
            <a:r>
              <a:rPr lang="fr-CH" dirty="0" err="1" smtClean="0"/>
              <a:t>Einstiegsmöglichkeiten</a:t>
            </a:r>
            <a:endParaRPr lang="fr-CH" dirty="0" smtClean="0"/>
          </a:p>
          <a:p>
            <a:pPr marL="171450" indent="-171450">
              <a:buFont typeface="Arial" panose="020B0604020202020204" pitchFamily="34" charset="0"/>
              <a:buChar char="•"/>
            </a:pPr>
            <a:r>
              <a:rPr lang="de-CH" sz="1200" kern="1200" spc="-10" dirty="0" smtClean="0">
                <a:solidFill>
                  <a:schemeClr val="bg1"/>
                </a:solidFill>
                <a:latin typeface="Times" pitchFamily="18" charset="0"/>
                <a:ea typeface="+mn-ea"/>
                <a:cs typeface="Microsoft YaHei UI"/>
              </a:rPr>
              <a:t>Berufslehren</a:t>
            </a:r>
            <a:r>
              <a:rPr lang="de-CH" sz="1200" kern="1200" spc="80" dirty="0" smtClean="0">
                <a:solidFill>
                  <a:schemeClr val="bg1"/>
                </a:solidFill>
                <a:latin typeface="Times" pitchFamily="18" charset="0"/>
                <a:ea typeface="+mn-ea"/>
                <a:cs typeface="Microsoft YaHei UI"/>
              </a:rPr>
              <a:t> </a:t>
            </a:r>
            <a:r>
              <a:rPr lang="de-CH" sz="1200" kern="1200" spc="-10" dirty="0" smtClean="0">
                <a:solidFill>
                  <a:schemeClr val="bg1"/>
                </a:solidFill>
                <a:latin typeface="Times" pitchFamily="18" charset="0"/>
                <a:ea typeface="+mn-ea"/>
                <a:cs typeface="Microsoft YaHei UI"/>
              </a:rPr>
              <a:t>und </a:t>
            </a:r>
            <a:r>
              <a:rPr lang="de-CH" sz="1200" kern="1200" spc="-5" dirty="0" smtClean="0">
                <a:solidFill>
                  <a:schemeClr val="bg1"/>
                </a:solidFill>
                <a:latin typeface="Times" pitchFamily="18" charset="0"/>
                <a:ea typeface="+mn-ea"/>
                <a:cs typeface="Microsoft YaHei UI"/>
              </a:rPr>
              <a:t>HMS-Praktika</a:t>
            </a:r>
          </a:p>
          <a:p>
            <a:pPr marL="171450" indent="-171450">
              <a:buFont typeface="Arial" panose="020B0604020202020204" pitchFamily="34" charset="0"/>
              <a:buChar char="•"/>
            </a:pPr>
            <a:r>
              <a:rPr lang="de-CH" sz="1200" spc="-5" dirty="0" smtClean="0">
                <a:latin typeface="Microsoft YaHei UI"/>
                <a:cs typeface="Microsoft YaHei UI"/>
              </a:rPr>
              <a:t>Hochschulpraktika </a:t>
            </a:r>
            <a:r>
              <a:rPr lang="de-CH" sz="1200" dirty="0" smtClean="0">
                <a:latin typeface="Microsoft YaHei UI"/>
                <a:cs typeface="Microsoft YaHei UI"/>
              </a:rPr>
              <a:t>im </a:t>
            </a:r>
            <a:r>
              <a:rPr lang="de-CH" sz="1200" spc="-5" dirty="0" smtClean="0">
                <a:latin typeface="Microsoft YaHei UI"/>
                <a:cs typeface="Microsoft YaHei UI"/>
              </a:rPr>
              <a:t>In- </a:t>
            </a:r>
            <a:r>
              <a:rPr lang="de-CH" sz="1200" spc="-10" dirty="0" smtClean="0">
                <a:latin typeface="Microsoft YaHei UI"/>
                <a:cs typeface="Microsoft YaHei UI"/>
              </a:rPr>
              <a:t>und</a:t>
            </a:r>
            <a:r>
              <a:rPr lang="de-CH" sz="1200" spc="55" dirty="0" smtClean="0">
                <a:latin typeface="Microsoft YaHei UI"/>
                <a:cs typeface="Microsoft YaHei UI"/>
              </a:rPr>
              <a:t> </a:t>
            </a:r>
            <a:r>
              <a:rPr lang="de-CH" sz="1200" spc="-10" dirty="0" smtClean="0">
                <a:latin typeface="Microsoft YaHei UI"/>
                <a:cs typeface="Microsoft YaHei UI"/>
              </a:rPr>
              <a:t>Ausland</a:t>
            </a:r>
            <a:endParaRPr lang="de-CH" sz="1200" spc="0" dirty="0" smtClean="0">
              <a:latin typeface="Microsoft YaHei UI"/>
              <a:cs typeface="Microsoft YaHei UI"/>
            </a:endParaRPr>
          </a:p>
          <a:p>
            <a:pPr marL="171450" indent="-171450">
              <a:buFont typeface="Arial" panose="020B0604020202020204" pitchFamily="34" charset="0"/>
              <a:buChar char="•"/>
            </a:pPr>
            <a:r>
              <a:rPr lang="de-CH" sz="1200" spc="-5" dirty="0" smtClean="0">
                <a:latin typeface="Microsoft YaHei UI"/>
                <a:cs typeface="Microsoft YaHei UI"/>
              </a:rPr>
              <a:t>DEZA-Zivildiensteinsätze </a:t>
            </a:r>
            <a:r>
              <a:rPr lang="de-CH" sz="1200" dirty="0" smtClean="0">
                <a:latin typeface="Microsoft YaHei UI"/>
                <a:cs typeface="Microsoft YaHei UI"/>
              </a:rPr>
              <a:t>im</a:t>
            </a:r>
            <a:r>
              <a:rPr lang="de-CH" sz="1200" spc="25" dirty="0" smtClean="0">
                <a:latin typeface="Microsoft YaHei UI"/>
                <a:cs typeface="Microsoft YaHei UI"/>
              </a:rPr>
              <a:t> </a:t>
            </a:r>
            <a:r>
              <a:rPr lang="de-CH" sz="1200" spc="-10" dirty="0" smtClean="0">
                <a:latin typeface="Microsoft YaHei UI"/>
                <a:cs typeface="Microsoft YaHei UI"/>
              </a:rPr>
              <a:t>Inland</a:t>
            </a:r>
          </a:p>
          <a:p>
            <a:pPr marL="171450" indent="-171450">
              <a:buFont typeface="Arial" panose="020B0604020202020204" pitchFamily="34" charset="0"/>
              <a:buChar char="•"/>
            </a:pPr>
            <a:r>
              <a:rPr lang="de-CH" spc="-10" dirty="0" smtClean="0">
                <a:latin typeface="Microsoft YaHei UI"/>
                <a:cs typeface="Microsoft YaHei UI"/>
              </a:rPr>
              <a:t>Konsularisches</a:t>
            </a:r>
            <a:r>
              <a:rPr lang="de-CH" spc="50" dirty="0" smtClean="0">
                <a:latin typeface="Microsoft YaHei UI"/>
                <a:cs typeface="Microsoft YaHei UI"/>
              </a:rPr>
              <a:t> </a:t>
            </a:r>
            <a:r>
              <a:rPr lang="de-CH" spc="-10" dirty="0" smtClean="0">
                <a:latin typeface="Microsoft YaHei UI"/>
                <a:cs typeface="Microsoft YaHei UI"/>
              </a:rPr>
              <a:t>Fachpersonal</a:t>
            </a:r>
            <a:endParaRPr lang="de-CH" spc="0" dirty="0" smtClean="0">
              <a:latin typeface="Microsoft YaHei UI"/>
              <a:cs typeface="Microsoft YaHei UI"/>
            </a:endParaRPr>
          </a:p>
          <a:p>
            <a:pPr marL="171450" indent="-171450">
              <a:buFont typeface="Arial" panose="020B0604020202020204" pitchFamily="34" charset="0"/>
              <a:buChar char="•"/>
            </a:pPr>
            <a:r>
              <a:rPr lang="de-CH" spc="-10" dirty="0" smtClean="0">
                <a:latin typeface="Microsoft YaHei UI"/>
                <a:cs typeface="Microsoft YaHei UI"/>
              </a:rPr>
              <a:t>Karriere</a:t>
            </a:r>
            <a:r>
              <a:rPr lang="de-CH" spc="5" dirty="0" smtClean="0">
                <a:latin typeface="Microsoft YaHei UI"/>
                <a:cs typeface="Microsoft YaHei UI"/>
              </a:rPr>
              <a:t> </a:t>
            </a:r>
            <a:r>
              <a:rPr lang="de-CH" spc="-5" dirty="0" smtClean="0">
                <a:latin typeface="Microsoft YaHei UI"/>
                <a:cs typeface="Microsoft YaHei UI"/>
              </a:rPr>
              <a:t>„Diplomatie“</a:t>
            </a:r>
            <a:endParaRPr lang="de-CH" spc="0" dirty="0" smtClean="0">
              <a:latin typeface="Microsoft YaHei UI"/>
              <a:cs typeface="Microsoft YaHei UI"/>
            </a:endParaRPr>
          </a:p>
          <a:p>
            <a:pPr marL="171450" indent="-171450">
              <a:buFont typeface="Arial" panose="020B0604020202020204" pitchFamily="34" charset="0"/>
              <a:buChar char="•"/>
            </a:pPr>
            <a:r>
              <a:rPr lang="de-CH" spc="-10" dirty="0" smtClean="0">
                <a:latin typeface="Microsoft YaHei UI"/>
                <a:cs typeface="Microsoft YaHei UI"/>
              </a:rPr>
              <a:t>Karriere </a:t>
            </a:r>
            <a:r>
              <a:rPr lang="de-CH" spc="-5" dirty="0" smtClean="0">
                <a:latin typeface="Microsoft YaHei UI"/>
                <a:cs typeface="Microsoft YaHei UI"/>
              </a:rPr>
              <a:t>„Internationale</a:t>
            </a:r>
            <a:r>
              <a:rPr lang="de-CH" spc="65" dirty="0" smtClean="0">
                <a:latin typeface="Microsoft YaHei UI"/>
                <a:cs typeface="Microsoft YaHei UI"/>
              </a:rPr>
              <a:t> </a:t>
            </a:r>
            <a:r>
              <a:rPr lang="de-CH" spc="-5" dirty="0" smtClean="0">
                <a:latin typeface="Microsoft YaHei UI"/>
                <a:cs typeface="Microsoft YaHei UI"/>
              </a:rPr>
              <a:t>Zusammenarbeit“</a:t>
            </a:r>
            <a:endParaRPr lang="de-CH" spc="0" dirty="0" smtClean="0">
              <a:latin typeface="Microsoft YaHei UI"/>
              <a:cs typeface="Microsoft YaHei UI"/>
            </a:endParaRPr>
          </a:p>
          <a:p>
            <a:pPr marL="171450" indent="-171450">
              <a:buFont typeface="Arial" panose="020B0604020202020204" pitchFamily="34" charset="0"/>
              <a:buChar char="•"/>
            </a:pPr>
            <a:r>
              <a:rPr lang="de-CH" spc="-10" dirty="0" smtClean="0">
                <a:latin typeface="Microsoft YaHei UI"/>
                <a:cs typeface="Microsoft YaHei UI"/>
              </a:rPr>
              <a:t>Karriere </a:t>
            </a:r>
            <a:r>
              <a:rPr lang="de-CH" spc="-5" dirty="0" smtClean="0">
                <a:latin typeface="Microsoft YaHei UI"/>
                <a:cs typeface="Microsoft YaHei UI"/>
              </a:rPr>
              <a:t>„Konsularisches, </a:t>
            </a:r>
            <a:r>
              <a:rPr lang="de-CH" spc="-10" dirty="0" smtClean="0">
                <a:latin typeface="Microsoft YaHei UI"/>
                <a:cs typeface="Microsoft YaHei UI"/>
              </a:rPr>
              <a:t>Betriebsführung und  </a:t>
            </a:r>
            <a:r>
              <a:rPr lang="de-CH" spc="-5" dirty="0" smtClean="0">
                <a:latin typeface="Microsoft YaHei UI"/>
                <a:cs typeface="Microsoft YaHei UI"/>
              </a:rPr>
              <a:t>Finanzen“</a:t>
            </a:r>
            <a:endParaRPr lang="de-CH" spc="0" dirty="0" smtClean="0">
              <a:latin typeface="Microsoft YaHei UI"/>
              <a:cs typeface="Microsoft YaHei UI"/>
            </a:endParaRPr>
          </a:p>
          <a:p>
            <a:pPr marL="171450" indent="-171450">
              <a:buFont typeface="Arial" panose="020B0604020202020204" pitchFamily="34" charset="0"/>
              <a:buChar char="•"/>
            </a:pPr>
            <a:r>
              <a:rPr lang="de-CH" spc="-5" dirty="0" smtClean="0">
                <a:latin typeface="Microsoft YaHei UI"/>
                <a:cs typeface="Microsoft YaHei UI"/>
              </a:rPr>
              <a:t>Expertenpool für </a:t>
            </a:r>
            <a:r>
              <a:rPr lang="de-CH" dirty="0" smtClean="0">
                <a:latin typeface="Microsoft YaHei UI"/>
                <a:cs typeface="Microsoft YaHei UI"/>
              </a:rPr>
              <a:t>zivile</a:t>
            </a:r>
            <a:r>
              <a:rPr lang="de-CH" spc="55" dirty="0" smtClean="0">
                <a:latin typeface="Microsoft YaHei UI"/>
                <a:cs typeface="Microsoft YaHei UI"/>
              </a:rPr>
              <a:t> </a:t>
            </a:r>
            <a:r>
              <a:rPr lang="de-CH" spc="-10" dirty="0" smtClean="0">
                <a:latin typeface="Microsoft YaHei UI"/>
                <a:cs typeface="Microsoft YaHei UI"/>
              </a:rPr>
              <a:t>Friedensförderung</a:t>
            </a:r>
            <a:endParaRPr lang="de-CH" spc="0" dirty="0" smtClean="0">
              <a:latin typeface="Microsoft YaHei UI"/>
              <a:cs typeface="Microsoft YaHei UI"/>
            </a:endParaRPr>
          </a:p>
          <a:p>
            <a:pPr marL="171450" indent="-171450">
              <a:buFont typeface="Arial" panose="020B0604020202020204" pitchFamily="34" charset="0"/>
              <a:buChar char="•"/>
            </a:pPr>
            <a:r>
              <a:rPr lang="de-CH" spc="-5" dirty="0" smtClean="0">
                <a:latin typeface="Microsoft YaHei UI"/>
                <a:cs typeface="Microsoft YaHei UI"/>
              </a:rPr>
              <a:t>Schweizerisches </a:t>
            </a:r>
            <a:r>
              <a:rPr lang="de-CH" spc="-10" dirty="0" smtClean="0">
                <a:latin typeface="Microsoft YaHei UI"/>
                <a:cs typeface="Microsoft YaHei UI"/>
              </a:rPr>
              <a:t>Korps </a:t>
            </a:r>
            <a:r>
              <a:rPr lang="de-CH" spc="-5" dirty="0" smtClean="0">
                <a:latin typeface="Microsoft YaHei UI"/>
                <a:cs typeface="Microsoft YaHei UI"/>
              </a:rPr>
              <a:t>für </a:t>
            </a:r>
            <a:r>
              <a:rPr lang="de-CH" spc="-10" dirty="0" smtClean="0">
                <a:latin typeface="Microsoft YaHei UI"/>
                <a:cs typeface="Microsoft YaHei UI"/>
              </a:rPr>
              <a:t>Humanitäre</a:t>
            </a:r>
            <a:r>
              <a:rPr lang="de-CH" spc="125" dirty="0" smtClean="0">
                <a:latin typeface="Microsoft YaHei UI"/>
                <a:cs typeface="Microsoft YaHei UI"/>
              </a:rPr>
              <a:t> </a:t>
            </a:r>
            <a:r>
              <a:rPr lang="de-CH" spc="-5" dirty="0" smtClean="0">
                <a:latin typeface="Microsoft YaHei UI"/>
                <a:cs typeface="Microsoft YaHei UI"/>
              </a:rPr>
              <a:t>Hilfe</a:t>
            </a:r>
            <a:endParaRPr lang="de-CH" dirty="0" smtClean="0">
              <a:latin typeface="Microsoft YaHei UI"/>
              <a:cs typeface="Microsoft YaHei UI"/>
            </a:endParaRPr>
          </a:p>
          <a:p>
            <a:pPr marL="171450" indent="-171450">
              <a:lnSpc>
                <a:spcPct val="100000"/>
              </a:lnSpc>
              <a:spcBef>
                <a:spcPts val="600"/>
              </a:spcBef>
              <a:buFont typeface="Arial" panose="020B0604020202020204" pitchFamily="34" charset="0"/>
              <a:buChar char="•"/>
              <a:tabLst>
                <a:tab pos="92710" algn="l"/>
                <a:tab pos="6101715" algn="l"/>
              </a:tabLst>
            </a:pPr>
            <a:r>
              <a:rPr lang="de-CH" u="none" dirty="0" smtClean="0">
                <a:uFill>
                  <a:solidFill>
                    <a:srgbClr val="FF0000"/>
                  </a:solidFill>
                </a:uFill>
                <a:latin typeface="Microsoft YaHei UI"/>
                <a:cs typeface="Microsoft YaHei UI"/>
              </a:rPr>
              <a:t>Allgemeine Dienste</a:t>
            </a:r>
          </a:p>
          <a:p>
            <a:pPr marL="171450" indent="-171450">
              <a:lnSpc>
                <a:spcPct val="100000"/>
              </a:lnSpc>
              <a:spcBef>
                <a:spcPts val="600"/>
              </a:spcBef>
              <a:buFont typeface="Arial" panose="020B0604020202020204" pitchFamily="34" charset="0"/>
              <a:buChar char="•"/>
              <a:tabLst>
                <a:tab pos="92710" algn="l"/>
                <a:tab pos="6101715" algn="l"/>
              </a:tabLst>
            </a:pPr>
            <a:r>
              <a:rPr lang="fr-CH" u="none" dirty="0" err="1" smtClean="0">
                <a:uFill>
                  <a:solidFill>
                    <a:srgbClr val="FF0000"/>
                  </a:solidFill>
                </a:uFill>
                <a:latin typeface="Microsoft YaHei UI"/>
                <a:cs typeface="Microsoft YaHei UI"/>
              </a:rPr>
              <a:t>Wissenschaftlichen</a:t>
            </a:r>
            <a:r>
              <a:rPr lang="fr-CH" u="none" baseline="0" dirty="0" smtClean="0">
                <a:uFill>
                  <a:solidFill>
                    <a:srgbClr val="FF0000"/>
                  </a:solidFill>
                </a:uFill>
                <a:latin typeface="Microsoft YaHei UI"/>
                <a:cs typeface="Microsoft YaHei UI"/>
              </a:rPr>
              <a:t> Supports</a:t>
            </a:r>
            <a:endParaRPr lang="de-CH" u="none" dirty="0" smtClean="0">
              <a:uFill>
                <a:solidFill>
                  <a:srgbClr val="FF0000"/>
                </a:solidFill>
              </a:uFill>
              <a:latin typeface="Microsoft YaHei UI"/>
              <a:cs typeface="Microsoft YaHei UI"/>
            </a:endParaRPr>
          </a:p>
          <a:p>
            <a:pPr marL="171450" indent="-171450">
              <a:buFontTx/>
              <a:buChar char="-"/>
            </a:pPr>
            <a:endParaRPr lang="de-CH" sz="1200" dirty="0" smtClean="0">
              <a:latin typeface="Microsoft YaHei UI"/>
              <a:cs typeface="Microsoft YaHei UI"/>
            </a:endParaRPr>
          </a:p>
          <a:p>
            <a:pPr marL="0" indent="0">
              <a:buFontTx/>
              <a:buNone/>
            </a:pPr>
            <a:endParaRPr lang="de-CH" dirty="0"/>
          </a:p>
        </p:txBody>
      </p:sp>
      <p:sp>
        <p:nvSpPr>
          <p:cNvPr id="4" name="Slide Number Placeholder 3"/>
          <p:cNvSpPr>
            <a:spLocks noGrp="1"/>
          </p:cNvSpPr>
          <p:nvPr>
            <p:ph type="sldNum" sz="quarter" idx="10"/>
          </p:nvPr>
        </p:nvSpPr>
        <p:spPr/>
        <p:txBody>
          <a:bodyPr/>
          <a:lstStyle/>
          <a:p>
            <a:fld id="{6854C692-9735-49A7-B417-3395BF8F9B88}" type="slidenum">
              <a:rPr lang="de-CH" smtClean="0"/>
              <a:pPr/>
              <a:t>5</a:t>
            </a:fld>
            <a:endParaRPr lang="de-CH"/>
          </a:p>
        </p:txBody>
      </p:sp>
    </p:spTree>
    <p:extLst>
      <p:ext uri="{BB962C8B-B14F-4D97-AF65-F5344CB8AC3E}">
        <p14:creationId xmlns:p14="http://schemas.microsoft.com/office/powerpoint/2010/main" val="160223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774700" indent="0">
              <a:lnSpc>
                <a:spcPct val="100000"/>
              </a:lnSpc>
              <a:spcBef>
                <a:spcPts val="105"/>
              </a:spcBef>
              <a:buClr>
                <a:srgbClr val="FF1A27"/>
              </a:buClr>
              <a:buFont typeface="Courier New"/>
              <a:buNone/>
              <a:tabLst>
                <a:tab pos="299720" algn="l"/>
              </a:tabLst>
            </a:pPr>
            <a:r>
              <a:rPr lang="fr-FR" sz="1200" spc="0" baseline="0" dirty="0" smtClean="0">
                <a:latin typeface="Microsoft YaHei UI"/>
                <a:cs typeface="Microsoft YaHei UI"/>
              </a:rPr>
              <a:t>Flyer online: EDA &gt; </a:t>
            </a:r>
            <a:r>
              <a:rPr lang="fr-FR" sz="1200" spc="0" baseline="0" dirty="0" err="1" smtClean="0">
                <a:latin typeface="Microsoft YaHei UI"/>
                <a:cs typeface="Microsoft YaHei UI"/>
              </a:rPr>
              <a:t>Arbeiten</a:t>
            </a:r>
            <a:r>
              <a:rPr lang="fr-FR" sz="1200" spc="0" baseline="0" dirty="0" smtClean="0">
                <a:latin typeface="Microsoft YaHei UI"/>
                <a:cs typeface="Microsoft YaHei UI"/>
              </a:rPr>
              <a:t> </a:t>
            </a:r>
            <a:r>
              <a:rPr lang="fr-FR" sz="1200" spc="0" baseline="0" dirty="0" err="1" smtClean="0">
                <a:latin typeface="Microsoft YaHei UI"/>
                <a:cs typeface="Microsoft YaHei UI"/>
              </a:rPr>
              <a:t>beim</a:t>
            </a:r>
            <a:r>
              <a:rPr lang="fr-FR" sz="1200" spc="0" baseline="0" dirty="0" smtClean="0">
                <a:latin typeface="Microsoft YaHei UI"/>
                <a:cs typeface="Microsoft YaHei UI"/>
              </a:rPr>
              <a:t> EDA &gt; </a:t>
            </a:r>
            <a:r>
              <a:rPr lang="fr-FR" sz="1200" spc="0" baseline="0" dirty="0" err="1" smtClean="0">
                <a:latin typeface="Microsoft YaHei UI"/>
                <a:cs typeface="Microsoft YaHei UI"/>
              </a:rPr>
              <a:t>Studienrende</a:t>
            </a:r>
            <a:r>
              <a:rPr lang="fr-FR" sz="1200" spc="0" baseline="0" dirty="0" smtClean="0">
                <a:latin typeface="Microsoft YaHei UI"/>
                <a:cs typeface="Microsoft YaHei UI"/>
              </a:rPr>
              <a:t>: https://www.eda.admin.ch/content/dam/eda/de/documents/das-eda/arbeiten-eda/22-Flyer-Hochschulpraktikum_DE.pdf </a:t>
            </a:r>
            <a:endParaRPr lang="fr-FR" sz="1200" spc="-5" baseline="0" dirty="0">
              <a:latin typeface="Microsoft YaHei UI"/>
              <a:cs typeface="Microsoft YaHei UI"/>
            </a:endParaRPr>
          </a:p>
        </p:txBody>
      </p:sp>
      <p:sp>
        <p:nvSpPr>
          <p:cNvPr id="4" name="Slide Number Placeholder 3"/>
          <p:cNvSpPr>
            <a:spLocks noGrp="1"/>
          </p:cNvSpPr>
          <p:nvPr>
            <p:ph type="sldNum" sz="quarter" idx="10"/>
          </p:nvPr>
        </p:nvSpPr>
        <p:spPr/>
        <p:txBody>
          <a:bodyPr/>
          <a:lstStyle/>
          <a:p>
            <a:fld id="{6854C692-9735-49A7-B417-3395BF8F9B88}" type="slidenum">
              <a:rPr lang="de-CH" smtClean="0"/>
              <a:pPr/>
              <a:t>6</a:t>
            </a:fld>
            <a:endParaRPr lang="de-CH"/>
          </a:p>
        </p:txBody>
      </p:sp>
    </p:spTree>
    <p:extLst>
      <p:ext uri="{BB962C8B-B14F-4D97-AF65-F5344CB8AC3E}">
        <p14:creationId xmlns:p14="http://schemas.microsoft.com/office/powerpoint/2010/main" val="424867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a:lnSpc>
                <a:spcPct val="100000"/>
              </a:lnSpc>
              <a:spcBef>
                <a:spcPts val="275"/>
              </a:spcBef>
            </a:pPr>
            <a:r>
              <a:rPr lang="de-CH" sz="1200" spc="-5" dirty="0" smtClean="0">
                <a:latin typeface="Microsoft YaHei UI"/>
                <a:cs typeface="Microsoft YaHei UI"/>
              </a:rPr>
              <a:t>Praktika im</a:t>
            </a:r>
            <a:r>
              <a:rPr lang="de-CH" sz="1200" dirty="0" smtClean="0">
                <a:latin typeface="Microsoft YaHei UI"/>
                <a:cs typeface="Microsoft YaHei UI"/>
              </a:rPr>
              <a:t> </a:t>
            </a:r>
            <a:r>
              <a:rPr lang="de-CH" sz="1200" spc="-5" dirty="0" smtClean="0">
                <a:latin typeface="Microsoft YaHei UI"/>
                <a:cs typeface="Microsoft YaHei UI"/>
              </a:rPr>
              <a:t>Inland</a:t>
            </a:r>
            <a:endParaRPr lang="de-CH" sz="1200" dirty="0" smtClean="0">
              <a:latin typeface="Microsoft YaHei UI"/>
              <a:cs typeface="Microsoft YaHei UI"/>
            </a:endParaRPr>
          </a:p>
          <a:p>
            <a:pPr marL="355600" indent="-342900">
              <a:lnSpc>
                <a:spcPct val="100000"/>
              </a:lnSpc>
              <a:spcBef>
                <a:spcPts val="1300"/>
              </a:spcBef>
              <a:buClr>
                <a:srgbClr val="CD0920"/>
              </a:buClr>
              <a:buFont typeface="Courier New"/>
              <a:buChar char="o"/>
              <a:tabLst>
                <a:tab pos="355600" algn="l"/>
              </a:tabLst>
            </a:pPr>
            <a:r>
              <a:rPr lang="de-CH" sz="1200" spc="-5" dirty="0" smtClean="0">
                <a:latin typeface="Arial"/>
                <a:cs typeface="Arial"/>
              </a:rPr>
              <a:t>6 </a:t>
            </a:r>
            <a:r>
              <a:rPr lang="de-CH" sz="1200" spc="-10" dirty="0" smtClean="0">
                <a:latin typeface="Arial"/>
                <a:cs typeface="Arial"/>
              </a:rPr>
              <a:t>bis 12 Monate </a:t>
            </a:r>
            <a:r>
              <a:rPr lang="de-CH" sz="1200" spc="-5" dirty="0" smtClean="0">
                <a:latin typeface="Arial"/>
                <a:cs typeface="Arial"/>
              </a:rPr>
              <a:t>Praktikum in Bern </a:t>
            </a:r>
            <a:r>
              <a:rPr lang="de-CH" sz="1200" spc="-10" dirty="0" smtClean="0">
                <a:latin typeface="Arial"/>
                <a:cs typeface="Arial"/>
              </a:rPr>
              <a:t>oder</a:t>
            </a:r>
            <a:r>
              <a:rPr lang="de-CH" sz="1200" spc="65" dirty="0" smtClean="0">
                <a:latin typeface="Arial"/>
                <a:cs typeface="Arial"/>
              </a:rPr>
              <a:t> </a:t>
            </a:r>
            <a:r>
              <a:rPr lang="de-CH" sz="1200" spc="-10" dirty="0" smtClean="0">
                <a:latin typeface="Arial"/>
                <a:cs typeface="Arial"/>
              </a:rPr>
              <a:t>Genf</a:t>
            </a:r>
            <a:endParaRPr lang="de-CH" sz="1200" dirty="0" smtClean="0">
              <a:latin typeface="Arial"/>
              <a:cs typeface="Arial"/>
            </a:endParaRPr>
          </a:p>
          <a:p>
            <a:pPr marL="355600" indent="-342900">
              <a:lnSpc>
                <a:spcPct val="100000"/>
              </a:lnSpc>
              <a:spcBef>
                <a:spcPts val="1200"/>
              </a:spcBef>
              <a:buClr>
                <a:srgbClr val="CD0920"/>
              </a:buClr>
              <a:buFont typeface="Courier New"/>
              <a:buChar char="o"/>
              <a:tabLst>
                <a:tab pos="355600" algn="l"/>
              </a:tabLst>
            </a:pPr>
            <a:r>
              <a:rPr lang="de-CH" sz="1200" spc="-10" dirty="0" smtClean="0">
                <a:latin typeface="Arial"/>
                <a:cs typeface="Arial"/>
              </a:rPr>
              <a:t>Wöchentliche </a:t>
            </a:r>
            <a:r>
              <a:rPr lang="de-CH" sz="1200" spc="-5" dirty="0" smtClean="0">
                <a:latin typeface="Arial"/>
                <a:cs typeface="Arial"/>
              </a:rPr>
              <a:t>Arbeitszeit: </a:t>
            </a:r>
            <a:r>
              <a:rPr lang="de-CH" sz="1200" dirty="0" smtClean="0">
                <a:latin typeface="Arial"/>
                <a:cs typeface="Arial"/>
              </a:rPr>
              <a:t>Ø </a:t>
            </a:r>
            <a:r>
              <a:rPr lang="de-CH" sz="1200" spc="-10" dirty="0" smtClean="0">
                <a:latin typeface="Arial"/>
                <a:cs typeface="Arial"/>
              </a:rPr>
              <a:t>41.5</a:t>
            </a:r>
            <a:r>
              <a:rPr lang="de-CH" sz="1200" spc="-70" dirty="0" smtClean="0">
                <a:latin typeface="Arial"/>
                <a:cs typeface="Arial"/>
              </a:rPr>
              <a:t> </a:t>
            </a:r>
            <a:r>
              <a:rPr lang="de-CH" sz="1200" spc="-10" dirty="0" smtClean="0">
                <a:latin typeface="Arial"/>
                <a:cs typeface="Arial"/>
              </a:rPr>
              <a:t>Stunden</a:t>
            </a:r>
            <a:endParaRPr lang="de-CH" sz="1200" dirty="0" smtClean="0">
              <a:latin typeface="Arial"/>
              <a:cs typeface="Arial"/>
            </a:endParaRPr>
          </a:p>
          <a:p>
            <a:pPr marL="355600" indent="-342900">
              <a:lnSpc>
                <a:spcPct val="100000"/>
              </a:lnSpc>
              <a:spcBef>
                <a:spcPts val="1200"/>
              </a:spcBef>
              <a:buClr>
                <a:srgbClr val="CD0920"/>
              </a:buClr>
              <a:buFont typeface="Courier New"/>
              <a:buChar char="o"/>
              <a:tabLst>
                <a:tab pos="355600" algn="l"/>
              </a:tabLst>
            </a:pPr>
            <a:r>
              <a:rPr lang="de-CH" sz="1200" spc="-10" dirty="0" smtClean="0">
                <a:latin typeface="Arial"/>
                <a:cs typeface="Arial"/>
              </a:rPr>
              <a:t>Ferien: </a:t>
            </a:r>
            <a:r>
              <a:rPr lang="de-CH" sz="1200" spc="-5" dirty="0" smtClean="0">
                <a:latin typeface="Arial"/>
                <a:cs typeface="Arial"/>
              </a:rPr>
              <a:t>5 </a:t>
            </a:r>
            <a:r>
              <a:rPr lang="de-CH" sz="1200" spc="-15" dirty="0" smtClean="0">
                <a:latin typeface="Arial"/>
                <a:cs typeface="Arial"/>
              </a:rPr>
              <a:t>Wochen </a:t>
            </a:r>
            <a:r>
              <a:rPr lang="de-CH" sz="1200" spc="-10" dirty="0" smtClean="0">
                <a:latin typeface="Arial"/>
                <a:cs typeface="Arial"/>
              </a:rPr>
              <a:t>(bei 12 Monaten</a:t>
            </a:r>
            <a:r>
              <a:rPr lang="de-CH" sz="1200" spc="25" dirty="0" smtClean="0">
                <a:latin typeface="Arial"/>
                <a:cs typeface="Arial"/>
              </a:rPr>
              <a:t> </a:t>
            </a:r>
            <a:r>
              <a:rPr lang="de-CH" sz="1200" spc="-10" dirty="0" smtClean="0">
                <a:latin typeface="Arial"/>
                <a:cs typeface="Arial"/>
              </a:rPr>
              <a:t>Anstellung)</a:t>
            </a:r>
            <a:endParaRPr lang="de-CH" sz="1200" dirty="0" smtClean="0">
              <a:latin typeface="Arial"/>
              <a:cs typeface="Arial"/>
            </a:endParaRPr>
          </a:p>
          <a:p>
            <a:endParaRPr lang="de-CH" sz="1200" spc="-5" dirty="0" smtClean="0">
              <a:latin typeface="Microsoft YaHei UI"/>
              <a:cs typeface="Microsoft YaHei UI"/>
            </a:endParaRPr>
          </a:p>
          <a:p>
            <a:r>
              <a:rPr lang="de-CH" sz="1200" spc="-5" dirty="0" smtClean="0">
                <a:latin typeface="Microsoft YaHei UI"/>
                <a:cs typeface="Microsoft YaHei UI"/>
              </a:rPr>
              <a:t>Auslandpraktika</a:t>
            </a:r>
          </a:p>
          <a:p>
            <a:pPr marL="355600" indent="-342900">
              <a:lnSpc>
                <a:spcPct val="100000"/>
              </a:lnSpc>
              <a:spcBef>
                <a:spcPts val="1300"/>
              </a:spcBef>
              <a:buClr>
                <a:srgbClr val="CD0920"/>
              </a:buClr>
              <a:buFont typeface="Courier New"/>
              <a:buChar char="o"/>
              <a:tabLst>
                <a:tab pos="355600" algn="l"/>
              </a:tabLst>
            </a:pPr>
            <a:r>
              <a:rPr lang="de-CH" sz="1200" spc="-5" dirty="0" smtClean="0">
                <a:latin typeface="Arial"/>
                <a:cs typeface="Arial"/>
              </a:rPr>
              <a:t>CH-Staatsbürgerschaft </a:t>
            </a:r>
            <a:r>
              <a:rPr lang="de-CH" sz="1200" spc="-10" dirty="0" smtClean="0">
                <a:latin typeface="Arial"/>
                <a:cs typeface="Arial"/>
              </a:rPr>
              <a:t>oder</a:t>
            </a:r>
            <a:r>
              <a:rPr lang="de-CH" sz="1200" spc="35" dirty="0" smtClean="0">
                <a:latin typeface="Arial"/>
                <a:cs typeface="Arial"/>
              </a:rPr>
              <a:t> </a:t>
            </a:r>
            <a:r>
              <a:rPr lang="de-CH" sz="1200" spc="-10" dirty="0" smtClean="0">
                <a:latin typeface="Arial"/>
                <a:cs typeface="Arial"/>
              </a:rPr>
              <a:t>CH-Arbeitsbewilligung</a:t>
            </a:r>
            <a:endParaRPr lang="de-CH" sz="1200" dirty="0" smtClean="0">
              <a:latin typeface="Arial"/>
              <a:cs typeface="Arial"/>
            </a:endParaRPr>
          </a:p>
          <a:p>
            <a:pPr marL="355600" indent="-342900">
              <a:lnSpc>
                <a:spcPct val="100000"/>
              </a:lnSpc>
              <a:spcBef>
                <a:spcPts val="1200"/>
              </a:spcBef>
              <a:buClr>
                <a:srgbClr val="CD0920"/>
              </a:buClr>
              <a:buFont typeface="Courier New"/>
              <a:buChar char="o"/>
              <a:tabLst>
                <a:tab pos="355600" algn="l"/>
              </a:tabLst>
            </a:pPr>
            <a:r>
              <a:rPr lang="de-CH" sz="1200" spc="-10" dirty="0" smtClean="0">
                <a:latin typeface="Arial"/>
                <a:cs typeface="Arial"/>
              </a:rPr>
              <a:t>Wöchentliche </a:t>
            </a:r>
            <a:r>
              <a:rPr lang="de-CH" sz="1200" spc="-5" dirty="0" smtClean="0">
                <a:latin typeface="Arial"/>
                <a:cs typeface="Arial"/>
              </a:rPr>
              <a:t>Arbeitszeit </a:t>
            </a:r>
            <a:r>
              <a:rPr lang="de-CH" sz="1200" spc="-10" dirty="0" smtClean="0">
                <a:latin typeface="Arial"/>
                <a:cs typeface="Arial"/>
              </a:rPr>
              <a:t>gemäss </a:t>
            </a:r>
            <a:r>
              <a:rPr lang="de-CH" sz="1200" spc="-5" dirty="0" smtClean="0">
                <a:latin typeface="Arial"/>
                <a:cs typeface="Arial"/>
              </a:rPr>
              <a:t>örtlicher</a:t>
            </a:r>
            <a:r>
              <a:rPr lang="de-CH" sz="1200" dirty="0" smtClean="0">
                <a:latin typeface="Arial"/>
                <a:cs typeface="Arial"/>
              </a:rPr>
              <a:t> </a:t>
            </a:r>
            <a:r>
              <a:rPr lang="de-CH" sz="1200" spc="-10" dirty="0" smtClean="0">
                <a:latin typeface="Arial"/>
                <a:cs typeface="Arial"/>
              </a:rPr>
              <a:t>Sollarbeitszeit</a:t>
            </a:r>
            <a:endParaRPr lang="de-CH" sz="1200" dirty="0" smtClean="0">
              <a:latin typeface="Arial"/>
              <a:cs typeface="Arial"/>
            </a:endParaRPr>
          </a:p>
          <a:p>
            <a:pPr marL="355600" marR="5080" indent="-342900">
              <a:lnSpc>
                <a:spcPct val="100000"/>
              </a:lnSpc>
              <a:spcBef>
                <a:spcPts val="1200"/>
              </a:spcBef>
              <a:buClr>
                <a:srgbClr val="CD0920"/>
              </a:buClr>
              <a:buFont typeface="Courier New"/>
              <a:buChar char="o"/>
              <a:tabLst>
                <a:tab pos="355600" algn="l"/>
              </a:tabLst>
            </a:pPr>
            <a:r>
              <a:rPr lang="de-CH" sz="1200" spc="-10" dirty="0" smtClean="0">
                <a:latin typeface="Arial"/>
                <a:cs typeface="Arial"/>
              </a:rPr>
              <a:t>Lohn: Mindestens 50% der hochqualifizierten Lokalangestellten  </a:t>
            </a:r>
            <a:r>
              <a:rPr lang="de-CH" sz="1200" spc="-5" dirty="0" smtClean="0">
                <a:latin typeface="Arial"/>
                <a:cs typeface="Arial"/>
              </a:rPr>
              <a:t>Wird vor </a:t>
            </a:r>
            <a:r>
              <a:rPr lang="de-CH" sz="1200" dirty="0" smtClean="0">
                <a:latin typeface="Arial"/>
                <a:cs typeface="Arial"/>
              </a:rPr>
              <a:t>Ort </a:t>
            </a:r>
            <a:r>
              <a:rPr lang="de-CH" sz="1200" spc="-5" dirty="0" smtClean="0">
                <a:latin typeface="Arial"/>
                <a:cs typeface="Arial"/>
              </a:rPr>
              <a:t>in </a:t>
            </a:r>
            <a:r>
              <a:rPr lang="de-CH" sz="1200" spc="-10" dirty="0" smtClean="0">
                <a:latin typeface="Arial"/>
                <a:cs typeface="Arial"/>
              </a:rPr>
              <a:t>Lokalwährung</a:t>
            </a:r>
            <a:r>
              <a:rPr lang="de-CH" sz="1200" spc="35" dirty="0" smtClean="0">
                <a:latin typeface="Arial"/>
                <a:cs typeface="Arial"/>
              </a:rPr>
              <a:t> </a:t>
            </a:r>
            <a:r>
              <a:rPr lang="de-CH" sz="1200" spc="-10" dirty="0" smtClean="0">
                <a:latin typeface="Arial"/>
                <a:cs typeface="Arial"/>
              </a:rPr>
              <a:t>ausbezahlt</a:t>
            </a:r>
            <a:endParaRPr lang="de-CH" sz="1200" dirty="0" smtClean="0">
              <a:latin typeface="Arial"/>
              <a:cs typeface="Arial"/>
            </a:endParaRPr>
          </a:p>
          <a:p>
            <a:pPr marL="355600" indent="-342900">
              <a:lnSpc>
                <a:spcPct val="100000"/>
              </a:lnSpc>
              <a:spcBef>
                <a:spcPts val="1200"/>
              </a:spcBef>
              <a:buClr>
                <a:srgbClr val="CD0920"/>
              </a:buClr>
              <a:buFont typeface="Courier New"/>
              <a:buChar char="o"/>
              <a:tabLst>
                <a:tab pos="355600" algn="l"/>
              </a:tabLst>
            </a:pPr>
            <a:r>
              <a:rPr lang="de-CH" sz="1200" spc="-10" dirty="0" smtClean="0">
                <a:latin typeface="Arial"/>
                <a:cs typeface="Arial"/>
              </a:rPr>
              <a:t>Ferien: Mindesten </a:t>
            </a:r>
            <a:r>
              <a:rPr lang="de-CH" sz="1200" spc="-5" dirty="0" smtClean="0">
                <a:latin typeface="Arial"/>
                <a:cs typeface="Arial"/>
              </a:rPr>
              <a:t>4 </a:t>
            </a:r>
            <a:r>
              <a:rPr lang="de-CH" sz="1200" spc="-15" dirty="0" smtClean="0">
                <a:latin typeface="Arial"/>
                <a:cs typeface="Arial"/>
              </a:rPr>
              <a:t>Wochen </a:t>
            </a:r>
            <a:r>
              <a:rPr lang="de-CH" sz="1200" spc="-10" dirty="0" smtClean="0">
                <a:latin typeface="Arial"/>
                <a:cs typeface="Arial"/>
              </a:rPr>
              <a:t>(bei 12 Monaten</a:t>
            </a:r>
            <a:r>
              <a:rPr lang="de-CH" sz="1200" spc="35" dirty="0" smtClean="0">
                <a:latin typeface="Arial"/>
                <a:cs typeface="Arial"/>
              </a:rPr>
              <a:t> </a:t>
            </a:r>
            <a:r>
              <a:rPr lang="de-CH" sz="1200" spc="-10" dirty="0" smtClean="0">
                <a:latin typeface="Arial"/>
                <a:cs typeface="Arial"/>
              </a:rPr>
              <a:t>Anstellung)</a:t>
            </a:r>
            <a:endParaRPr lang="de-CH" sz="1200" dirty="0" smtClean="0">
              <a:latin typeface="Arial"/>
              <a:cs typeface="Arial"/>
            </a:endParaRPr>
          </a:p>
          <a:p>
            <a:pPr marL="355600" indent="-342900">
              <a:lnSpc>
                <a:spcPct val="100000"/>
              </a:lnSpc>
              <a:spcBef>
                <a:spcPts val="1200"/>
              </a:spcBef>
              <a:buClr>
                <a:srgbClr val="CD0920"/>
              </a:buClr>
              <a:buFont typeface="Courier New"/>
              <a:buChar char="o"/>
              <a:tabLst>
                <a:tab pos="355600" algn="l"/>
              </a:tabLst>
            </a:pPr>
            <a:r>
              <a:rPr lang="de-CH" sz="1200" spc="-5" dirty="0" smtClean="0">
                <a:latin typeface="Arial"/>
                <a:cs typeface="Arial"/>
              </a:rPr>
              <a:t>Reise- </a:t>
            </a:r>
            <a:r>
              <a:rPr lang="de-CH" sz="1200" spc="-10" dirty="0" smtClean="0">
                <a:latin typeface="Arial"/>
                <a:cs typeface="Arial"/>
              </a:rPr>
              <a:t>und Lebenskosten </a:t>
            </a:r>
            <a:r>
              <a:rPr lang="de-CH" sz="1200" spc="-5" dirty="0" smtClean="0">
                <a:latin typeface="Arial"/>
                <a:cs typeface="Arial"/>
              </a:rPr>
              <a:t>zu </a:t>
            </a:r>
            <a:r>
              <a:rPr lang="de-CH" sz="1200" spc="-10" dirty="0" smtClean="0">
                <a:latin typeface="Arial"/>
                <a:cs typeface="Arial"/>
              </a:rPr>
              <a:t>Lasten</a:t>
            </a:r>
            <a:r>
              <a:rPr lang="de-CH" sz="1200" spc="60" dirty="0" smtClean="0">
                <a:latin typeface="Arial"/>
                <a:cs typeface="Arial"/>
              </a:rPr>
              <a:t> </a:t>
            </a:r>
            <a:r>
              <a:rPr lang="de-CH" sz="1200" spc="-5" dirty="0" smtClean="0">
                <a:latin typeface="Arial"/>
                <a:cs typeface="Arial"/>
              </a:rPr>
              <a:t>Praktikant/in</a:t>
            </a:r>
            <a:endParaRPr lang="de-CH" sz="1200" dirty="0" smtClean="0">
              <a:latin typeface="Arial"/>
              <a:cs typeface="Arial"/>
            </a:endParaRPr>
          </a:p>
        </p:txBody>
      </p:sp>
      <p:sp>
        <p:nvSpPr>
          <p:cNvPr id="4" name="Slide Number Placeholder 3"/>
          <p:cNvSpPr>
            <a:spLocks noGrp="1"/>
          </p:cNvSpPr>
          <p:nvPr>
            <p:ph type="sldNum" sz="quarter" idx="10"/>
          </p:nvPr>
        </p:nvSpPr>
        <p:spPr/>
        <p:txBody>
          <a:bodyPr/>
          <a:lstStyle/>
          <a:p>
            <a:fld id="{6854C692-9735-49A7-B417-3395BF8F9B88}" type="slidenum">
              <a:rPr lang="de-CH" smtClean="0"/>
              <a:pPr/>
              <a:t>7</a:t>
            </a:fld>
            <a:endParaRPr lang="de-CH"/>
          </a:p>
        </p:txBody>
      </p:sp>
    </p:spTree>
    <p:extLst>
      <p:ext uri="{BB962C8B-B14F-4D97-AF65-F5344CB8AC3E}">
        <p14:creationId xmlns:p14="http://schemas.microsoft.com/office/powerpoint/2010/main" val="310111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b="0" i="0" u="none" strike="noStrike" kern="1200" baseline="0" dirty="0" smtClean="0">
                <a:solidFill>
                  <a:schemeClr val="tx1"/>
                </a:solidFill>
                <a:latin typeface="Times" pitchFamily="18" charset="0"/>
                <a:ea typeface="+mn-ea"/>
                <a:cs typeface="+mn-cs"/>
              </a:rPr>
              <a:t>Das EDA sucht Fach- und Führungskräfte, die ihre Kompetenzen und Erfahrung in den Dienst der Diplomatie stellen und so die Aussenpolitik der Schweiz aktiv mitgestalten möchten. Diese basiert auf der</a:t>
            </a:r>
          </a:p>
          <a:p>
            <a:r>
              <a:rPr lang="de-CH" sz="1200" b="0" i="0" u="none" strike="noStrike" kern="1200" baseline="0" dirty="0" smtClean="0">
                <a:solidFill>
                  <a:schemeClr val="tx1"/>
                </a:solidFill>
                <a:latin typeface="Times" pitchFamily="18" charset="0"/>
                <a:ea typeface="+mn-ea"/>
                <a:cs typeface="+mn-cs"/>
              </a:rPr>
              <a:t>Aussenpolitischen Strategie 2020–2023 und ist inspiriert vom Bericht AVIS28. Die vielfältigen und anforderungsreichen Tätigkeiten im Kontext der internationalen Beziehungen bieten Ihnen einzigartige berufliche</a:t>
            </a:r>
          </a:p>
          <a:p>
            <a:r>
              <a:rPr lang="de-CH" sz="1200" b="0" i="0" u="none" strike="noStrike" kern="1200" baseline="0" dirty="0" smtClean="0">
                <a:solidFill>
                  <a:schemeClr val="tx1"/>
                </a:solidFill>
                <a:latin typeface="Times" pitchFamily="18" charset="0"/>
                <a:ea typeface="+mn-ea"/>
                <a:cs typeface="+mn-cs"/>
              </a:rPr>
              <a:t>Perspektiven.</a:t>
            </a:r>
          </a:p>
          <a:p>
            <a:endParaRPr lang="fr-CH" sz="1200" b="0" i="0" u="none" strike="noStrike" kern="1200" baseline="0" dirty="0" smtClean="0">
              <a:solidFill>
                <a:schemeClr val="tx1"/>
              </a:solidFill>
              <a:latin typeface="Times" pitchFamily="18" charset="0"/>
              <a:ea typeface="+mn-ea"/>
              <a:cs typeface="+mn-cs"/>
            </a:endParaRPr>
          </a:p>
          <a:p>
            <a:pPr marL="171450" indent="-171450">
              <a:buFont typeface="Arial" panose="020B0604020202020204" pitchFamily="34" charset="0"/>
              <a:buChar char="•"/>
            </a:pPr>
            <a:r>
              <a:rPr lang="de-CH" sz="1200" dirty="0" smtClean="0"/>
              <a:t>Vertreten der schweizerischen Interessen und Werte gestützt auf die Aussenpolitische Strategie des Bundesrates</a:t>
            </a:r>
          </a:p>
          <a:p>
            <a:pPr marL="171450" indent="-171450">
              <a:buFont typeface="Arial" panose="020B0604020202020204" pitchFamily="34" charset="0"/>
              <a:buChar char="•"/>
            </a:pPr>
            <a:r>
              <a:rPr lang="de-CH" sz="1200" dirty="0" smtClean="0"/>
              <a:t>Fördern des guten Rufs und des Image der Schweiz im Ausland </a:t>
            </a:r>
          </a:p>
          <a:p>
            <a:pPr marL="171450" indent="-171450">
              <a:buFont typeface="Arial" panose="020B0604020202020204" pitchFamily="34" charset="0"/>
              <a:buChar char="•"/>
            </a:pPr>
            <a:r>
              <a:rPr lang="de-CH" sz="1200" dirty="0" smtClean="0"/>
              <a:t>Aufbau und Pflege von Netzwerken im Gastland und in der Schweiz</a:t>
            </a:r>
          </a:p>
          <a:p>
            <a:pPr marL="171450" indent="-171450">
              <a:buFont typeface="Arial" panose="020B0604020202020204" pitchFamily="34" charset="0"/>
              <a:buChar char="•"/>
            </a:pPr>
            <a:r>
              <a:rPr lang="de-CH" sz="1200" dirty="0" smtClean="0"/>
              <a:t>Betreuen von Dossiers in den Bereichen Politik, Wirtschaft, Wissenschaft, Kultur, Technologie, etc. und deren Vertretung in bilateralen und multilateralen Verhandlungen</a:t>
            </a:r>
          </a:p>
          <a:p>
            <a:pPr marL="171450" indent="-171450">
              <a:buFont typeface="Arial" panose="020B0604020202020204" pitchFamily="34" charset="0"/>
              <a:buChar char="•"/>
            </a:pPr>
            <a:r>
              <a:rPr lang="de-CH" sz="1200" dirty="0" smtClean="0"/>
              <a:t>Erstellen von Kontextanalysen, um die Position der Schweiz auf internationaler Ebene zu definieren und zu vertreten</a:t>
            </a:r>
          </a:p>
          <a:p>
            <a:pPr marL="171450" indent="-171450">
              <a:buFont typeface="Arial" panose="020B0604020202020204" pitchFamily="34" charset="0"/>
              <a:buChar char="•"/>
            </a:pPr>
            <a:r>
              <a:rPr lang="de-CH" sz="1200" dirty="0" smtClean="0"/>
              <a:t>Unterstützen von Schweizer Unternehmen im Ausland</a:t>
            </a:r>
          </a:p>
          <a:p>
            <a:pPr marL="171450" indent="-171450">
              <a:buFont typeface="Arial" panose="020B0604020202020204" pitchFamily="34" charset="0"/>
              <a:buChar char="•"/>
            </a:pPr>
            <a:r>
              <a:rPr lang="de-CH" sz="1200" dirty="0" smtClean="0"/>
              <a:t>Bearbeiten rechtlicher Fragen im Kontext der internationalen Beziehungen</a:t>
            </a:r>
          </a:p>
          <a:p>
            <a:pPr marL="171450" indent="-171450">
              <a:buFont typeface="Arial" panose="020B0604020202020204" pitchFamily="34" charset="0"/>
              <a:buChar char="•"/>
            </a:pPr>
            <a:r>
              <a:rPr lang="de-CH" sz="1200" dirty="0" smtClean="0"/>
              <a:t>Betreuen von Projekten und Verfassen von Dokumenten in unterschiedlichsten Sachgebieten</a:t>
            </a:r>
            <a:endParaRPr lang="de-CH" sz="1050" dirty="0" smtClean="0"/>
          </a:p>
        </p:txBody>
      </p:sp>
      <p:sp>
        <p:nvSpPr>
          <p:cNvPr id="4" name="Slide Number Placeholder 3"/>
          <p:cNvSpPr>
            <a:spLocks noGrp="1"/>
          </p:cNvSpPr>
          <p:nvPr>
            <p:ph type="sldNum" sz="quarter" idx="10"/>
          </p:nvPr>
        </p:nvSpPr>
        <p:spPr/>
        <p:txBody>
          <a:bodyPr/>
          <a:lstStyle/>
          <a:p>
            <a:fld id="{6854C692-9735-49A7-B417-3395BF8F9B88}" type="slidenum">
              <a:rPr lang="de-CH" smtClean="0"/>
              <a:pPr/>
              <a:t>8</a:t>
            </a:fld>
            <a:endParaRPr lang="de-CH"/>
          </a:p>
        </p:txBody>
      </p:sp>
    </p:spTree>
    <p:extLst>
      <p:ext uri="{BB962C8B-B14F-4D97-AF65-F5344CB8AC3E}">
        <p14:creationId xmlns:p14="http://schemas.microsoft.com/office/powerpoint/2010/main" val="24018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6854C692-9735-49A7-B417-3395BF8F9B88}" type="slidenum">
              <a:rPr lang="de-CH" smtClean="0"/>
              <a:pPr/>
              <a:t>9</a:t>
            </a:fld>
            <a:endParaRPr lang="de-CH"/>
          </a:p>
        </p:txBody>
      </p:sp>
    </p:spTree>
    <p:extLst>
      <p:ext uri="{BB962C8B-B14F-4D97-AF65-F5344CB8AC3E}">
        <p14:creationId xmlns:p14="http://schemas.microsoft.com/office/powerpoint/2010/main" val="358557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echteck 1"/>
          <p:cNvSpPr/>
          <p:nvPr userDrawn="1"/>
        </p:nvSpPr>
        <p:spPr bwMode="auto">
          <a:xfrm>
            <a:off x="2" y="5754689"/>
            <a:ext cx="12191998" cy="1103311"/>
          </a:xfrm>
          <a:prstGeom prst="rect">
            <a:avLst/>
          </a:prstGeom>
          <a:solidFill>
            <a:schemeClr val="bg1"/>
          </a:solidFill>
          <a:ln w="9525" cap="flat" cmpd="sng" algn="ctr">
            <a:no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a:ln>
                <a:noFill/>
              </a:ln>
              <a:solidFill>
                <a:srgbClr val="AE0F0A"/>
              </a:solidFill>
              <a:effectLst/>
              <a:latin typeface="+mj-lt"/>
            </a:endParaRPr>
          </a:p>
        </p:txBody>
      </p:sp>
      <p:pic>
        <p:nvPicPr>
          <p:cNvPr id="8" name="Bild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 y="0"/>
            <a:ext cx="12190739" cy="5754029"/>
          </a:xfrm>
          <a:prstGeom prst="rect">
            <a:avLst/>
          </a:prstGeom>
        </p:spPr>
      </p:pic>
      <p:sp>
        <p:nvSpPr>
          <p:cNvPr id="9" name="Titel 19"/>
          <p:cNvSpPr>
            <a:spLocks noGrp="1"/>
          </p:cNvSpPr>
          <p:nvPr userDrawn="1">
            <p:ph type="title" hasCustomPrompt="1"/>
          </p:nvPr>
        </p:nvSpPr>
        <p:spPr>
          <a:xfrm>
            <a:off x="687020" y="2051770"/>
            <a:ext cx="5320795" cy="1371600"/>
          </a:xfrm>
          <a:prstGeom prst="rect">
            <a:avLst/>
          </a:prstGeom>
        </p:spPr>
        <p:txBody>
          <a:bodyPr anchor="ctr" anchorCtr="0"/>
          <a:lstStyle>
            <a:lvl1pPr>
              <a:lnSpc>
                <a:spcPts val="4500"/>
              </a:lnSpc>
              <a:defRPr sz="4000" b="0" i="0" spc="100" baseline="0">
                <a:solidFill>
                  <a:schemeClr val="bg1"/>
                </a:solidFill>
                <a:latin typeface="Frutiger LT Std 45 Light" charset="0"/>
                <a:ea typeface="Frutiger LT Std 45 Light" charset="0"/>
                <a:cs typeface="Frutiger LT Std 45 Light" charset="0"/>
              </a:defRPr>
            </a:lvl1pPr>
          </a:lstStyle>
          <a:p>
            <a:r>
              <a:rPr lang="de-DE" dirty="0" smtClean="0"/>
              <a:t>Titel der Präsentation</a:t>
            </a:r>
            <a:endParaRPr lang="de-CH" dirty="0"/>
          </a:p>
        </p:txBody>
      </p:sp>
      <p:sp>
        <p:nvSpPr>
          <p:cNvPr id="10" name="Textplatzhalter 21"/>
          <p:cNvSpPr>
            <a:spLocks noGrp="1"/>
          </p:cNvSpPr>
          <p:nvPr userDrawn="1">
            <p:ph type="body" sz="quarter" idx="10" hasCustomPrompt="1"/>
          </p:nvPr>
        </p:nvSpPr>
        <p:spPr>
          <a:xfrm>
            <a:off x="689933" y="3423370"/>
            <a:ext cx="5320796" cy="889200"/>
          </a:xfrm>
          <a:prstGeom prst="rect">
            <a:avLst/>
          </a:prstGeom>
        </p:spPr>
        <p:txBody>
          <a:bodyPr anchor="ctr" anchorCtr="0"/>
          <a:lstStyle>
            <a:lvl1pPr marL="0" indent="0">
              <a:buFontTx/>
              <a:buNone/>
              <a:defRPr kumimoji="0" lang="de-DE" sz="2300" b="0" i="0" u="none" strike="noStrike" kern="1200" cap="none" spc="100" normalizeH="0" baseline="0" dirty="0" smtClean="0">
                <a:ln>
                  <a:noFill/>
                </a:ln>
                <a:solidFill>
                  <a:schemeClr val="bg1"/>
                </a:solidFill>
                <a:effectLst/>
                <a:latin typeface="Frutiger LT Std 45 Light" charset="0"/>
                <a:ea typeface="Frutiger LT Std 45 Light" charset="0"/>
                <a:cs typeface="Frutiger LT Std 45 Light" charset="0"/>
              </a:defRPr>
            </a:lvl1pPr>
            <a:lvl2pPr marL="457200" indent="0">
              <a:buFontTx/>
              <a:buNone/>
              <a:defRPr kumimoji="0" lang="de-DE" sz="2300" i="0" u="none" strike="noStrike" kern="1200" cap="none" normalizeH="0" baseline="0" dirty="0" smtClean="0">
                <a:ln>
                  <a:noFill/>
                </a:ln>
                <a:solidFill>
                  <a:schemeClr val="bg1"/>
                </a:solidFill>
                <a:effectLst/>
                <a:latin typeface="+mj-lt"/>
                <a:ea typeface="+mn-ea"/>
                <a:cs typeface="+mn-cs"/>
              </a:defRPr>
            </a:lvl2pPr>
            <a:lvl3pPr marL="914400" indent="0">
              <a:buFontTx/>
              <a:buNone/>
              <a:defRPr kumimoji="0" lang="de-DE" sz="2300" i="0" u="none" strike="noStrike" kern="1200" cap="none" normalizeH="0" baseline="0" dirty="0" smtClean="0">
                <a:ln>
                  <a:noFill/>
                </a:ln>
                <a:solidFill>
                  <a:schemeClr val="bg1"/>
                </a:solidFill>
                <a:effectLst/>
                <a:latin typeface="+mj-lt"/>
                <a:ea typeface="+mn-ea"/>
                <a:cs typeface="+mn-cs"/>
              </a:defRPr>
            </a:lvl3pPr>
            <a:lvl4pPr marL="1371600" indent="0">
              <a:buFontTx/>
              <a:buNone/>
              <a:defRPr kumimoji="0" lang="de-DE" sz="2300" i="0" u="none" strike="noStrike" kern="1200" cap="none" normalizeH="0" baseline="0" dirty="0" smtClean="0">
                <a:ln>
                  <a:noFill/>
                </a:ln>
                <a:solidFill>
                  <a:schemeClr val="bg1"/>
                </a:solidFill>
                <a:effectLst/>
                <a:latin typeface="+mj-lt"/>
                <a:ea typeface="+mn-ea"/>
                <a:cs typeface="+mn-cs"/>
              </a:defRPr>
            </a:lvl4pPr>
            <a:lvl5pPr marL="1828800" indent="0">
              <a:buFontTx/>
              <a:buNone/>
              <a:defRPr kumimoji="0" lang="de-CH" sz="2300" i="0" u="none" strike="noStrike" kern="1200" cap="none" normalizeH="0" baseline="0" dirty="0">
                <a:ln>
                  <a:noFill/>
                </a:ln>
                <a:solidFill>
                  <a:schemeClr val="bg1"/>
                </a:solidFill>
                <a:effectLst/>
                <a:latin typeface="+mj-lt"/>
                <a:ea typeface="+mn-ea"/>
                <a:cs typeface="+mn-cs"/>
              </a:defRPr>
            </a:lvl5pPr>
          </a:lstStyle>
          <a:p>
            <a:pPr lvl="0"/>
            <a:r>
              <a:rPr lang="de-DE" dirty="0"/>
              <a:t>Sous-</a:t>
            </a:r>
            <a:r>
              <a:rPr lang="de-DE" dirty="0" err="1"/>
              <a:t>titre</a:t>
            </a:r>
            <a:r>
              <a:rPr lang="de-DE" dirty="0"/>
              <a:t> de la </a:t>
            </a:r>
            <a:r>
              <a:rPr lang="de-DE" dirty="0" err="1"/>
              <a:t>présentation</a:t>
            </a:r>
            <a:endParaRPr lang="de-CH" dirty="0"/>
          </a:p>
        </p:txBody>
      </p:sp>
      <p:pic>
        <p:nvPicPr>
          <p:cNvPr id="15" name="Picture 3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600" y="5978946"/>
            <a:ext cx="2075132" cy="508000"/>
          </a:xfrm>
          <a:prstGeom prst="rect">
            <a:avLst/>
          </a:prstGeom>
          <a:noFill/>
          <a:ln w="9525">
            <a:noFill/>
            <a:miter lim="800000"/>
            <a:headEnd/>
            <a:tailEnd/>
          </a:ln>
        </p:spPr>
      </p:pic>
      <p:sp>
        <p:nvSpPr>
          <p:cNvPr id="16" name="Text Box 32"/>
          <p:cNvSpPr txBox="1">
            <a:spLocks noChangeArrowheads="1"/>
          </p:cNvSpPr>
          <p:nvPr userDrawn="1"/>
        </p:nvSpPr>
        <p:spPr bwMode="auto">
          <a:xfrm>
            <a:off x="8474044" y="6058840"/>
            <a:ext cx="3530851" cy="553998"/>
          </a:xfrm>
          <a:prstGeom prst="rect">
            <a:avLst/>
          </a:prstGeom>
          <a:noFill/>
          <a:ln w="9525">
            <a:noFill/>
            <a:miter lim="800000"/>
            <a:headEnd/>
            <a:tailEnd/>
          </a:ln>
          <a:effectLst/>
        </p:spPr>
        <p:txBody>
          <a:bodyPr wrap="square" lIns="0" tIns="0" rIns="0" bIns="0">
            <a:spAutoFit/>
          </a:bodyPr>
          <a:lstStyle/>
          <a:p>
            <a:pPr marL="0" marR="0" lvl="0" indent="0" algn="l" defTabSz="914400" rtl="0" eaLnBrk="1" fontAlgn="base" latinLnBrk="0" hangingPunct="1">
              <a:lnSpc>
                <a:spcPct val="100000"/>
              </a:lnSpc>
              <a:spcBef>
                <a:spcPts val="0"/>
              </a:spcBef>
              <a:spcAft>
                <a:spcPct val="0"/>
              </a:spcAft>
              <a:buClr>
                <a:srgbClr val="AE0F0A"/>
              </a:buClr>
              <a:buSzPct val="70000"/>
              <a:buFontTx/>
              <a:buNone/>
              <a:tabLst/>
              <a:defRPr/>
            </a:pPr>
            <a:r>
              <a:rPr lang="de-CH" sz="900" b="0" kern="0" baseline="0" dirty="0" smtClean="0">
                <a:solidFill>
                  <a:schemeClr val="tx1"/>
                </a:solidFill>
                <a:latin typeface="Arial" panose="020B0604020202020204" pitchFamily="34" charset="0"/>
                <a:ea typeface="+mn-ea"/>
                <a:cs typeface="Arial" panose="020B0604020202020204" pitchFamily="34" charset="0"/>
                <a:sym typeface="Wingdings" panose="05000000000000000000" pitchFamily="2" charset="2"/>
              </a:rPr>
              <a:t>Eidgenössisches Departement für auswärtige Angelegenheiten EDA</a:t>
            </a:r>
            <a:r>
              <a:rPr lang="fr-FR" sz="900" kern="0" baseline="0" dirty="0" smtClean="0"/>
              <a:t>			</a:t>
            </a:r>
          </a:p>
          <a:p>
            <a:pPr marL="0" marR="0" lvl="0" indent="0" algn="l" defTabSz="914400" rtl="0" eaLnBrk="1" fontAlgn="base" latinLnBrk="0" hangingPunct="1">
              <a:lnSpc>
                <a:spcPct val="100000"/>
              </a:lnSpc>
              <a:spcBef>
                <a:spcPts val="0"/>
              </a:spcBef>
              <a:spcAft>
                <a:spcPct val="0"/>
              </a:spcAft>
              <a:buClr>
                <a:srgbClr val="AE0F0A"/>
              </a:buClr>
              <a:buSzPct val="70000"/>
              <a:buFontTx/>
              <a:buNone/>
              <a:tabLst/>
              <a:defRPr/>
            </a:pPr>
            <a:r>
              <a:rPr lang="de-CH" sz="900" b="1" kern="0" baseline="0" dirty="0" smtClean="0">
                <a:solidFill>
                  <a:schemeClr val="tx1"/>
                </a:solidFill>
                <a:latin typeface="Arial" panose="020B0604020202020204" pitchFamily="34" charset="0"/>
                <a:ea typeface="+mn-ea"/>
                <a:cs typeface="Arial" panose="020B0604020202020204" pitchFamily="34" charset="0"/>
                <a:sym typeface="Wingdings" panose="05000000000000000000" pitchFamily="2" charset="2"/>
              </a:rPr>
              <a:t>Direktion für Ressourcen DR</a:t>
            </a:r>
            <a:endParaRPr lang="fr-FR" sz="900" b="1" kern="0" baseline="0" dirty="0" smtClean="0"/>
          </a:p>
          <a:p>
            <a:pPr>
              <a:spcBef>
                <a:spcPts val="0"/>
              </a:spcBef>
            </a:pPr>
            <a:r>
              <a:rPr lang="fr-FR" sz="900" kern="0" baseline="0" dirty="0" err="1" smtClean="0">
                <a:latin typeface="+mn-lt"/>
              </a:rPr>
              <a:t>Personal</a:t>
            </a:r>
            <a:r>
              <a:rPr lang="fr-FR" sz="900" kern="0" baseline="0" dirty="0" smtClean="0">
                <a:latin typeface="+mn-lt"/>
              </a:rPr>
              <a:t> EDA</a:t>
            </a:r>
            <a:endParaRPr lang="fr-FR" sz="900" kern="0" dirty="0">
              <a:latin typeface="+mn-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3"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82552"/>
          <a:stretch>
            <a:fillRect/>
          </a:stretch>
        </p:blipFill>
        <p:spPr bwMode="auto">
          <a:xfrm>
            <a:off x="414760" y="395288"/>
            <a:ext cx="3302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40"/>
          <p:cNvSpPr>
            <a:spLocks noChangeShapeType="1"/>
          </p:cNvSpPr>
          <p:nvPr userDrawn="1"/>
        </p:nvSpPr>
        <p:spPr bwMode="auto">
          <a:xfrm flipH="1">
            <a:off x="1080000" y="6323013"/>
            <a:ext cx="10620000" cy="0"/>
          </a:xfrm>
          <a:prstGeom prst="line">
            <a:avLst/>
          </a:prstGeom>
          <a:noFill/>
          <a:ln w="9525">
            <a:solidFill>
              <a:schemeClr val="bg2"/>
            </a:solidFill>
            <a:round/>
            <a:headEnd/>
            <a:tailEnd/>
          </a:ln>
          <a:effectLst/>
        </p:spPr>
        <p:txBody>
          <a:bodyPr/>
          <a:lstStyle/>
          <a:p>
            <a:endParaRPr lang="de-CH" sz="2400"/>
          </a:p>
        </p:txBody>
      </p:sp>
      <p:sp>
        <p:nvSpPr>
          <p:cNvPr id="7" name="Text Box 33"/>
          <p:cNvSpPr txBox="1">
            <a:spLocks noChangeArrowheads="1"/>
          </p:cNvSpPr>
          <p:nvPr userDrawn="1"/>
        </p:nvSpPr>
        <p:spPr bwMode="auto">
          <a:xfrm>
            <a:off x="11347451" y="6372000"/>
            <a:ext cx="361950" cy="135293"/>
          </a:xfrm>
          <a:prstGeom prst="rect">
            <a:avLst/>
          </a:prstGeom>
          <a:noFill/>
          <a:ln w="9525">
            <a:noFill/>
            <a:miter lim="800000"/>
            <a:headEnd/>
            <a:tailEnd/>
          </a:ln>
          <a:effectLst/>
        </p:spPr>
        <p:txBody>
          <a:bodyPr lIns="0" tIns="0" rIns="0" bIns="0">
            <a:spAutoFit/>
          </a:bodyPr>
          <a:lstStyle/>
          <a:p>
            <a:pPr algn="r">
              <a:lnSpc>
                <a:spcPct val="105000"/>
              </a:lnSpc>
              <a:spcBef>
                <a:spcPct val="50000"/>
              </a:spcBef>
            </a:pPr>
            <a:fld id="{19523BA4-D737-4BE1-B001-B194D9F8D473}" type="slidenum">
              <a:rPr lang="de-CH" sz="900" smtClean="0">
                <a:latin typeface="Arial" charset="0"/>
              </a:rPr>
              <a:t>‹#›</a:t>
            </a:fld>
            <a:endParaRPr lang="de-CH" sz="900" dirty="0">
              <a:latin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1" name="Rectangle 10"/>
          <p:cNvSpPr/>
          <p:nvPr userDrawn="1"/>
        </p:nvSpPr>
        <p:spPr bwMode="auto">
          <a:xfrm>
            <a:off x="0" y="0"/>
            <a:ext cx="12191999" cy="5754689"/>
          </a:xfrm>
          <a:prstGeom prst="rect">
            <a:avLst/>
          </a:prstGeom>
          <a:solidFill>
            <a:srgbClr val="E30613"/>
          </a:solidFill>
          <a:ln w="9525" cap="flat" cmpd="sng" algn="ctr">
            <a:solidFill>
              <a:srgbClr val="E30613"/>
            </a:solid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a:ln>
                <a:noFill/>
              </a:ln>
              <a:solidFill>
                <a:srgbClr val="AE0F0A"/>
              </a:solidFill>
              <a:effectLst/>
              <a:latin typeface="+mj-lt"/>
            </a:endParaRPr>
          </a:p>
        </p:txBody>
      </p:sp>
      <p:sp>
        <p:nvSpPr>
          <p:cNvPr id="2" name="Rechteck 1"/>
          <p:cNvSpPr/>
          <p:nvPr userDrawn="1"/>
        </p:nvSpPr>
        <p:spPr bwMode="auto">
          <a:xfrm>
            <a:off x="2" y="5754689"/>
            <a:ext cx="12191998" cy="1103311"/>
          </a:xfrm>
          <a:prstGeom prst="rect">
            <a:avLst/>
          </a:prstGeom>
          <a:solidFill>
            <a:schemeClr val="bg1"/>
          </a:solidFill>
          <a:ln w="9525" cap="flat" cmpd="sng" algn="ctr">
            <a:no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a:ln>
                <a:noFill/>
              </a:ln>
              <a:solidFill>
                <a:srgbClr val="AE0F0A"/>
              </a:solidFill>
              <a:effectLst/>
              <a:latin typeface="+mj-lt"/>
            </a:endParaRPr>
          </a:p>
        </p:txBody>
      </p:sp>
      <p:pic>
        <p:nvPicPr>
          <p:cNvPr id="15" name="Picture 3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00" y="5978946"/>
            <a:ext cx="2075132" cy="508000"/>
          </a:xfrm>
          <a:prstGeom prst="rect">
            <a:avLst/>
          </a:prstGeom>
          <a:noFill/>
          <a:ln w="9525">
            <a:noFill/>
            <a:miter lim="800000"/>
            <a:headEnd/>
            <a:tailEnd/>
          </a:ln>
        </p:spPr>
      </p:pic>
      <p:sp>
        <p:nvSpPr>
          <p:cNvPr id="6" name="Titel 19">
            <a:extLst>
              <a:ext uri="{FF2B5EF4-FFF2-40B4-BE49-F238E27FC236}">
                <a16:creationId xmlns:a16="http://schemas.microsoft.com/office/drawing/2014/main" id="{A9481231-55D2-4DEB-9F13-1BA08BE0A7E0}"/>
              </a:ext>
            </a:extLst>
          </p:cNvPr>
          <p:cNvSpPr>
            <a:spLocks noGrp="1"/>
          </p:cNvSpPr>
          <p:nvPr>
            <p:ph type="title" hasCustomPrompt="1"/>
          </p:nvPr>
        </p:nvSpPr>
        <p:spPr>
          <a:xfrm>
            <a:off x="687020" y="2051770"/>
            <a:ext cx="10376315" cy="1371600"/>
          </a:xfrm>
          <a:prstGeom prst="rect">
            <a:avLst/>
          </a:prstGeom>
        </p:spPr>
        <p:txBody>
          <a:bodyPr anchor="ctr" anchorCtr="0"/>
          <a:lstStyle>
            <a:lvl1pPr>
              <a:lnSpc>
                <a:spcPts val="4500"/>
              </a:lnSpc>
              <a:defRPr sz="4000" b="0" i="0" spc="100" baseline="0">
                <a:solidFill>
                  <a:schemeClr val="bg1"/>
                </a:solidFill>
                <a:latin typeface="Frutiger LT Std 45 Light" charset="0"/>
                <a:ea typeface="Frutiger LT Std 45 Light" charset="0"/>
                <a:cs typeface="Frutiger LT Std 45 Light" charset="0"/>
              </a:defRPr>
            </a:lvl1pPr>
          </a:lstStyle>
          <a:p>
            <a:r>
              <a:rPr lang="de-DE" dirty="0" smtClean="0"/>
              <a:t>Titel der Präsentation</a:t>
            </a:r>
            <a:endParaRPr lang="de-CH" dirty="0"/>
          </a:p>
        </p:txBody>
      </p:sp>
      <p:sp>
        <p:nvSpPr>
          <p:cNvPr id="7" name="Textplatzhalter 21">
            <a:extLst>
              <a:ext uri="{FF2B5EF4-FFF2-40B4-BE49-F238E27FC236}">
                <a16:creationId xmlns:a16="http://schemas.microsoft.com/office/drawing/2014/main" id="{28001553-B2A9-4802-AF98-383C59231CD9}"/>
              </a:ext>
            </a:extLst>
          </p:cNvPr>
          <p:cNvSpPr>
            <a:spLocks noGrp="1"/>
          </p:cNvSpPr>
          <p:nvPr>
            <p:ph type="body" sz="quarter" idx="10" hasCustomPrompt="1"/>
          </p:nvPr>
        </p:nvSpPr>
        <p:spPr>
          <a:xfrm>
            <a:off x="689933" y="3423370"/>
            <a:ext cx="5320796" cy="889200"/>
          </a:xfrm>
          <a:prstGeom prst="rect">
            <a:avLst/>
          </a:prstGeom>
        </p:spPr>
        <p:txBody>
          <a:bodyPr anchor="ctr" anchorCtr="0"/>
          <a:lstStyle>
            <a:lvl1pPr marL="0" indent="0">
              <a:buFontTx/>
              <a:buNone/>
              <a:defRPr kumimoji="0" lang="de-DE" sz="2300" b="0" i="0" u="none" strike="noStrike" kern="1200" cap="none" spc="100" normalizeH="0" baseline="0" dirty="0" smtClean="0">
                <a:ln>
                  <a:noFill/>
                </a:ln>
                <a:solidFill>
                  <a:schemeClr val="bg1"/>
                </a:solidFill>
                <a:effectLst/>
                <a:latin typeface="Frutiger LT Std 45 Light" charset="0"/>
                <a:ea typeface="Frutiger LT Std 45 Light" charset="0"/>
                <a:cs typeface="Frutiger LT Std 45 Light" charset="0"/>
              </a:defRPr>
            </a:lvl1pPr>
            <a:lvl2pPr marL="457200" indent="0">
              <a:buFontTx/>
              <a:buNone/>
              <a:defRPr kumimoji="0" lang="de-DE" sz="2300" i="0" u="none" strike="noStrike" kern="1200" cap="none" normalizeH="0" baseline="0" dirty="0" smtClean="0">
                <a:ln>
                  <a:noFill/>
                </a:ln>
                <a:solidFill>
                  <a:schemeClr val="bg1"/>
                </a:solidFill>
                <a:effectLst/>
                <a:latin typeface="+mj-lt"/>
                <a:ea typeface="+mn-ea"/>
                <a:cs typeface="+mn-cs"/>
              </a:defRPr>
            </a:lvl2pPr>
            <a:lvl3pPr marL="914400" indent="0">
              <a:buFontTx/>
              <a:buNone/>
              <a:defRPr kumimoji="0" lang="de-DE" sz="2300" i="0" u="none" strike="noStrike" kern="1200" cap="none" normalizeH="0" baseline="0" dirty="0" smtClean="0">
                <a:ln>
                  <a:noFill/>
                </a:ln>
                <a:solidFill>
                  <a:schemeClr val="bg1"/>
                </a:solidFill>
                <a:effectLst/>
                <a:latin typeface="+mj-lt"/>
                <a:ea typeface="+mn-ea"/>
                <a:cs typeface="+mn-cs"/>
              </a:defRPr>
            </a:lvl3pPr>
            <a:lvl4pPr marL="1371600" indent="0">
              <a:buFontTx/>
              <a:buNone/>
              <a:defRPr kumimoji="0" lang="de-DE" sz="2300" i="0" u="none" strike="noStrike" kern="1200" cap="none" normalizeH="0" baseline="0" dirty="0" smtClean="0">
                <a:ln>
                  <a:noFill/>
                </a:ln>
                <a:solidFill>
                  <a:schemeClr val="bg1"/>
                </a:solidFill>
                <a:effectLst/>
                <a:latin typeface="+mj-lt"/>
                <a:ea typeface="+mn-ea"/>
                <a:cs typeface="+mn-cs"/>
              </a:defRPr>
            </a:lvl4pPr>
            <a:lvl5pPr marL="1828800" indent="0">
              <a:buFontTx/>
              <a:buNone/>
              <a:defRPr kumimoji="0" lang="de-CH" sz="2300" i="0" u="none" strike="noStrike" kern="1200" cap="none" normalizeH="0" baseline="0" dirty="0">
                <a:ln>
                  <a:noFill/>
                </a:ln>
                <a:solidFill>
                  <a:schemeClr val="bg1"/>
                </a:solidFill>
                <a:effectLst/>
                <a:latin typeface="+mj-lt"/>
                <a:ea typeface="+mn-ea"/>
                <a:cs typeface="+mn-cs"/>
              </a:defRPr>
            </a:lvl5pPr>
          </a:lstStyle>
          <a:p>
            <a:pPr lvl="0"/>
            <a:r>
              <a:rPr lang="de-DE" dirty="0" smtClean="0"/>
              <a:t>Untertitel</a:t>
            </a:r>
            <a:endParaRPr lang="de-CH" dirty="0"/>
          </a:p>
        </p:txBody>
      </p:sp>
      <p:sp>
        <p:nvSpPr>
          <p:cNvPr id="9" name="Text Box 32"/>
          <p:cNvSpPr txBox="1">
            <a:spLocks noChangeArrowheads="1"/>
          </p:cNvSpPr>
          <p:nvPr userDrawn="1"/>
        </p:nvSpPr>
        <p:spPr bwMode="auto">
          <a:xfrm>
            <a:off x="8474044" y="6058840"/>
            <a:ext cx="3530851" cy="553998"/>
          </a:xfrm>
          <a:prstGeom prst="rect">
            <a:avLst/>
          </a:prstGeom>
          <a:noFill/>
          <a:ln w="9525">
            <a:noFill/>
            <a:miter lim="800000"/>
            <a:headEnd/>
            <a:tailEnd/>
          </a:ln>
          <a:effectLst/>
        </p:spPr>
        <p:txBody>
          <a:bodyPr wrap="square" lIns="0" tIns="0" rIns="0" bIns="0">
            <a:spAutoFit/>
          </a:bodyPr>
          <a:lstStyle/>
          <a:p>
            <a:pPr marL="0" marR="0" lvl="0" indent="0" algn="l" defTabSz="914400" rtl="0" eaLnBrk="1" fontAlgn="base" latinLnBrk="0" hangingPunct="1">
              <a:lnSpc>
                <a:spcPct val="100000"/>
              </a:lnSpc>
              <a:spcBef>
                <a:spcPts val="0"/>
              </a:spcBef>
              <a:spcAft>
                <a:spcPct val="0"/>
              </a:spcAft>
              <a:buClr>
                <a:srgbClr val="AE0F0A"/>
              </a:buClr>
              <a:buSzPct val="70000"/>
              <a:buFontTx/>
              <a:buNone/>
              <a:tabLst/>
              <a:defRPr/>
            </a:pPr>
            <a:r>
              <a:rPr lang="de-CH" sz="900" b="0" kern="0" baseline="0" dirty="0" smtClean="0">
                <a:solidFill>
                  <a:schemeClr val="tx1"/>
                </a:solidFill>
                <a:latin typeface="Arial" panose="020B0604020202020204" pitchFamily="34" charset="0"/>
                <a:ea typeface="+mn-ea"/>
                <a:cs typeface="Arial" panose="020B0604020202020204" pitchFamily="34" charset="0"/>
                <a:sym typeface="Wingdings" panose="05000000000000000000" pitchFamily="2" charset="2"/>
              </a:rPr>
              <a:t>Eidgenössisches Departement für auswärtige Angelegenheiten EDA</a:t>
            </a:r>
            <a:r>
              <a:rPr lang="fr-FR" sz="900" kern="0" baseline="0" dirty="0" smtClean="0"/>
              <a:t>			</a:t>
            </a:r>
          </a:p>
          <a:p>
            <a:pPr marL="0" marR="0" lvl="0" indent="0" algn="l" defTabSz="914400" rtl="0" eaLnBrk="1" fontAlgn="base" latinLnBrk="0" hangingPunct="1">
              <a:lnSpc>
                <a:spcPct val="100000"/>
              </a:lnSpc>
              <a:spcBef>
                <a:spcPts val="0"/>
              </a:spcBef>
              <a:spcAft>
                <a:spcPct val="0"/>
              </a:spcAft>
              <a:buClr>
                <a:srgbClr val="AE0F0A"/>
              </a:buClr>
              <a:buSzPct val="70000"/>
              <a:buFontTx/>
              <a:buNone/>
              <a:tabLst/>
              <a:defRPr/>
            </a:pPr>
            <a:r>
              <a:rPr lang="de-CH" sz="900" b="1" kern="0" baseline="0" dirty="0" smtClean="0">
                <a:solidFill>
                  <a:schemeClr val="tx1"/>
                </a:solidFill>
                <a:latin typeface="Arial" panose="020B0604020202020204" pitchFamily="34" charset="0"/>
                <a:ea typeface="+mn-ea"/>
                <a:cs typeface="Arial" panose="020B0604020202020204" pitchFamily="34" charset="0"/>
                <a:sym typeface="Wingdings" panose="05000000000000000000" pitchFamily="2" charset="2"/>
              </a:rPr>
              <a:t>Direktion für Ressourcen DR</a:t>
            </a:r>
            <a:endParaRPr lang="fr-FR" sz="900" b="1" kern="0" baseline="0" dirty="0" smtClean="0"/>
          </a:p>
          <a:p>
            <a:pPr>
              <a:spcBef>
                <a:spcPts val="0"/>
              </a:spcBef>
            </a:pPr>
            <a:r>
              <a:rPr lang="fr-FR" sz="900" kern="0" baseline="0" dirty="0" err="1" smtClean="0">
                <a:latin typeface="+mn-lt"/>
              </a:rPr>
              <a:t>Personal</a:t>
            </a:r>
            <a:r>
              <a:rPr lang="fr-FR" sz="900" kern="0" baseline="0" dirty="0" smtClean="0">
                <a:latin typeface="+mn-lt"/>
              </a:rPr>
              <a:t> EDA</a:t>
            </a:r>
            <a:endParaRPr lang="fr-FR" sz="900" kern="0" dirty="0">
              <a:latin typeface="+mn-lt"/>
            </a:endParaRPr>
          </a:p>
        </p:txBody>
      </p:sp>
    </p:spTree>
    <p:extLst>
      <p:ext uri="{BB962C8B-B14F-4D97-AF65-F5344CB8AC3E}">
        <p14:creationId xmlns:p14="http://schemas.microsoft.com/office/powerpoint/2010/main" val="283819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Rechteck 1"/>
          <p:cNvSpPr/>
          <p:nvPr userDrawn="1"/>
        </p:nvSpPr>
        <p:spPr bwMode="auto">
          <a:xfrm>
            <a:off x="2" y="5754689"/>
            <a:ext cx="12191998" cy="1103311"/>
          </a:xfrm>
          <a:prstGeom prst="rect">
            <a:avLst/>
          </a:prstGeom>
          <a:solidFill>
            <a:schemeClr val="bg1"/>
          </a:solidFill>
          <a:ln w="9525" cap="flat" cmpd="sng" algn="ctr">
            <a:no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a:ln>
                <a:noFill/>
              </a:ln>
              <a:solidFill>
                <a:srgbClr val="AE0F0A"/>
              </a:solidFill>
              <a:effectLst/>
              <a:latin typeface="+mj-lt"/>
            </a:endParaRPr>
          </a:p>
        </p:txBody>
      </p:sp>
      <p:pic>
        <p:nvPicPr>
          <p:cNvPr id="15" name="Picture 3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00" y="5978946"/>
            <a:ext cx="2075132" cy="508000"/>
          </a:xfrm>
          <a:prstGeom prst="rect">
            <a:avLst/>
          </a:prstGeom>
          <a:noFill/>
          <a:ln w="9525">
            <a:noFill/>
            <a:miter lim="800000"/>
            <a:headEnd/>
            <a:tailEnd/>
          </a:ln>
        </p:spPr>
      </p:pic>
      <p:sp>
        <p:nvSpPr>
          <p:cNvPr id="12" name="Titel 19"/>
          <p:cNvSpPr txBox="1">
            <a:spLocks/>
          </p:cNvSpPr>
          <p:nvPr userDrawn="1"/>
        </p:nvSpPr>
        <p:spPr>
          <a:xfrm>
            <a:off x="687020" y="2051770"/>
            <a:ext cx="10838041" cy="1371600"/>
          </a:xfrm>
          <a:prstGeom prst="rect">
            <a:avLst/>
          </a:prstGeom>
        </p:spPr>
        <p:txBody>
          <a:bodyPr anchor="ctr" anchorCtr="0"/>
          <a:lstStyle>
            <a:lvl1pPr algn="l" rtl="0" eaLnBrk="1" fontAlgn="base" hangingPunct="1">
              <a:lnSpc>
                <a:spcPts val="4500"/>
              </a:lnSpc>
              <a:spcBef>
                <a:spcPct val="0"/>
              </a:spcBef>
              <a:spcAft>
                <a:spcPct val="0"/>
              </a:spcAft>
              <a:defRPr sz="4000" b="0" i="0" spc="100" baseline="0">
                <a:solidFill>
                  <a:schemeClr val="bg1"/>
                </a:solidFill>
                <a:latin typeface="Frutiger LT Std 45 Light" charset="0"/>
                <a:ea typeface="Frutiger LT Std 45 Light" charset="0"/>
                <a:cs typeface="Frutiger LT Std 45 Light" charset="0"/>
              </a:defRPr>
            </a:lvl1pPr>
            <a:lvl2pPr algn="l" rtl="0" eaLnBrk="1" fontAlgn="base" hangingPunct="1">
              <a:spcBef>
                <a:spcPct val="0"/>
              </a:spcBef>
              <a:spcAft>
                <a:spcPct val="0"/>
              </a:spcAft>
              <a:defRPr sz="3200" b="1">
                <a:solidFill>
                  <a:srgbClr val="000066"/>
                </a:solidFill>
                <a:latin typeface="Arial" charset="0"/>
              </a:defRPr>
            </a:lvl2pPr>
            <a:lvl3pPr algn="l" rtl="0" eaLnBrk="1" fontAlgn="base" hangingPunct="1">
              <a:spcBef>
                <a:spcPct val="0"/>
              </a:spcBef>
              <a:spcAft>
                <a:spcPct val="0"/>
              </a:spcAft>
              <a:defRPr sz="3200" b="1">
                <a:solidFill>
                  <a:srgbClr val="000066"/>
                </a:solidFill>
                <a:latin typeface="Arial" charset="0"/>
              </a:defRPr>
            </a:lvl3pPr>
            <a:lvl4pPr algn="l" rtl="0" eaLnBrk="1" fontAlgn="base" hangingPunct="1">
              <a:spcBef>
                <a:spcPct val="0"/>
              </a:spcBef>
              <a:spcAft>
                <a:spcPct val="0"/>
              </a:spcAft>
              <a:defRPr sz="3200" b="1">
                <a:solidFill>
                  <a:srgbClr val="000066"/>
                </a:solidFill>
                <a:latin typeface="Arial" charset="0"/>
              </a:defRPr>
            </a:lvl4pPr>
            <a:lvl5pPr algn="l" rtl="0" eaLnBrk="1" fontAlgn="base" hangingPunct="1">
              <a:spcBef>
                <a:spcPct val="0"/>
              </a:spcBef>
              <a:spcAft>
                <a:spcPct val="0"/>
              </a:spcAft>
              <a:defRPr sz="3200" b="1">
                <a:solidFill>
                  <a:srgbClr val="000066"/>
                </a:solidFill>
                <a:latin typeface="Arial" charset="0"/>
              </a:defRPr>
            </a:lvl5pPr>
            <a:lvl6pPr marL="457200" algn="l" rtl="0" eaLnBrk="1" fontAlgn="base" hangingPunct="1">
              <a:spcBef>
                <a:spcPct val="0"/>
              </a:spcBef>
              <a:spcAft>
                <a:spcPct val="0"/>
              </a:spcAft>
              <a:defRPr sz="3200" b="1">
                <a:solidFill>
                  <a:srgbClr val="000066"/>
                </a:solidFill>
                <a:latin typeface="Arial" charset="0"/>
              </a:defRPr>
            </a:lvl6pPr>
            <a:lvl7pPr marL="914400" algn="l" rtl="0" eaLnBrk="1" fontAlgn="base" hangingPunct="1">
              <a:spcBef>
                <a:spcPct val="0"/>
              </a:spcBef>
              <a:spcAft>
                <a:spcPct val="0"/>
              </a:spcAft>
              <a:defRPr sz="3200" b="1">
                <a:solidFill>
                  <a:srgbClr val="000066"/>
                </a:solidFill>
                <a:latin typeface="Arial" charset="0"/>
              </a:defRPr>
            </a:lvl7pPr>
            <a:lvl8pPr marL="1371600" algn="l" rtl="0" eaLnBrk="1" fontAlgn="base" hangingPunct="1">
              <a:spcBef>
                <a:spcPct val="0"/>
              </a:spcBef>
              <a:spcAft>
                <a:spcPct val="0"/>
              </a:spcAft>
              <a:defRPr sz="3200" b="1">
                <a:solidFill>
                  <a:srgbClr val="000066"/>
                </a:solidFill>
                <a:latin typeface="Arial" charset="0"/>
              </a:defRPr>
            </a:lvl8pPr>
            <a:lvl9pPr marL="1828800" algn="l" rtl="0" eaLnBrk="1" fontAlgn="base" hangingPunct="1">
              <a:spcBef>
                <a:spcPct val="0"/>
              </a:spcBef>
              <a:spcAft>
                <a:spcPct val="0"/>
              </a:spcAft>
              <a:defRPr sz="3200" b="1">
                <a:solidFill>
                  <a:srgbClr val="000066"/>
                </a:solidFill>
                <a:latin typeface="Arial" charset="0"/>
              </a:defRPr>
            </a:lvl9pPr>
          </a:lstStyle>
          <a:p>
            <a:r>
              <a:rPr lang="de-DE" kern="0" dirty="0" err="1"/>
              <a:t>Titre</a:t>
            </a:r>
            <a:r>
              <a:rPr lang="de-DE" kern="0" dirty="0"/>
              <a:t> de la </a:t>
            </a:r>
            <a:r>
              <a:rPr lang="de-DE" kern="0" dirty="0" err="1"/>
              <a:t>présentation</a:t>
            </a:r>
            <a:endParaRPr lang="de-CH" kern="0" dirty="0"/>
          </a:p>
        </p:txBody>
      </p:sp>
      <p:sp>
        <p:nvSpPr>
          <p:cNvPr id="6" name="Text Box 32"/>
          <p:cNvSpPr txBox="1">
            <a:spLocks noChangeArrowheads="1"/>
          </p:cNvSpPr>
          <p:nvPr userDrawn="1"/>
        </p:nvSpPr>
        <p:spPr bwMode="auto">
          <a:xfrm>
            <a:off x="8474044" y="6058840"/>
            <a:ext cx="3530851" cy="553998"/>
          </a:xfrm>
          <a:prstGeom prst="rect">
            <a:avLst/>
          </a:prstGeom>
          <a:noFill/>
          <a:ln w="9525">
            <a:noFill/>
            <a:miter lim="800000"/>
            <a:headEnd/>
            <a:tailEnd/>
          </a:ln>
          <a:effectLst/>
        </p:spPr>
        <p:txBody>
          <a:bodyPr wrap="square" lIns="0" tIns="0" rIns="0" bIns="0">
            <a:spAutoFit/>
          </a:bodyPr>
          <a:lstStyle/>
          <a:p>
            <a:pPr marL="0" marR="0" lvl="0" indent="0" algn="l" defTabSz="914400" rtl="0" eaLnBrk="1" fontAlgn="base" latinLnBrk="0" hangingPunct="1">
              <a:lnSpc>
                <a:spcPct val="100000"/>
              </a:lnSpc>
              <a:spcBef>
                <a:spcPts val="0"/>
              </a:spcBef>
              <a:spcAft>
                <a:spcPct val="0"/>
              </a:spcAft>
              <a:buClr>
                <a:srgbClr val="AE0F0A"/>
              </a:buClr>
              <a:buSzPct val="70000"/>
              <a:buFontTx/>
              <a:buNone/>
              <a:tabLst/>
              <a:defRPr/>
            </a:pPr>
            <a:r>
              <a:rPr lang="de-CH" sz="900" b="0" kern="0" baseline="0" dirty="0" smtClean="0">
                <a:solidFill>
                  <a:schemeClr val="tx1"/>
                </a:solidFill>
                <a:latin typeface="Arial" panose="020B0604020202020204" pitchFamily="34" charset="0"/>
                <a:ea typeface="+mn-ea"/>
                <a:cs typeface="Arial" panose="020B0604020202020204" pitchFamily="34" charset="0"/>
                <a:sym typeface="Wingdings" panose="05000000000000000000" pitchFamily="2" charset="2"/>
              </a:rPr>
              <a:t>Eidgenössisches Departement für auswärtige Angelegenheiten EDA</a:t>
            </a:r>
            <a:r>
              <a:rPr lang="fr-FR" sz="900" kern="0" baseline="0" dirty="0" smtClean="0"/>
              <a:t>			</a:t>
            </a:r>
          </a:p>
          <a:p>
            <a:pPr marL="0" marR="0" lvl="0" indent="0" algn="l" defTabSz="914400" rtl="0" eaLnBrk="1" fontAlgn="base" latinLnBrk="0" hangingPunct="1">
              <a:lnSpc>
                <a:spcPct val="100000"/>
              </a:lnSpc>
              <a:spcBef>
                <a:spcPts val="0"/>
              </a:spcBef>
              <a:spcAft>
                <a:spcPct val="0"/>
              </a:spcAft>
              <a:buClr>
                <a:srgbClr val="AE0F0A"/>
              </a:buClr>
              <a:buSzPct val="70000"/>
              <a:buFontTx/>
              <a:buNone/>
              <a:tabLst/>
              <a:defRPr/>
            </a:pPr>
            <a:r>
              <a:rPr lang="de-CH" sz="900" b="1" kern="0" baseline="0" dirty="0" smtClean="0">
                <a:solidFill>
                  <a:schemeClr val="tx1"/>
                </a:solidFill>
                <a:latin typeface="Arial" panose="020B0604020202020204" pitchFamily="34" charset="0"/>
                <a:ea typeface="+mn-ea"/>
                <a:cs typeface="Arial" panose="020B0604020202020204" pitchFamily="34" charset="0"/>
                <a:sym typeface="Wingdings" panose="05000000000000000000" pitchFamily="2" charset="2"/>
              </a:rPr>
              <a:t>Direktion für Ressourcen DR</a:t>
            </a:r>
            <a:endParaRPr lang="fr-FR" sz="900" b="1" kern="0" baseline="0" dirty="0" smtClean="0"/>
          </a:p>
          <a:p>
            <a:pPr>
              <a:spcBef>
                <a:spcPts val="0"/>
              </a:spcBef>
            </a:pPr>
            <a:r>
              <a:rPr lang="fr-FR" sz="900" kern="0" baseline="0" dirty="0" err="1" smtClean="0">
                <a:latin typeface="+mn-lt"/>
              </a:rPr>
              <a:t>Personal</a:t>
            </a:r>
            <a:r>
              <a:rPr lang="fr-FR" sz="900" kern="0" baseline="0" dirty="0" smtClean="0">
                <a:latin typeface="+mn-lt"/>
              </a:rPr>
              <a:t> EDA</a:t>
            </a:r>
            <a:endParaRPr lang="fr-FR" sz="900" kern="0" dirty="0">
              <a:latin typeface="+mn-lt"/>
            </a:endParaRPr>
          </a:p>
        </p:txBody>
      </p:sp>
    </p:spTree>
    <p:extLst>
      <p:ext uri="{BB962C8B-B14F-4D97-AF65-F5344CB8AC3E}">
        <p14:creationId xmlns:p14="http://schemas.microsoft.com/office/powerpoint/2010/main" val="365627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999" y="1449389"/>
            <a:ext cx="10620000" cy="4778375"/>
          </a:xfrm>
          <a:prstGeom prst="rect">
            <a:avLst/>
          </a:prstGeom>
        </p:spPr>
        <p:txBody>
          <a:bodyPr/>
          <a:lstStyle>
            <a:lvl1pPr marL="342900" indent="-342900">
              <a:buClr>
                <a:srgbClr val="E30613"/>
              </a:buClr>
              <a:buFont typeface="Wingdings" panose="05000000000000000000" pitchFamily="2" charset="2"/>
              <a:buChar cha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pic>
        <p:nvPicPr>
          <p:cNvPr id="4"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82552"/>
          <a:stretch>
            <a:fillRect/>
          </a:stretch>
        </p:blipFill>
        <p:spPr bwMode="auto">
          <a:xfrm>
            <a:off x="414760" y="395288"/>
            <a:ext cx="3302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40"/>
          <p:cNvSpPr>
            <a:spLocks noChangeShapeType="1"/>
          </p:cNvSpPr>
          <p:nvPr userDrawn="1"/>
        </p:nvSpPr>
        <p:spPr bwMode="auto">
          <a:xfrm flipH="1">
            <a:off x="1080000" y="6323013"/>
            <a:ext cx="10620000" cy="0"/>
          </a:xfrm>
          <a:prstGeom prst="line">
            <a:avLst/>
          </a:prstGeom>
          <a:noFill/>
          <a:ln w="9525">
            <a:solidFill>
              <a:schemeClr val="bg2"/>
            </a:solidFill>
            <a:round/>
            <a:headEnd/>
            <a:tailEnd/>
          </a:ln>
          <a:effectLst/>
        </p:spPr>
        <p:txBody>
          <a:bodyPr/>
          <a:lstStyle/>
          <a:p>
            <a:endParaRPr lang="de-CH" sz="2400"/>
          </a:p>
        </p:txBody>
      </p:sp>
      <p:sp>
        <p:nvSpPr>
          <p:cNvPr id="9" name="Text Box 33"/>
          <p:cNvSpPr txBox="1">
            <a:spLocks noChangeArrowheads="1"/>
          </p:cNvSpPr>
          <p:nvPr userDrawn="1"/>
        </p:nvSpPr>
        <p:spPr bwMode="auto">
          <a:xfrm>
            <a:off x="11347451" y="6372000"/>
            <a:ext cx="361950" cy="135293"/>
          </a:xfrm>
          <a:prstGeom prst="rect">
            <a:avLst/>
          </a:prstGeom>
          <a:noFill/>
          <a:ln w="9525">
            <a:noFill/>
            <a:miter lim="800000"/>
            <a:headEnd/>
            <a:tailEnd/>
          </a:ln>
          <a:effectLst/>
        </p:spPr>
        <p:txBody>
          <a:bodyPr lIns="0" tIns="0" rIns="0" bIns="0">
            <a:spAutoFit/>
          </a:bodyPr>
          <a:lstStyle/>
          <a:p>
            <a:pPr algn="r">
              <a:lnSpc>
                <a:spcPct val="105000"/>
              </a:lnSpc>
              <a:spcBef>
                <a:spcPct val="50000"/>
              </a:spcBef>
            </a:pPr>
            <a:fld id="{19523BA4-D737-4BE1-B001-B194D9F8D473}" type="slidenum">
              <a:rPr lang="de-CH" sz="900" smtClean="0">
                <a:latin typeface="Arial" charset="0"/>
              </a:rPr>
              <a:t>‹#›</a:t>
            </a:fld>
            <a:endParaRPr lang="de-CH" sz="900" dirty="0">
              <a:latin typeface="Arial" charset="0"/>
            </a:endParaRPr>
          </a:p>
        </p:txBody>
      </p:sp>
      <p:sp>
        <p:nvSpPr>
          <p:cNvPr id="14" name="Titel 13"/>
          <p:cNvSpPr>
            <a:spLocks noGrp="1"/>
          </p:cNvSpPr>
          <p:nvPr>
            <p:ph type="title"/>
          </p:nvPr>
        </p:nvSpPr>
        <p:spPr>
          <a:xfrm>
            <a:off x="1080000" y="365126"/>
            <a:ext cx="10620000" cy="990000"/>
          </a:xfrm>
          <a:prstGeom prst="rect">
            <a:avLst/>
          </a:prstGeom>
        </p:spPr>
        <p:txBody>
          <a:bodyPr/>
          <a:lstStyle>
            <a:lvl1pPr>
              <a:defRPr sz="3600">
                <a:solidFill>
                  <a:srgbClr val="E30613"/>
                </a:solidFill>
              </a:defRPr>
            </a:lvl1pPr>
          </a:lstStyle>
          <a:p>
            <a:r>
              <a:rPr lang="en-US"/>
              <a:t>Click to edit Master title style</a:t>
            </a:r>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999" y="323851"/>
            <a:ext cx="10620000" cy="989013"/>
          </a:xfrm>
          <a:prstGeom prst="rect">
            <a:avLst/>
          </a:prstGeom>
        </p:spPr>
        <p:txBody>
          <a:bodyPr/>
          <a:lstStyle>
            <a:lvl1pPr>
              <a:defRPr sz="3600" baseline="0">
                <a:solidFill>
                  <a:srgbClr val="E30613"/>
                </a:solidFill>
              </a:defRPr>
            </a:lvl1pPr>
          </a:lstStyle>
          <a:p>
            <a:r>
              <a:rPr lang="en-US" dirty="0" err="1" smtClean="0"/>
              <a:t>Ein</a:t>
            </a:r>
            <a:r>
              <a:rPr lang="en-US" dirty="0" smtClean="0"/>
              <a:t> Tag </a:t>
            </a:r>
            <a:r>
              <a:rPr lang="en-US" dirty="0" err="1" smtClean="0"/>
              <a:t>mit</a:t>
            </a:r>
            <a:endParaRPr lang="de-CH" dirty="0"/>
          </a:p>
        </p:txBody>
      </p:sp>
      <p:pic>
        <p:nvPicPr>
          <p:cNvPr id="4"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82552"/>
          <a:stretch>
            <a:fillRect/>
          </a:stretch>
        </p:blipFill>
        <p:spPr bwMode="auto">
          <a:xfrm>
            <a:off x="414760" y="395288"/>
            <a:ext cx="3302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0"/>
          <p:cNvSpPr>
            <a:spLocks noChangeShapeType="1"/>
          </p:cNvSpPr>
          <p:nvPr userDrawn="1"/>
        </p:nvSpPr>
        <p:spPr bwMode="auto">
          <a:xfrm flipH="1">
            <a:off x="1080000" y="6323013"/>
            <a:ext cx="10620000" cy="0"/>
          </a:xfrm>
          <a:prstGeom prst="line">
            <a:avLst/>
          </a:prstGeom>
          <a:noFill/>
          <a:ln w="9525">
            <a:solidFill>
              <a:schemeClr val="bg2"/>
            </a:solidFill>
            <a:round/>
            <a:headEnd/>
            <a:tailEnd/>
          </a:ln>
          <a:effectLst/>
        </p:spPr>
        <p:txBody>
          <a:bodyPr/>
          <a:lstStyle/>
          <a:p>
            <a:endParaRPr lang="de-CH" sz="2400"/>
          </a:p>
        </p:txBody>
      </p:sp>
      <p:sp>
        <p:nvSpPr>
          <p:cNvPr id="8" name="Text Box 33"/>
          <p:cNvSpPr txBox="1">
            <a:spLocks noChangeArrowheads="1"/>
          </p:cNvSpPr>
          <p:nvPr userDrawn="1"/>
        </p:nvSpPr>
        <p:spPr bwMode="auto">
          <a:xfrm>
            <a:off x="11347451" y="6372000"/>
            <a:ext cx="361950" cy="135293"/>
          </a:xfrm>
          <a:prstGeom prst="rect">
            <a:avLst/>
          </a:prstGeom>
          <a:noFill/>
          <a:ln w="9525">
            <a:noFill/>
            <a:miter lim="800000"/>
            <a:headEnd/>
            <a:tailEnd/>
          </a:ln>
          <a:effectLst/>
        </p:spPr>
        <p:txBody>
          <a:bodyPr lIns="0" tIns="0" rIns="0" bIns="0">
            <a:spAutoFit/>
          </a:bodyPr>
          <a:lstStyle/>
          <a:p>
            <a:pPr algn="r">
              <a:lnSpc>
                <a:spcPct val="105000"/>
              </a:lnSpc>
              <a:spcBef>
                <a:spcPct val="50000"/>
              </a:spcBef>
            </a:pPr>
            <a:fld id="{19523BA4-D737-4BE1-B001-B194D9F8D473}" type="slidenum">
              <a:rPr lang="de-CH" sz="900" smtClean="0">
                <a:latin typeface="Arial" charset="0"/>
              </a:rPr>
              <a:t>‹#›</a:t>
            </a:fld>
            <a:endParaRPr lang="de-CH" sz="900" dirty="0">
              <a:latin typeface="Arial" charset="0"/>
            </a:endParaRPr>
          </a:p>
        </p:txBody>
      </p:sp>
      <p:sp>
        <p:nvSpPr>
          <p:cNvPr id="6" name="Content Placeholder 5"/>
          <p:cNvSpPr>
            <a:spLocks noGrp="1"/>
          </p:cNvSpPr>
          <p:nvPr>
            <p:ph sz="quarter" idx="4" hasCustomPrompt="1"/>
          </p:nvPr>
        </p:nvSpPr>
        <p:spPr>
          <a:xfrm>
            <a:off x="4210874" y="1312865"/>
            <a:ext cx="6982641" cy="4996216"/>
          </a:xfrm>
          <a:prstGeom prst="rect">
            <a:avLst/>
          </a:prstGeom>
        </p:spPr>
        <p:txBody>
          <a:bodyPr/>
          <a:lstStyle>
            <a:lvl1pPr marL="91440" marR="153035" indent="0">
              <a:lnSpc>
                <a:spcPct val="100000"/>
              </a:lnSpc>
              <a:spcBef>
                <a:spcPts val="100"/>
              </a:spcBef>
              <a:buClr>
                <a:srgbClr val="C00000"/>
              </a:buClr>
              <a:buSzPct val="80000"/>
              <a:buFont typeface="Courier New"/>
              <a:buNone/>
              <a:tabLst>
                <a:tab pos="434975" algn="l"/>
              </a:tabLst>
              <a:defRPr/>
            </a:lvl1pPr>
          </a:lstStyle>
          <a:p>
            <a:pPr marL="91440" marR="459105">
              <a:lnSpc>
                <a:spcPct val="100000"/>
              </a:lnSpc>
              <a:spcBef>
                <a:spcPts val="830"/>
              </a:spcBef>
            </a:pPr>
            <a:r>
              <a:rPr lang="de-CH" sz="2400" spc="-20" dirty="0" smtClean="0">
                <a:latin typeface="Microsoft YaHei UI"/>
                <a:cs typeface="Microsoft YaHei UI"/>
              </a:rPr>
              <a:t>Vorschlag: </a:t>
            </a:r>
            <a:r>
              <a:rPr lang="de-CH" sz="2400" dirty="0" smtClean="0">
                <a:latin typeface="Microsoft YaHei UI"/>
                <a:cs typeface="Microsoft YaHei UI"/>
              </a:rPr>
              <a:t>Erzählen Sie </a:t>
            </a:r>
            <a:r>
              <a:rPr lang="de-CH" sz="2400" spc="-10" dirty="0" smtClean="0">
                <a:latin typeface="Microsoft YaHei UI"/>
                <a:cs typeface="Microsoft YaHei UI"/>
              </a:rPr>
              <a:t>Ihrem  </a:t>
            </a:r>
            <a:r>
              <a:rPr lang="de-CH" sz="2400" spc="-5" dirty="0" smtClean="0">
                <a:latin typeface="Microsoft YaHei UI"/>
                <a:cs typeface="Microsoft YaHei UI"/>
              </a:rPr>
              <a:t>Publikum wie </a:t>
            </a:r>
            <a:r>
              <a:rPr lang="de-CH" sz="2400" dirty="0" smtClean="0">
                <a:latin typeface="Microsoft YaHei UI"/>
                <a:cs typeface="Microsoft YaHei UI"/>
              </a:rPr>
              <a:t>Sie </a:t>
            </a:r>
            <a:r>
              <a:rPr lang="de-CH" sz="2400" spc="-10" dirty="0" smtClean="0">
                <a:latin typeface="Microsoft YaHei UI"/>
                <a:cs typeface="Microsoft YaHei UI"/>
              </a:rPr>
              <a:t>Ihren </a:t>
            </a:r>
            <a:r>
              <a:rPr lang="de-CH" sz="2400" spc="-5" dirty="0" smtClean="0">
                <a:latin typeface="Microsoft YaHei UI"/>
                <a:cs typeface="Microsoft YaHei UI"/>
              </a:rPr>
              <a:t>Beruf </a:t>
            </a:r>
            <a:r>
              <a:rPr lang="de-CH" sz="2400" dirty="0" smtClean="0">
                <a:latin typeface="Microsoft YaHei UI"/>
                <a:cs typeface="Microsoft YaHei UI"/>
              </a:rPr>
              <a:t>als  </a:t>
            </a:r>
            <a:r>
              <a:rPr lang="de-CH" sz="2400" spc="-5" dirty="0" smtClean="0">
                <a:latin typeface="Microsoft YaHei UI"/>
                <a:cs typeface="Microsoft YaHei UI"/>
              </a:rPr>
              <a:t>Diplomat/In erleben; nehmen </a:t>
            </a:r>
            <a:r>
              <a:rPr lang="de-CH" sz="2400" dirty="0" smtClean="0">
                <a:latin typeface="Microsoft YaHei UI"/>
                <a:cs typeface="Microsoft YaHei UI"/>
              </a:rPr>
              <a:t>Sie  dabei </a:t>
            </a:r>
            <a:r>
              <a:rPr lang="de-CH" sz="2400" spc="-5" dirty="0" smtClean="0">
                <a:latin typeface="Microsoft YaHei UI"/>
                <a:cs typeface="Microsoft YaHei UI"/>
              </a:rPr>
              <a:t>auch Bezug auf häufig  </a:t>
            </a:r>
            <a:r>
              <a:rPr lang="de-CH" sz="2400" spc="-10" dirty="0" smtClean="0">
                <a:latin typeface="Microsoft YaHei UI"/>
                <a:cs typeface="Microsoft YaHei UI"/>
              </a:rPr>
              <a:t>gestellte </a:t>
            </a:r>
            <a:r>
              <a:rPr lang="de-CH" sz="2400" spc="-5" dirty="0" smtClean="0">
                <a:latin typeface="Microsoft YaHei UI"/>
                <a:cs typeface="Microsoft YaHei UI"/>
              </a:rPr>
              <a:t>Fragen wie zum</a:t>
            </a:r>
            <a:r>
              <a:rPr lang="de-CH" sz="2400" spc="50" dirty="0" smtClean="0">
                <a:latin typeface="Microsoft YaHei UI"/>
                <a:cs typeface="Microsoft YaHei UI"/>
              </a:rPr>
              <a:t> </a:t>
            </a:r>
            <a:r>
              <a:rPr lang="de-CH" sz="2400" spc="-5" dirty="0" smtClean="0">
                <a:latin typeface="Microsoft YaHei UI"/>
                <a:cs typeface="Microsoft YaHei UI"/>
              </a:rPr>
              <a:t>Beispiel</a:t>
            </a:r>
            <a:endParaRPr lang="de-CH" sz="2400" dirty="0" smtClean="0">
              <a:latin typeface="Microsoft YaHei UI"/>
              <a:cs typeface="Microsoft YaHei UI"/>
            </a:endParaRPr>
          </a:p>
          <a:p>
            <a:pPr>
              <a:lnSpc>
                <a:spcPct val="100000"/>
              </a:lnSpc>
              <a:spcBef>
                <a:spcPts val="30"/>
              </a:spcBef>
            </a:pPr>
            <a:endParaRPr lang="de-CH" dirty="0" smtClean="0">
              <a:latin typeface="Times New Roman"/>
              <a:cs typeface="Times New Roman"/>
            </a:endParaRPr>
          </a:p>
          <a:p>
            <a:pPr marL="434340" marR="1032510" indent="-342900">
              <a:lnSpc>
                <a:spcPct val="100000"/>
              </a:lnSpc>
              <a:buClr>
                <a:srgbClr val="C00000"/>
              </a:buClr>
              <a:buFont typeface="Courier New"/>
              <a:buChar char="o"/>
              <a:tabLst>
                <a:tab pos="434975" algn="l"/>
              </a:tabLst>
            </a:pPr>
            <a:r>
              <a:rPr lang="de-CH" sz="2400" spc="-25" dirty="0" smtClean="0">
                <a:latin typeface="Microsoft YaHei UI"/>
                <a:cs typeface="Microsoft YaHei UI"/>
              </a:rPr>
              <a:t>Was </a:t>
            </a:r>
            <a:r>
              <a:rPr lang="de-CH" sz="2400" spc="-5" dirty="0" smtClean="0">
                <a:latin typeface="Microsoft YaHei UI"/>
                <a:cs typeface="Microsoft YaHei UI"/>
              </a:rPr>
              <a:t>sind </a:t>
            </a:r>
            <a:r>
              <a:rPr lang="de-CH" sz="2400" dirty="0" smtClean="0">
                <a:latin typeface="Microsoft YaHei UI"/>
                <a:cs typeface="Microsoft YaHei UI"/>
              </a:rPr>
              <a:t>die </a:t>
            </a:r>
            <a:r>
              <a:rPr lang="de-CH" sz="2400" spc="-15" dirty="0" smtClean="0">
                <a:latin typeface="Microsoft YaHei UI"/>
                <a:cs typeface="Microsoft YaHei UI"/>
              </a:rPr>
              <a:t>konkreten </a:t>
            </a:r>
            <a:r>
              <a:rPr lang="de-CH" sz="2400" dirty="0" smtClean="0">
                <a:latin typeface="Microsoft YaHei UI"/>
                <a:cs typeface="Microsoft YaHei UI"/>
              </a:rPr>
              <a:t>/  </a:t>
            </a:r>
            <a:r>
              <a:rPr lang="de-CH" sz="2400" spc="-5" dirty="0" smtClean="0">
                <a:latin typeface="Microsoft YaHei UI"/>
                <a:cs typeface="Microsoft YaHei UI"/>
              </a:rPr>
              <a:t>häufigen Aufgaben </a:t>
            </a:r>
            <a:r>
              <a:rPr lang="de-CH" sz="2400" dirty="0" smtClean="0">
                <a:latin typeface="Microsoft YaHei UI"/>
                <a:cs typeface="Microsoft YaHei UI"/>
              </a:rPr>
              <a:t>als  </a:t>
            </a:r>
            <a:r>
              <a:rPr lang="de-CH" sz="2400" spc="-5" dirty="0" smtClean="0">
                <a:latin typeface="Microsoft YaHei UI"/>
                <a:cs typeface="Microsoft YaHei UI"/>
              </a:rPr>
              <a:t>Diplomat/In</a:t>
            </a:r>
            <a:endParaRPr lang="de-CH" sz="2400" dirty="0" smtClean="0">
              <a:latin typeface="Microsoft YaHei UI"/>
              <a:cs typeface="Microsoft YaHei UI"/>
            </a:endParaRPr>
          </a:p>
          <a:p>
            <a:pPr marL="434340" marR="153035" indent="-342900">
              <a:lnSpc>
                <a:spcPct val="100000"/>
              </a:lnSpc>
              <a:buClr>
                <a:srgbClr val="C00000"/>
              </a:buClr>
              <a:buFont typeface="Courier New"/>
              <a:buChar char="o"/>
              <a:tabLst>
                <a:tab pos="434975" algn="l"/>
              </a:tabLst>
            </a:pPr>
            <a:r>
              <a:rPr lang="de-CH" sz="2400" spc="-15" dirty="0" smtClean="0">
                <a:latin typeface="Microsoft YaHei UI"/>
                <a:cs typeface="Microsoft YaHei UI"/>
              </a:rPr>
              <a:t>Versetzungssystem </a:t>
            </a:r>
            <a:r>
              <a:rPr lang="de-CH" sz="2400" dirty="0" smtClean="0">
                <a:latin typeface="Microsoft YaHei UI"/>
                <a:cs typeface="Microsoft YaHei UI"/>
              </a:rPr>
              <a:t>/ </a:t>
            </a:r>
            <a:r>
              <a:rPr lang="de-CH" sz="2400" spc="-10" dirty="0" smtClean="0">
                <a:latin typeface="Microsoft YaHei UI"/>
                <a:cs typeface="Microsoft YaHei UI"/>
              </a:rPr>
              <a:t>wechselnde  </a:t>
            </a:r>
            <a:r>
              <a:rPr lang="de-CH" sz="2400" spc="-5" dirty="0" smtClean="0">
                <a:latin typeface="Microsoft YaHei UI"/>
                <a:cs typeface="Microsoft YaHei UI"/>
              </a:rPr>
              <a:t>Einsatzorte…</a:t>
            </a:r>
            <a:endParaRPr lang="de-CH" sz="2400" dirty="0" smtClean="0">
              <a:latin typeface="Microsoft YaHei UI"/>
              <a:cs typeface="Microsoft YaHei UI"/>
            </a:endParaRPr>
          </a:p>
          <a:p>
            <a:pPr marL="434340" indent="-342900">
              <a:lnSpc>
                <a:spcPct val="100000"/>
              </a:lnSpc>
              <a:buClr>
                <a:srgbClr val="C00000"/>
              </a:buClr>
              <a:buFont typeface="Courier New"/>
              <a:buChar char="o"/>
              <a:tabLst>
                <a:tab pos="434975" algn="l"/>
              </a:tabLst>
            </a:pPr>
            <a:r>
              <a:rPr lang="de-CH" sz="2400" spc="-5" dirty="0" smtClean="0">
                <a:latin typeface="Microsoft YaHei UI"/>
                <a:cs typeface="Microsoft YaHei UI"/>
              </a:rPr>
              <a:t>Life-Balance…</a:t>
            </a:r>
            <a:endParaRPr lang="de-CH" sz="2400" dirty="0" smtClean="0">
              <a:latin typeface="Microsoft YaHei UI"/>
              <a:cs typeface="Microsoft YaHei UI"/>
            </a:endParaRPr>
          </a:p>
          <a:p>
            <a:pPr marL="434340" indent="-342900">
              <a:lnSpc>
                <a:spcPct val="100000"/>
              </a:lnSpc>
              <a:buClr>
                <a:srgbClr val="C00000"/>
              </a:buClr>
              <a:buFont typeface="Courier New"/>
              <a:buChar char="o"/>
              <a:tabLst>
                <a:tab pos="434975" algn="l"/>
              </a:tabLst>
            </a:pPr>
            <a:r>
              <a:rPr lang="de-CH" sz="2400" spc="-5" dirty="0" smtClean="0">
                <a:latin typeface="Microsoft YaHei UI"/>
                <a:cs typeface="Microsoft YaHei UI"/>
              </a:rPr>
              <a:t>Erwerbstätigkeit</a:t>
            </a:r>
            <a:r>
              <a:rPr lang="de-CH" sz="2400" spc="30" dirty="0" smtClean="0">
                <a:latin typeface="Microsoft YaHei UI"/>
                <a:cs typeface="Microsoft YaHei UI"/>
              </a:rPr>
              <a:t> </a:t>
            </a:r>
            <a:r>
              <a:rPr lang="de-CH" sz="2400" spc="-5" dirty="0" smtClean="0">
                <a:latin typeface="Microsoft YaHei UI"/>
                <a:cs typeface="Microsoft YaHei UI"/>
              </a:rPr>
              <a:t>Partner/-in</a:t>
            </a:r>
            <a:endParaRPr lang="fr-FR" sz="1600" dirty="0">
              <a:latin typeface="Microsoft YaHei UI"/>
              <a:cs typeface="Microsoft YaHei UI"/>
            </a:endParaRPr>
          </a:p>
        </p:txBody>
      </p:sp>
      <p:sp>
        <p:nvSpPr>
          <p:cNvPr id="9" name="Content Placeholder 5"/>
          <p:cNvSpPr>
            <a:spLocks noGrp="1"/>
          </p:cNvSpPr>
          <p:nvPr>
            <p:ph sz="quarter" idx="10" hasCustomPrompt="1"/>
          </p:nvPr>
        </p:nvSpPr>
        <p:spPr>
          <a:xfrm>
            <a:off x="1079997" y="1819806"/>
            <a:ext cx="2711297" cy="2685002"/>
          </a:xfrm>
          <a:prstGeom prst="rect">
            <a:avLst/>
          </a:prstGeom>
        </p:spPr>
        <p:txBody>
          <a:bodyPr/>
          <a:lstStyle>
            <a:lvl1pPr marL="12700" marR="65405" indent="0">
              <a:buClr>
                <a:srgbClr val="C00000"/>
              </a:buClr>
              <a:buSzPct val="80000"/>
              <a:buFont typeface="Arial" panose="020B0604020202020204" pitchFamily="34" charset="0"/>
              <a:buNone/>
              <a:tabLst>
                <a:tab pos="355600" algn="l"/>
              </a:tabLst>
              <a:defRPr/>
            </a:lvl1pPr>
          </a:lstStyle>
          <a:p>
            <a:pPr marL="355600" marR="128905">
              <a:buClr>
                <a:srgbClr val="C00000"/>
              </a:buClr>
              <a:tabLst>
                <a:tab pos="355600" algn="l"/>
              </a:tabLst>
            </a:pPr>
            <a:r>
              <a:rPr lang="fr-FR" sz="1800" dirty="0" err="1" smtClean="0">
                <a:latin typeface="Microsoft YaHei UI"/>
                <a:cs typeface="Microsoft YaHei UI"/>
              </a:rPr>
              <a:t>Bild</a:t>
            </a:r>
            <a:r>
              <a:rPr lang="fr-FR" sz="1800" dirty="0" smtClean="0">
                <a:latin typeface="Microsoft YaHei UI"/>
                <a:cs typeface="Microsoft YaHei UI"/>
              </a:rPr>
              <a:t> </a:t>
            </a:r>
            <a:endParaRPr lang="fr-FR" sz="1800" dirty="0">
              <a:latin typeface="Microsoft YaHei UI"/>
              <a:cs typeface="Microsoft YaHei UI"/>
            </a:endParaRPr>
          </a:p>
        </p:txBody>
      </p:sp>
      <p:sp>
        <p:nvSpPr>
          <p:cNvPr id="10" name="Content Placeholder 5"/>
          <p:cNvSpPr>
            <a:spLocks noGrp="1"/>
          </p:cNvSpPr>
          <p:nvPr>
            <p:ph sz="quarter" idx="11" hasCustomPrompt="1"/>
          </p:nvPr>
        </p:nvSpPr>
        <p:spPr>
          <a:xfrm>
            <a:off x="1079997" y="4680640"/>
            <a:ext cx="2711297" cy="905349"/>
          </a:xfrm>
          <a:prstGeom prst="rect">
            <a:avLst/>
          </a:prstGeom>
        </p:spPr>
        <p:txBody>
          <a:bodyPr/>
          <a:lstStyle>
            <a:lvl1pPr marL="12700" marR="65405" indent="0">
              <a:buClr>
                <a:srgbClr val="C00000"/>
              </a:buClr>
              <a:buSzPct val="80000"/>
              <a:buFont typeface="Arial" panose="020B0604020202020204" pitchFamily="34" charset="0"/>
              <a:buNone/>
              <a:tabLst>
                <a:tab pos="355600" algn="l"/>
              </a:tabLst>
              <a:defRPr sz="1500">
                <a:latin typeface="+mn-lt"/>
              </a:defRPr>
            </a:lvl1pPr>
          </a:lstStyle>
          <a:p>
            <a:pPr marL="355600" marR="128905">
              <a:buClr>
                <a:srgbClr val="C00000"/>
              </a:buClr>
              <a:tabLst>
                <a:tab pos="355600" algn="l"/>
              </a:tabLst>
            </a:pPr>
            <a:r>
              <a:rPr lang="fr-FR" sz="1800" dirty="0" smtClean="0">
                <a:latin typeface="Microsoft YaHei UI"/>
                <a:cs typeface="Microsoft YaHei UI"/>
              </a:rPr>
              <a:t>Name / </a:t>
            </a:r>
            <a:r>
              <a:rPr lang="fr-FR" sz="1800" dirty="0" err="1" smtClean="0">
                <a:latin typeface="Microsoft YaHei UI"/>
                <a:cs typeface="Microsoft YaHei UI"/>
              </a:rPr>
              <a:t>Vorname</a:t>
            </a:r>
            <a:endParaRPr lang="fr-FR" sz="1800" dirty="0">
              <a:latin typeface="Microsoft YaHei UI"/>
              <a:cs typeface="Microsoft YaHei UI"/>
            </a:endParaRPr>
          </a:p>
          <a:p>
            <a:pPr marL="355600" marR="128905">
              <a:buClr>
                <a:srgbClr val="C00000"/>
              </a:buClr>
              <a:tabLst>
                <a:tab pos="355600" algn="l"/>
              </a:tabLst>
            </a:pPr>
            <a:r>
              <a:rPr lang="fr-FR" sz="1800" dirty="0" err="1" smtClean="0">
                <a:latin typeface="Microsoft YaHei UI"/>
                <a:cs typeface="Microsoft YaHei UI"/>
              </a:rPr>
              <a:t>Funktion</a:t>
            </a:r>
            <a:r>
              <a:rPr lang="fr-FR" sz="1800" dirty="0" smtClean="0">
                <a:latin typeface="Microsoft YaHei UI"/>
                <a:cs typeface="Microsoft YaHei UI"/>
              </a:rPr>
              <a:t> </a:t>
            </a:r>
            <a:endParaRPr lang="fr-FR" sz="1800" dirty="0">
              <a:latin typeface="Microsoft YaHei UI"/>
              <a:cs typeface="Microsoft YaHei UI"/>
            </a:endParaRPr>
          </a:p>
          <a:p>
            <a:pPr marL="355600" marR="128905">
              <a:buClr>
                <a:srgbClr val="C00000"/>
              </a:buClr>
              <a:tabLst>
                <a:tab pos="355600" algn="l"/>
              </a:tabLst>
            </a:pPr>
            <a:r>
              <a:rPr lang="fr-FR" sz="1800" dirty="0" err="1" smtClean="0">
                <a:latin typeface="Microsoft YaHei UI"/>
                <a:cs typeface="Microsoft YaHei UI"/>
              </a:rPr>
              <a:t>Kontakt</a:t>
            </a:r>
            <a:endParaRPr lang="fr-FR" sz="1800" dirty="0">
              <a:latin typeface="Microsoft YaHei UI"/>
              <a:cs typeface="Microsoft YaHei UI"/>
            </a:endParaRPr>
          </a:p>
        </p:txBody>
      </p:sp>
    </p:spTree>
    <p:extLst>
      <p:ext uri="{BB962C8B-B14F-4D97-AF65-F5344CB8AC3E}">
        <p14:creationId xmlns:p14="http://schemas.microsoft.com/office/powerpoint/2010/main" val="41256124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Zwischentitelfolie">
    <p:spTree>
      <p:nvGrpSpPr>
        <p:cNvPr id="1" name=""/>
        <p:cNvGrpSpPr/>
        <p:nvPr/>
      </p:nvGrpSpPr>
      <p:grpSpPr>
        <a:xfrm>
          <a:off x="0" y="0"/>
          <a:ext cx="0" cy="0"/>
          <a:chOff x="0" y="0"/>
          <a:chExt cx="0" cy="0"/>
        </a:xfrm>
      </p:grpSpPr>
      <p:sp>
        <p:nvSpPr>
          <p:cNvPr id="6" name="Rechteck 5"/>
          <p:cNvSpPr/>
          <p:nvPr userDrawn="1"/>
        </p:nvSpPr>
        <p:spPr bwMode="auto">
          <a:xfrm>
            <a:off x="2" y="5754689"/>
            <a:ext cx="12191998" cy="1103311"/>
          </a:xfrm>
          <a:prstGeom prst="rect">
            <a:avLst/>
          </a:prstGeom>
          <a:solidFill>
            <a:schemeClr val="bg1"/>
          </a:solidFill>
          <a:ln w="9525" cap="flat" cmpd="sng" algn="ctr">
            <a:no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a:ln>
                <a:noFill/>
              </a:ln>
              <a:solidFill>
                <a:srgbClr val="AE0F0A"/>
              </a:solidFill>
              <a:effectLst/>
              <a:latin typeface="+mj-lt"/>
            </a:endParaRPr>
          </a:p>
        </p:txBody>
      </p:sp>
      <p:sp>
        <p:nvSpPr>
          <p:cNvPr id="15" name="Content Placeholder 14"/>
          <p:cNvSpPr>
            <a:spLocks noGrp="1"/>
          </p:cNvSpPr>
          <p:nvPr>
            <p:ph sz="quarter" idx="10" hasCustomPrompt="1"/>
          </p:nvPr>
        </p:nvSpPr>
        <p:spPr>
          <a:xfrm>
            <a:off x="0" y="0"/>
            <a:ext cx="12192000" cy="6858000"/>
          </a:xfrm>
          <a:prstGeom prst="rect">
            <a:avLst/>
          </a:prstGeom>
        </p:spPr>
        <p:txBody>
          <a:bodyPr/>
          <a:lstStyle>
            <a:lvl1pPr>
              <a:defRPr/>
            </a:lvl1pPr>
          </a:lstStyle>
          <a:p>
            <a:pPr lvl="0"/>
            <a:r>
              <a:rPr lang="en-US" dirty="0"/>
              <a:t>Picture / </a:t>
            </a:r>
            <a:r>
              <a:rPr lang="en-US" dirty="0" err="1"/>
              <a:t>vidéo</a:t>
            </a:r>
            <a:endParaRPr lang="de-CH" dirty="0"/>
          </a:p>
        </p:txBody>
      </p:sp>
    </p:spTree>
    <p:extLst>
      <p:ext uri="{BB962C8B-B14F-4D97-AF65-F5344CB8AC3E}">
        <p14:creationId xmlns:p14="http://schemas.microsoft.com/office/powerpoint/2010/main" val="1273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079999" y="323851"/>
            <a:ext cx="10620000" cy="989013"/>
          </a:xfrm>
          <a:prstGeom prst="rect">
            <a:avLst/>
          </a:prstGeom>
        </p:spPr>
        <p:txBody>
          <a:bodyPr/>
          <a:lstStyle>
            <a:lvl1pPr>
              <a:defRPr sz="3600">
                <a:solidFill>
                  <a:srgbClr val="E30613"/>
                </a:solidFill>
              </a:defRPr>
            </a:lvl1pPr>
          </a:lstStyle>
          <a:p>
            <a:r>
              <a:rPr lang="en-US" dirty="0"/>
              <a:t>Click to edit Master title style</a:t>
            </a:r>
            <a:endParaRPr lang="de-CH" dirty="0"/>
          </a:p>
        </p:txBody>
      </p:sp>
      <p:sp>
        <p:nvSpPr>
          <p:cNvPr id="3" name="Content Placeholder 2"/>
          <p:cNvSpPr>
            <a:spLocks noGrp="1"/>
          </p:cNvSpPr>
          <p:nvPr>
            <p:ph sz="half" idx="1"/>
          </p:nvPr>
        </p:nvSpPr>
        <p:spPr>
          <a:xfrm>
            <a:off x="1080000" y="1449389"/>
            <a:ext cx="4878917" cy="4778375"/>
          </a:xfrm>
          <a:prstGeom prst="rect">
            <a:avLst/>
          </a:prstGeom>
        </p:spPr>
        <p:txBody>
          <a:bodyPr/>
          <a:lstStyle>
            <a:lvl1pPr marL="342900" indent="-342900">
              <a:buClr>
                <a:srgbClr val="E30613"/>
              </a:buClr>
              <a:buFont typeface="Wingdings" panose="05000000000000000000" pitchFamily="2" charset="2"/>
              <a:buChar cha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4" name="Content Placeholder 3"/>
          <p:cNvSpPr>
            <a:spLocks noGrp="1"/>
          </p:cNvSpPr>
          <p:nvPr>
            <p:ph sz="half" idx="2"/>
          </p:nvPr>
        </p:nvSpPr>
        <p:spPr>
          <a:xfrm>
            <a:off x="6164235" y="1449389"/>
            <a:ext cx="5535764" cy="4778375"/>
          </a:xfrm>
          <a:prstGeom prst="rect">
            <a:avLst/>
          </a:prstGeom>
        </p:spPr>
        <p:txBody>
          <a:bodyPr/>
          <a:lstStyle>
            <a:lvl1pPr marL="342900" indent="-342900">
              <a:buClr>
                <a:srgbClr val="E30613"/>
              </a:buClr>
              <a:buFont typeface="Wingdings" panose="05000000000000000000" pitchFamily="2" charset="2"/>
              <a:buChar cha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pic>
        <p:nvPicPr>
          <p:cNvPr id="6"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82552"/>
          <a:stretch>
            <a:fillRect/>
          </a:stretch>
        </p:blipFill>
        <p:spPr bwMode="auto">
          <a:xfrm>
            <a:off x="414760" y="395288"/>
            <a:ext cx="3302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40"/>
          <p:cNvSpPr>
            <a:spLocks noChangeShapeType="1"/>
          </p:cNvSpPr>
          <p:nvPr userDrawn="1"/>
        </p:nvSpPr>
        <p:spPr bwMode="auto">
          <a:xfrm flipH="1">
            <a:off x="1080000" y="6323013"/>
            <a:ext cx="10620000" cy="0"/>
          </a:xfrm>
          <a:prstGeom prst="line">
            <a:avLst/>
          </a:prstGeom>
          <a:noFill/>
          <a:ln w="9525">
            <a:solidFill>
              <a:schemeClr val="bg2"/>
            </a:solidFill>
            <a:round/>
            <a:headEnd/>
            <a:tailEnd/>
          </a:ln>
          <a:effectLst/>
        </p:spPr>
        <p:txBody>
          <a:bodyPr/>
          <a:lstStyle/>
          <a:p>
            <a:endParaRPr lang="de-CH" sz="2400"/>
          </a:p>
        </p:txBody>
      </p:sp>
      <p:sp>
        <p:nvSpPr>
          <p:cNvPr id="10" name="Text Box 33"/>
          <p:cNvSpPr txBox="1">
            <a:spLocks noChangeArrowheads="1"/>
          </p:cNvSpPr>
          <p:nvPr userDrawn="1"/>
        </p:nvSpPr>
        <p:spPr bwMode="auto">
          <a:xfrm>
            <a:off x="11347451" y="6372000"/>
            <a:ext cx="361950" cy="135293"/>
          </a:xfrm>
          <a:prstGeom prst="rect">
            <a:avLst/>
          </a:prstGeom>
          <a:noFill/>
          <a:ln w="9525">
            <a:noFill/>
            <a:miter lim="800000"/>
            <a:headEnd/>
            <a:tailEnd/>
          </a:ln>
          <a:effectLst/>
        </p:spPr>
        <p:txBody>
          <a:bodyPr lIns="0" tIns="0" rIns="0" bIns="0">
            <a:spAutoFit/>
          </a:bodyPr>
          <a:lstStyle/>
          <a:p>
            <a:pPr algn="r">
              <a:lnSpc>
                <a:spcPct val="105000"/>
              </a:lnSpc>
              <a:spcBef>
                <a:spcPct val="50000"/>
              </a:spcBef>
            </a:pPr>
            <a:fld id="{19523BA4-D737-4BE1-B001-B194D9F8D473}" type="slidenum">
              <a:rPr lang="de-CH" sz="900" smtClean="0">
                <a:latin typeface="Arial" charset="0"/>
              </a:rPr>
              <a:t>‹#›</a:t>
            </a:fld>
            <a:endParaRPr lang="de-CH" sz="900" dirty="0">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079999" y="274638"/>
            <a:ext cx="10620000" cy="1143000"/>
          </a:xfrm>
          <a:prstGeom prst="rect">
            <a:avLst/>
          </a:prstGeom>
        </p:spPr>
        <p:txBody>
          <a:bodyPr/>
          <a:lstStyle>
            <a:lvl1pPr>
              <a:defRPr sz="3600">
                <a:solidFill>
                  <a:srgbClr val="E30613"/>
                </a:solidFill>
              </a:defRPr>
            </a:lvl1pPr>
          </a:lstStyle>
          <a:p>
            <a:r>
              <a:rPr lang="en-US" dirty="0"/>
              <a:t>Click to edit Master title style</a:t>
            </a:r>
            <a:endParaRPr lang="de-CH" dirty="0"/>
          </a:p>
        </p:txBody>
      </p:sp>
      <p:sp>
        <p:nvSpPr>
          <p:cNvPr id="3" name="Text Placeholder 2"/>
          <p:cNvSpPr>
            <a:spLocks noGrp="1"/>
          </p:cNvSpPr>
          <p:nvPr>
            <p:ph type="body" idx="1"/>
          </p:nvPr>
        </p:nvSpPr>
        <p:spPr>
          <a:xfrm>
            <a:off x="1080000" y="1535113"/>
            <a:ext cx="48960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0000" y="2174875"/>
            <a:ext cx="4896000" cy="3951288"/>
          </a:xfrm>
          <a:prstGeom prst="rect">
            <a:avLst/>
          </a:prstGeom>
        </p:spPr>
        <p:txBody>
          <a:bodyPr/>
          <a:lstStyle>
            <a:lvl1pPr marL="342900" indent="-342900">
              <a:buClr>
                <a:srgbClr val="E30613"/>
              </a:buClr>
              <a:buFont typeface="Wingdings" panose="05000000000000000000" pitchFamily="2" charset="2"/>
              <a:buChar cha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5" name="Text Placeholder 4"/>
          <p:cNvSpPr>
            <a:spLocks noGrp="1"/>
          </p:cNvSpPr>
          <p:nvPr>
            <p:ph type="body" sz="quarter" idx="3"/>
          </p:nvPr>
        </p:nvSpPr>
        <p:spPr>
          <a:xfrm>
            <a:off x="6185549" y="1535113"/>
            <a:ext cx="552385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5550" y="2174875"/>
            <a:ext cx="5523850" cy="3951288"/>
          </a:xfrm>
          <a:prstGeom prst="rect">
            <a:avLst/>
          </a:prstGeom>
        </p:spPr>
        <p:txBody>
          <a:bodyPr/>
          <a:lstStyle>
            <a:lvl1pPr marL="342900" indent="-342900">
              <a:buClr>
                <a:srgbClr val="E30613"/>
              </a:buClr>
              <a:buFont typeface="Wingdings" panose="05000000000000000000" pitchFamily="2" charset="2"/>
              <a:buChar cha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Line 40"/>
          <p:cNvSpPr>
            <a:spLocks noChangeShapeType="1"/>
          </p:cNvSpPr>
          <p:nvPr userDrawn="1"/>
        </p:nvSpPr>
        <p:spPr bwMode="auto">
          <a:xfrm flipH="1">
            <a:off x="1080000" y="6323013"/>
            <a:ext cx="10620000" cy="0"/>
          </a:xfrm>
          <a:prstGeom prst="line">
            <a:avLst/>
          </a:prstGeom>
          <a:noFill/>
          <a:ln w="9525">
            <a:solidFill>
              <a:schemeClr val="bg2"/>
            </a:solidFill>
            <a:round/>
            <a:headEnd/>
            <a:tailEnd/>
          </a:ln>
          <a:effectLst/>
        </p:spPr>
        <p:txBody>
          <a:bodyPr/>
          <a:lstStyle/>
          <a:p>
            <a:endParaRPr lang="de-CH" sz="2400"/>
          </a:p>
        </p:txBody>
      </p:sp>
      <p:sp>
        <p:nvSpPr>
          <p:cNvPr id="10" name="Text Box 33"/>
          <p:cNvSpPr txBox="1">
            <a:spLocks noChangeArrowheads="1"/>
          </p:cNvSpPr>
          <p:nvPr userDrawn="1"/>
        </p:nvSpPr>
        <p:spPr bwMode="auto">
          <a:xfrm>
            <a:off x="11347451" y="6372000"/>
            <a:ext cx="361950" cy="135293"/>
          </a:xfrm>
          <a:prstGeom prst="rect">
            <a:avLst/>
          </a:prstGeom>
          <a:noFill/>
          <a:ln w="9525">
            <a:noFill/>
            <a:miter lim="800000"/>
            <a:headEnd/>
            <a:tailEnd/>
          </a:ln>
          <a:effectLst/>
        </p:spPr>
        <p:txBody>
          <a:bodyPr lIns="0" tIns="0" rIns="0" bIns="0">
            <a:spAutoFit/>
          </a:bodyPr>
          <a:lstStyle/>
          <a:p>
            <a:pPr algn="r">
              <a:lnSpc>
                <a:spcPct val="105000"/>
              </a:lnSpc>
              <a:spcBef>
                <a:spcPct val="50000"/>
              </a:spcBef>
            </a:pPr>
            <a:fld id="{19523BA4-D737-4BE1-B001-B194D9F8D473}" type="slidenum">
              <a:rPr lang="de-CH" sz="900" smtClean="0">
                <a:latin typeface="Arial" charset="0"/>
              </a:rPr>
              <a:t>‹#›</a:t>
            </a:fld>
            <a:endParaRPr lang="de-CH" sz="900" dirty="0">
              <a:latin typeface="Arial" charset="0"/>
            </a:endParaRPr>
          </a:p>
        </p:txBody>
      </p:sp>
      <p:pic>
        <p:nvPicPr>
          <p:cNvPr id="14"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82552"/>
          <a:stretch>
            <a:fillRect/>
          </a:stretch>
        </p:blipFill>
        <p:spPr bwMode="auto">
          <a:xfrm>
            <a:off x="414760" y="395288"/>
            <a:ext cx="3302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1079999" y="323851"/>
            <a:ext cx="10620000" cy="989013"/>
          </a:xfrm>
          <a:prstGeom prst="rect">
            <a:avLst/>
          </a:prstGeom>
        </p:spPr>
        <p:txBody>
          <a:bodyPr/>
          <a:lstStyle>
            <a:lvl1pPr>
              <a:defRPr sz="3600">
                <a:solidFill>
                  <a:srgbClr val="E30613"/>
                </a:solidFill>
              </a:defRPr>
            </a:lvl1pPr>
          </a:lstStyle>
          <a:p>
            <a:r>
              <a:rPr lang="en-US" dirty="0"/>
              <a:t>Click to edit Master title style</a:t>
            </a:r>
            <a:endParaRPr lang="de-CH" dirty="0"/>
          </a:p>
        </p:txBody>
      </p:sp>
      <p:pic>
        <p:nvPicPr>
          <p:cNvPr id="4"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82552"/>
          <a:stretch>
            <a:fillRect/>
          </a:stretch>
        </p:blipFill>
        <p:spPr bwMode="auto">
          <a:xfrm>
            <a:off x="414760" y="395288"/>
            <a:ext cx="3302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0"/>
          <p:cNvSpPr>
            <a:spLocks noChangeShapeType="1"/>
          </p:cNvSpPr>
          <p:nvPr userDrawn="1"/>
        </p:nvSpPr>
        <p:spPr bwMode="auto">
          <a:xfrm flipH="1">
            <a:off x="1080000" y="6323013"/>
            <a:ext cx="10620000" cy="0"/>
          </a:xfrm>
          <a:prstGeom prst="line">
            <a:avLst/>
          </a:prstGeom>
          <a:noFill/>
          <a:ln w="9525">
            <a:solidFill>
              <a:schemeClr val="bg2"/>
            </a:solidFill>
            <a:round/>
            <a:headEnd/>
            <a:tailEnd/>
          </a:ln>
          <a:effectLst/>
        </p:spPr>
        <p:txBody>
          <a:bodyPr/>
          <a:lstStyle/>
          <a:p>
            <a:endParaRPr lang="de-CH" sz="2400"/>
          </a:p>
        </p:txBody>
      </p:sp>
      <p:sp>
        <p:nvSpPr>
          <p:cNvPr id="8" name="Text Box 33"/>
          <p:cNvSpPr txBox="1">
            <a:spLocks noChangeArrowheads="1"/>
          </p:cNvSpPr>
          <p:nvPr userDrawn="1"/>
        </p:nvSpPr>
        <p:spPr bwMode="auto">
          <a:xfrm>
            <a:off x="11347451" y="6372000"/>
            <a:ext cx="361950" cy="135293"/>
          </a:xfrm>
          <a:prstGeom prst="rect">
            <a:avLst/>
          </a:prstGeom>
          <a:noFill/>
          <a:ln w="9525">
            <a:noFill/>
            <a:miter lim="800000"/>
            <a:headEnd/>
            <a:tailEnd/>
          </a:ln>
          <a:effectLst/>
        </p:spPr>
        <p:txBody>
          <a:bodyPr lIns="0" tIns="0" rIns="0" bIns="0">
            <a:spAutoFit/>
          </a:bodyPr>
          <a:lstStyle/>
          <a:p>
            <a:pPr algn="r">
              <a:lnSpc>
                <a:spcPct val="105000"/>
              </a:lnSpc>
              <a:spcBef>
                <a:spcPct val="50000"/>
              </a:spcBef>
            </a:pPr>
            <a:fld id="{19523BA4-D737-4BE1-B001-B194D9F8D473}" type="slidenum">
              <a:rPr lang="de-CH" sz="900" smtClean="0">
                <a:latin typeface="Arial" charset="0"/>
              </a:rPr>
              <a:t>‹#›</a:t>
            </a:fld>
            <a:endParaRPr lang="de-CH" sz="900" dirty="0">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711200" y="304800"/>
            <a:ext cx="6807200" cy="457200"/>
          </a:xfrm>
          <a:prstGeom prst="rect">
            <a:avLst/>
          </a:prstGeom>
          <a:noFill/>
          <a:ln w="9525">
            <a:noFill/>
            <a:miter lim="800000"/>
            <a:headEnd/>
            <a:tailEnd/>
          </a:ln>
          <a:effectLst/>
        </p:spPr>
        <p:txBody>
          <a:bodyPr>
            <a:spAutoFit/>
          </a:bodyPr>
          <a:lstStyle/>
          <a:p>
            <a:pPr>
              <a:spcBef>
                <a:spcPct val="50000"/>
              </a:spcBef>
            </a:pPr>
            <a:endParaRPr lang="en-CA" sz="2400">
              <a:latin typeface="Arial" charset="0"/>
            </a:endParaRPr>
          </a:p>
        </p:txBody>
      </p:sp>
      <p:sp>
        <p:nvSpPr>
          <p:cNvPr id="3" name="Inhaltsplatzhalter 15"/>
          <p:cNvSpPr txBox="1">
            <a:spLocks/>
          </p:cNvSpPr>
          <p:nvPr userDrawn="1"/>
        </p:nvSpPr>
        <p:spPr>
          <a:xfrm>
            <a:off x="1079999" y="6372000"/>
            <a:ext cx="10620000" cy="486000"/>
          </a:xfrm>
          <a:prstGeom prst="rect">
            <a:avLst/>
          </a:prstGeom>
        </p:spPr>
        <p:txBody>
          <a:bodyPr lIns="0" tIns="0" rIns="0" bIns="0"/>
          <a:lstStyle>
            <a:lvl1pPr marL="0" indent="0" algn="l" rtl="0" eaLnBrk="1" fontAlgn="base" hangingPunct="1">
              <a:spcBef>
                <a:spcPct val="20000"/>
              </a:spcBef>
              <a:spcAft>
                <a:spcPct val="0"/>
              </a:spcAft>
              <a:buClr>
                <a:srgbClr val="AE0F0A"/>
              </a:buClr>
              <a:buSzPct val="70000"/>
              <a:buFontTx/>
              <a:buNone/>
              <a:defRPr sz="900" b="0" baseline="0">
                <a:solidFill>
                  <a:schemeClr val="tx1"/>
                </a:solidFill>
                <a:latin typeface="Arial" panose="020B0604020202020204" pitchFamily="34" charset="0"/>
                <a:ea typeface="+mn-ea"/>
                <a:cs typeface="Arial" panose="020B0604020202020204" pitchFamily="34" charset="0"/>
                <a:sym typeface="Wingdings" panose="05000000000000000000" pitchFamily="2" charset="2"/>
              </a:defRPr>
            </a:lvl1pPr>
            <a:lvl2pPr marL="457200" indent="0" algn="l" rtl="0" eaLnBrk="1" fontAlgn="base" hangingPunct="1">
              <a:spcBef>
                <a:spcPct val="20000"/>
              </a:spcBef>
              <a:spcAft>
                <a:spcPct val="0"/>
              </a:spcAft>
              <a:buClr>
                <a:schemeClr val="bg2"/>
              </a:buClr>
              <a:buFontTx/>
              <a:buNone/>
              <a:defRPr sz="900">
                <a:solidFill>
                  <a:schemeClr val="tx1"/>
                </a:solidFill>
                <a:latin typeface="+mn-lt"/>
              </a:defRPr>
            </a:lvl2pPr>
            <a:lvl3pPr marL="914400" indent="0" algn="l" rtl="0" eaLnBrk="1" fontAlgn="base" hangingPunct="1">
              <a:spcBef>
                <a:spcPct val="20000"/>
              </a:spcBef>
              <a:spcAft>
                <a:spcPct val="0"/>
              </a:spcAft>
              <a:buClr>
                <a:srgbClr val="B2B2B2"/>
              </a:buClr>
              <a:buFontTx/>
              <a:buNone/>
              <a:defRPr sz="900">
                <a:solidFill>
                  <a:schemeClr val="tx1"/>
                </a:solidFill>
                <a:latin typeface="+mn-lt"/>
              </a:defRPr>
            </a:lvl3pPr>
            <a:lvl4pPr marL="1371600" indent="0" algn="l" rtl="0" eaLnBrk="1" fontAlgn="base" hangingPunct="1">
              <a:spcBef>
                <a:spcPct val="20000"/>
              </a:spcBef>
              <a:spcAft>
                <a:spcPct val="0"/>
              </a:spcAft>
              <a:buClr>
                <a:srgbClr val="C0C0C0"/>
              </a:buClr>
              <a:buFontTx/>
              <a:buNone/>
              <a:defRPr sz="900">
                <a:solidFill>
                  <a:schemeClr val="tx1"/>
                </a:solidFill>
                <a:latin typeface="+mn-lt"/>
              </a:defRPr>
            </a:lvl4pPr>
            <a:lvl5pPr marL="1828800" indent="0" algn="l" rtl="0" eaLnBrk="1" fontAlgn="base" hangingPunct="1">
              <a:spcBef>
                <a:spcPct val="20000"/>
              </a:spcBef>
              <a:spcAft>
                <a:spcPct val="0"/>
              </a:spcAft>
              <a:buClr>
                <a:srgbClr val="DDDDDD"/>
              </a:buClr>
              <a:buFontTx/>
              <a:buNone/>
              <a:defRPr sz="9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marR="0" lvl="0" indent="0" algn="l" defTabSz="914400" rtl="0" eaLnBrk="1" fontAlgn="base" latinLnBrk="0" hangingPunct="1">
              <a:lnSpc>
                <a:spcPct val="100000"/>
              </a:lnSpc>
              <a:spcBef>
                <a:spcPts val="0"/>
              </a:spcBef>
              <a:spcAft>
                <a:spcPct val="0"/>
              </a:spcAft>
              <a:buClr>
                <a:srgbClr val="AE0F0A"/>
              </a:buClr>
              <a:buSzPct val="70000"/>
              <a:buFontTx/>
              <a:buNone/>
              <a:tabLst/>
              <a:defRPr/>
            </a:pPr>
            <a:r>
              <a:rPr lang="de-CH" sz="900" b="0" kern="0" baseline="0" dirty="0" smtClean="0">
                <a:solidFill>
                  <a:schemeClr val="tx1"/>
                </a:solidFill>
                <a:latin typeface="Arial" panose="020B0604020202020204" pitchFamily="34" charset="0"/>
                <a:ea typeface="+mn-ea"/>
                <a:cs typeface="Arial" panose="020B0604020202020204" pitchFamily="34" charset="0"/>
                <a:sym typeface="Wingdings" panose="05000000000000000000" pitchFamily="2" charset="2"/>
              </a:rPr>
              <a:t>Eidgenössisches Departement für auswärtige Angelegenheiten EDA</a:t>
            </a:r>
            <a:r>
              <a:rPr lang="fr-FR" kern="0" baseline="0" dirty="0" smtClean="0"/>
              <a:t>						</a:t>
            </a:r>
          </a:p>
          <a:p>
            <a:pPr marL="0" marR="0" lvl="0" indent="0" algn="l" defTabSz="914400" rtl="0" eaLnBrk="1" fontAlgn="base" latinLnBrk="0" hangingPunct="1">
              <a:lnSpc>
                <a:spcPct val="100000"/>
              </a:lnSpc>
              <a:spcBef>
                <a:spcPts val="0"/>
              </a:spcBef>
              <a:spcAft>
                <a:spcPct val="0"/>
              </a:spcAft>
              <a:buClr>
                <a:srgbClr val="AE0F0A"/>
              </a:buClr>
              <a:buSzPct val="70000"/>
              <a:buFontTx/>
              <a:buNone/>
              <a:tabLst/>
              <a:defRPr/>
            </a:pPr>
            <a:r>
              <a:rPr lang="de-CH" sz="900" b="1" kern="0" baseline="0" dirty="0" smtClean="0">
                <a:solidFill>
                  <a:schemeClr val="tx1"/>
                </a:solidFill>
                <a:latin typeface="Arial" panose="020B0604020202020204" pitchFamily="34" charset="0"/>
                <a:ea typeface="+mn-ea"/>
                <a:cs typeface="Arial" panose="020B0604020202020204" pitchFamily="34" charset="0"/>
                <a:sym typeface="Wingdings" panose="05000000000000000000" pitchFamily="2" charset="2"/>
              </a:rPr>
              <a:t>Direktion für Ressourcen DR</a:t>
            </a:r>
            <a:endParaRPr lang="fr-FR" b="1" kern="0" baseline="0" dirty="0"/>
          </a:p>
          <a:p>
            <a:pPr>
              <a:spcBef>
                <a:spcPts val="0"/>
              </a:spcBef>
            </a:pPr>
            <a:r>
              <a:rPr lang="fr-FR" kern="0" baseline="0" dirty="0" err="1" smtClean="0"/>
              <a:t>Personal</a:t>
            </a:r>
            <a:r>
              <a:rPr lang="fr-FR" kern="0" baseline="0" dirty="0" smtClean="0"/>
              <a:t> EDA</a:t>
            </a:r>
            <a:endParaRPr lang="fr-FR" kern="0"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4" r:id="rId3"/>
    <p:sldLayoutId id="2147483650" r:id="rId4"/>
    <p:sldLayoutId id="2147483663" r:id="rId5"/>
    <p:sldLayoutId id="2147483661" r:id="rId6"/>
    <p:sldLayoutId id="2147483652" r:id="rId7"/>
    <p:sldLayoutId id="2147483653" r:id="rId8"/>
    <p:sldLayoutId id="2147483654" r:id="rId9"/>
    <p:sldLayoutId id="2147483655" r:id="rId10"/>
  </p:sldLayoutIdLst>
  <p:hf sldNum="0" hdr="0" dt="0"/>
  <p:txStyles>
    <p:titleStyle>
      <a:lvl1pPr algn="l" rtl="0" eaLnBrk="1" fontAlgn="base" hangingPunct="1">
        <a:spcBef>
          <a:spcPct val="0"/>
        </a:spcBef>
        <a:spcAft>
          <a:spcPct val="0"/>
        </a:spcAft>
        <a:defRPr sz="3200" b="1">
          <a:solidFill>
            <a:srgbClr val="AE0F0A"/>
          </a:solidFill>
          <a:latin typeface="+mj-lt"/>
          <a:ea typeface="+mj-ea"/>
          <a:cs typeface="+mj-cs"/>
        </a:defRPr>
      </a:lvl1pPr>
      <a:lvl2pPr algn="l" rtl="0" eaLnBrk="1" fontAlgn="base" hangingPunct="1">
        <a:spcBef>
          <a:spcPct val="0"/>
        </a:spcBef>
        <a:spcAft>
          <a:spcPct val="0"/>
        </a:spcAft>
        <a:defRPr sz="3200" b="1">
          <a:solidFill>
            <a:srgbClr val="000066"/>
          </a:solidFill>
          <a:latin typeface="Arial" charset="0"/>
        </a:defRPr>
      </a:lvl2pPr>
      <a:lvl3pPr algn="l" rtl="0" eaLnBrk="1" fontAlgn="base" hangingPunct="1">
        <a:spcBef>
          <a:spcPct val="0"/>
        </a:spcBef>
        <a:spcAft>
          <a:spcPct val="0"/>
        </a:spcAft>
        <a:defRPr sz="3200" b="1">
          <a:solidFill>
            <a:srgbClr val="000066"/>
          </a:solidFill>
          <a:latin typeface="Arial" charset="0"/>
        </a:defRPr>
      </a:lvl3pPr>
      <a:lvl4pPr algn="l" rtl="0" eaLnBrk="1" fontAlgn="base" hangingPunct="1">
        <a:spcBef>
          <a:spcPct val="0"/>
        </a:spcBef>
        <a:spcAft>
          <a:spcPct val="0"/>
        </a:spcAft>
        <a:defRPr sz="3200" b="1">
          <a:solidFill>
            <a:srgbClr val="000066"/>
          </a:solidFill>
          <a:latin typeface="Arial" charset="0"/>
        </a:defRPr>
      </a:lvl4pPr>
      <a:lvl5pPr algn="l" rtl="0" eaLnBrk="1" fontAlgn="base" hangingPunct="1">
        <a:spcBef>
          <a:spcPct val="0"/>
        </a:spcBef>
        <a:spcAft>
          <a:spcPct val="0"/>
        </a:spcAft>
        <a:defRPr sz="3200" b="1">
          <a:solidFill>
            <a:srgbClr val="000066"/>
          </a:solidFill>
          <a:latin typeface="Arial" charset="0"/>
        </a:defRPr>
      </a:lvl5pPr>
      <a:lvl6pPr marL="457200" algn="l" rtl="0" eaLnBrk="1" fontAlgn="base" hangingPunct="1">
        <a:spcBef>
          <a:spcPct val="0"/>
        </a:spcBef>
        <a:spcAft>
          <a:spcPct val="0"/>
        </a:spcAft>
        <a:defRPr sz="3200" b="1">
          <a:solidFill>
            <a:srgbClr val="000066"/>
          </a:solidFill>
          <a:latin typeface="Arial" charset="0"/>
        </a:defRPr>
      </a:lvl6pPr>
      <a:lvl7pPr marL="914400" algn="l" rtl="0" eaLnBrk="1" fontAlgn="base" hangingPunct="1">
        <a:spcBef>
          <a:spcPct val="0"/>
        </a:spcBef>
        <a:spcAft>
          <a:spcPct val="0"/>
        </a:spcAft>
        <a:defRPr sz="3200" b="1">
          <a:solidFill>
            <a:srgbClr val="000066"/>
          </a:solidFill>
          <a:latin typeface="Arial" charset="0"/>
        </a:defRPr>
      </a:lvl7pPr>
      <a:lvl8pPr marL="1371600" algn="l" rtl="0" eaLnBrk="1" fontAlgn="base" hangingPunct="1">
        <a:spcBef>
          <a:spcPct val="0"/>
        </a:spcBef>
        <a:spcAft>
          <a:spcPct val="0"/>
        </a:spcAft>
        <a:defRPr sz="3200" b="1">
          <a:solidFill>
            <a:srgbClr val="000066"/>
          </a:solidFill>
          <a:latin typeface="Arial" charset="0"/>
        </a:defRPr>
      </a:lvl8pPr>
      <a:lvl9pPr marL="1828800" algn="l" rtl="0" eaLnBrk="1" fontAlgn="base" hangingPunct="1">
        <a:spcBef>
          <a:spcPct val="0"/>
        </a:spcBef>
        <a:spcAft>
          <a:spcPct val="0"/>
        </a:spcAft>
        <a:defRPr sz="3200" b="1">
          <a:solidFill>
            <a:srgbClr val="000066"/>
          </a:solidFill>
          <a:latin typeface="Arial" charset="0"/>
        </a:defRPr>
      </a:lvl9pPr>
    </p:titleStyle>
    <p:bodyStyle>
      <a:lvl1pPr marL="342900" indent="-342900" algn="l" rtl="0" eaLnBrk="1" fontAlgn="base" hangingPunct="1">
        <a:spcBef>
          <a:spcPct val="20000"/>
        </a:spcBef>
        <a:spcAft>
          <a:spcPct val="0"/>
        </a:spcAft>
        <a:buClr>
          <a:srgbClr val="AE0F0A"/>
        </a:buClr>
        <a:buSzPct val="70000"/>
        <a:buFont typeface="Wingdings" panose="05000000000000000000" pitchFamily="2" charset="2"/>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admin.ch/opc/de/classified-compilation/20021667/index.html"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http://www.eda.admin.ch/concour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family-office@eda.admin.ch"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6.png"/><Relationship Id="rId4" Type="http://schemas.openxmlformats.org/officeDocument/2006/relationships/image" Target="../media/image27.svg"/></Relationships>
</file>

<file path=ppt/slides/_rels/slide30.xml.rels><?xml version="1.0" encoding="UTF-8" standalone="yes"?>
<Relationships xmlns="http://schemas.openxmlformats.org/package/2006/relationships"><Relationship Id="rId2" Type="http://schemas.openxmlformats.org/officeDocument/2006/relationships/hyperlink" Target="https://www.admin.ch/opc/de/classified-compilation/20011178/index.html#a24"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www.swissuniversities.ch/"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sv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89D04E-B71E-4676-A46B-39C6ABA7BB9E}"/>
              </a:ext>
            </a:extLst>
          </p:cNvPr>
          <p:cNvSpPr>
            <a:spLocks noGrp="1"/>
          </p:cNvSpPr>
          <p:nvPr>
            <p:ph type="title"/>
          </p:nvPr>
        </p:nvSpPr>
        <p:spPr>
          <a:xfrm>
            <a:off x="687020" y="694481"/>
            <a:ext cx="10376315" cy="3229337"/>
          </a:xfrm>
        </p:spPr>
        <p:txBody>
          <a:bodyPr/>
          <a:lstStyle/>
          <a:p>
            <a:r>
              <a:rPr lang="de-CH" sz="3600" dirty="0" smtClean="0"/>
              <a:t>Arbeiten beim EDA</a:t>
            </a:r>
            <a:endParaRPr lang="fr-CH" sz="3600" dirty="0"/>
          </a:p>
        </p:txBody>
      </p:sp>
      <p:sp>
        <p:nvSpPr>
          <p:cNvPr id="4" name="Espace réservé du texte 2">
            <a:extLst>
              <a:ext uri="{FF2B5EF4-FFF2-40B4-BE49-F238E27FC236}">
                <a16:creationId xmlns:a16="http://schemas.microsoft.com/office/drawing/2014/main" id="{A7490C98-C407-443E-8551-9FBF00BEE282}"/>
              </a:ext>
            </a:extLst>
          </p:cNvPr>
          <p:cNvSpPr txBox="1">
            <a:spLocks/>
          </p:cNvSpPr>
          <p:nvPr/>
        </p:nvSpPr>
        <p:spPr>
          <a:xfrm>
            <a:off x="687019" y="3618472"/>
            <a:ext cx="6305452" cy="610692"/>
          </a:xfrm>
          <a:prstGeom prst="rect">
            <a:avLst/>
          </a:prstGeom>
        </p:spPr>
        <p:txBody>
          <a:bodyPr anchor="ctr" anchorCtr="0"/>
          <a:lstStyle>
            <a:lvl1pPr marL="0" indent="0" algn="l" rtl="0" eaLnBrk="1" fontAlgn="base" hangingPunct="1">
              <a:spcBef>
                <a:spcPct val="20000"/>
              </a:spcBef>
              <a:spcAft>
                <a:spcPct val="0"/>
              </a:spcAft>
              <a:buClr>
                <a:srgbClr val="AE0F0A"/>
              </a:buClr>
              <a:buSzPct val="70000"/>
              <a:buFontTx/>
              <a:buNone/>
              <a:defRPr kumimoji="0" lang="de-DE" sz="2300" b="0" i="0" u="none" strike="noStrike" kern="1200" cap="none" spc="100" normalizeH="0" baseline="0" dirty="0" smtClean="0">
                <a:ln>
                  <a:noFill/>
                </a:ln>
                <a:solidFill>
                  <a:schemeClr val="bg1"/>
                </a:solidFill>
                <a:effectLst/>
                <a:latin typeface="Frutiger LT Std 45 Light" charset="0"/>
                <a:ea typeface="Frutiger LT Std 45 Light" charset="0"/>
                <a:cs typeface="Frutiger LT Std 45 Light" charset="0"/>
              </a:defRPr>
            </a:lvl1pPr>
            <a:lvl2pPr marL="457200" indent="0" algn="l" rtl="0" eaLnBrk="1" fontAlgn="base" hangingPunct="1">
              <a:spcBef>
                <a:spcPct val="20000"/>
              </a:spcBef>
              <a:spcAft>
                <a:spcPct val="0"/>
              </a:spcAft>
              <a:buClr>
                <a:schemeClr val="bg2"/>
              </a:buClr>
              <a:buFontTx/>
              <a:buNone/>
              <a:defRPr kumimoji="0" lang="de-DE" sz="2300" i="0" u="none" strike="noStrike" kern="1200" cap="none" normalizeH="0" baseline="0" dirty="0" smtClean="0">
                <a:ln>
                  <a:noFill/>
                </a:ln>
                <a:solidFill>
                  <a:schemeClr val="bg1"/>
                </a:solidFill>
                <a:effectLst/>
                <a:latin typeface="+mj-lt"/>
                <a:ea typeface="+mn-ea"/>
                <a:cs typeface="+mn-cs"/>
              </a:defRPr>
            </a:lvl2pPr>
            <a:lvl3pPr marL="914400" indent="0" algn="l" rtl="0" eaLnBrk="1" fontAlgn="base" hangingPunct="1">
              <a:spcBef>
                <a:spcPct val="20000"/>
              </a:spcBef>
              <a:spcAft>
                <a:spcPct val="0"/>
              </a:spcAft>
              <a:buClr>
                <a:srgbClr val="B2B2B2"/>
              </a:buClr>
              <a:buFontTx/>
              <a:buNone/>
              <a:defRPr kumimoji="0" lang="de-DE" sz="2300" i="0" u="none" strike="noStrike" kern="1200" cap="none" normalizeH="0" baseline="0" dirty="0" smtClean="0">
                <a:ln>
                  <a:noFill/>
                </a:ln>
                <a:solidFill>
                  <a:schemeClr val="bg1"/>
                </a:solidFill>
                <a:effectLst/>
                <a:latin typeface="+mj-lt"/>
                <a:ea typeface="+mn-ea"/>
                <a:cs typeface="+mn-cs"/>
              </a:defRPr>
            </a:lvl3pPr>
            <a:lvl4pPr marL="1371600" indent="0" algn="l" rtl="0" eaLnBrk="1" fontAlgn="base" hangingPunct="1">
              <a:spcBef>
                <a:spcPct val="20000"/>
              </a:spcBef>
              <a:spcAft>
                <a:spcPct val="0"/>
              </a:spcAft>
              <a:buClr>
                <a:srgbClr val="C0C0C0"/>
              </a:buClr>
              <a:buFontTx/>
              <a:buNone/>
              <a:defRPr kumimoji="0" lang="de-DE" sz="2300" i="0" u="none" strike="noStrike" kern="1200" cap="none" normalizeH="0" baseline="0" dirty="0" smtClean="0">
                <a:ln>
                  <a:noFill/>
                </a:ln>
                <a:solidFill>
                  <a:schemeClr val="bg1"/>
                </a:solidFill>
                <a:effectLst/>
                <a:latin typeface="+mj-lt"/>
                <a:ea typeface="+mn-ea"/>
                <a:cs typeface="+mn-cs"/>
              </a:defRPr>
            </a:lvl4pPr>
            <a:lvl5pPr marL="1828800" indent="0" algn="l" rtl="0" eaLnBrk="1" fontAlgn="base" hangingPunct="1">
              <a:spcBef>
                <a:spcPct val="20000"/>
              </a:spcBef>
              <a:spcAft>
                <a:spcPct val="0"/>
              </a:spcAft>
              <a:buClr>
                <a:srgbClr val="DDDDDD"/>
              </a:buClr>
              <a:buFontTx/>
              <a:buNone/>
              <a:defRPr kumimoji="0" lang="de-CH" sz="2300" i="0" u="none" strike="noStrike" kern="1200" cap="none" normalizeH="0" baseline="0" dirty="0">
                <a:ln>
                  <a:noFill/>
                </a:ln>
                <a:solidFill>
                  <a:schemeClr val="bg1"/>
                </a:solidFill>
                <a:effectLst/>
                <a:latin typeface="+mj-lt"/>
                <a:ea typeface="+mn-ea"/>
                <a:cs typeface="+mn-cs"/>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r>
              <a:rPr lang="fr-CH" dirty="0" smtClean="0"/>
              <a:t>10. Mai </a:t>
            </a:r>
            <a:r>
              <a:rPr lang="fr-CH" dirty="0" smtClean="0"/>
              <a:t>2022, ELSA, </a:t>
            </a:r>
            <a:r>
              <a:rPr lang="fr-CH" dirty="0" err="1" smtClean="0"/>
              <a:t>Universität</a:t>
            </a:r>
            <a:r>
              <a:rPr lang="fr-CH" dirty="0" smtClean="0"/>
              <a:t> St. </a:t>
            </a:r>
            <a:r>
              <a:rPr lang="fr-CH" dirty="0" err="1" smtClean="0"/>
              <a:t>Gallen</a:t>
            </a:r>
            <a:endParaRPr lang="fr-CH" dirty="0" smtClean="0"/>
          </a:p>
          <a:p>
            <a:endParaRPr lang="fr-CH" dirty="0"/>
          </a:p>
          <a:p>
            <a:r>
              <a:rPr lang="fr-CH" dirty="0" smtClean="0"/>
              <a:t>Andrea Rauber Saxer</a:t>
            </a:r>
          </a:p>
          <a:p>
            <a:r>
              <a:rPr lang="fr-CH" dirty="0" err="1" smtClean="0"/>
              <a:t>Chefin</a:t>
            </a:r>
            <a:r>
              <a:rPr lang="fr-CH" dirty="0" smtClean="0"/>
              <a:t> </a:t>
            </a:r>
            <a:r>
              <a:rPr lang="fr-CH" dirty="0" smtClean="0"/>
              <a:t>Personal EDA, </a:t>
            </a:r>
            <a:r>
              <a:rPr lang="fr-CH" dirty="0" err="1" smtClean="0"/>
              <a:t>Vizedirektorin</a:t>
            </a:r>
            <a:endParaRPr lang="fr-CH" dirty="0" smtClean="0"/>
          </a:p>
          <a:p>
            <a:endParaRPr lang="fr-CH" dirty="0"/>
          </a:p>
        </p:txBody>
      </p:sp>
    </p:spTree>
    <p:extLst>
      <p:ext uri="{BB962C8B-B14F-4D97-AF65-F5344CB8AC3E}">
        <p14:creationId xmlns:p14="http://schemas.microsoft.com/office/powerpoint/2010/main" val="3350971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0000" y="1159244"/>
            <a:ext cx="10620000" cy="5195257"/>
          </a:xfrm>
        </p:spPr>
        <p:txBody>
          <a:bodyPr/>
          <a:lstStyle/>
          <a:p>
            <a:pPr marL="0" indent="0">
              <a:buNone/>
            </a:pPr>
            <a:r>
              <a:rPr lang="de-CH" sz="1700" b="1" dirty="0" smtClean="0"/>
              <a:t>«Interessenvertretung</a:t>
            </a:r>
            <a:r>
              <a:rPr lang="de-CH" sz="1700" b="1" dirty="0" smtClean="0"/>
              <a:t>»</a:t>
            </a:r>
            <a:endParaRPr lang="de-CH" sz="1700" b="1" dirty="0"/>
          </a:p>
          <a:p>
            <a:r>
              <a:rPr lang="de-CH" sz="1700" dirty="0" smtClean="0"/>
              <a:t>Vertreten </a:t>
            </a:r>
            <a:r>
              <a:rPr lang="de-CH" sz="1700" dirty="0"/>
              <a:t>der </a:t>
            </a:r>
            <a:r>
              <a:rPr lang="de-CH" sz="1700" dirty="0" smtClean="0"/>
              <a:t>schweizerischen Interessen </a:t>
            </a:r>
            <a:r>
              <a:rPr lang="de-CH" sz="1700" dirty="0"/>
              <a:t>und Werte gestützt </a:t>
            </a:r>
            <a:r>
              <a:rPr lang="de-CH" sz="1700" dirty="0" smtClean="0"/>
              <a:t>auf die </a:t>
            </a:r>
            <a:r>
              <a:rPr lang="de-CH" sz="1700" dirty="0"/>
              <a:t>Aussenpolitische Strategie </a:t>
            </a:r>
            <a:r>
              <a:rPr lang="de-CH" sz="1700" dirty="0" smtClean="0"/>
              <a:t>des Bundesrates</a:t>
            </a:r>
          </a:p>
          <a:p>
            <a:r>
              <a:rPr lang="de-CH" sz="1700" dirty="0"/>
              <a:t>Unterstützen von Schweizer Unternehmen im </a:t>
            </a:r>
            <a:r>
              <a:rPr lang="de-CH" sz="1700" dirty="0" smtClean="0"/>
              <a:t>Ausland</a:t>
            </a:r>
          </a:p>
          <a:p>
            <a:r>
              <a:rPr lang="de-CH" sz="1700" dirty="0"/>
              <a:t>Betreuen von Projekten und Verfassen von Dokumenten in unterschiedlichsten Sachgebieten</a:t>
            </a:r>
          </a:p>
          <a:p>
            <a:pPr marL="0" indent="0">
              <a:buNone/>
            </a:pPr>
            <a:r>
              <a:rPr lang="de-CH" sz="1700" b="1" dirty="0" smtClean="0"/>
              <a:t>«</a:t>
            </a:r>
            <a:r>
              <a:rPr lang="de-CH" sz="1700" b="1" dirty="0" smtClean="0"/>
              <a:t>Repräsentation</a:t>
            </a:r>
            <a:r>
              <a:rPr lang="de-CH" sz="1700" b="1" dirty="0" smtClean="0"/>
              <a:t>»</a:t>
            </a:r>
            <a:endParaRPr lang="de-CH" sz="1700" b="1" dirty="0"/>
          </a:p>
          <a:p>
            <a:r>
              <a:rPr lang="de-CH" sz="1700" dirty="0" smtClean="0"/>
              <a:t>Fördern </a:t>
            </a:r>
            <a:r>
              <a:rPr lang="de-CH" sz="1700" dirty="0"/>
              <a:t>des guten Rufs und </a:t>
            </a:r>
            <a:r>
              <a:rPr lang="de-CH" sz="1700" dirty="0" smtClean="0"/>
              <a:t>des Image </a:t>
            </a:r>
            <a:r>
              <a:rPr lang="de-CH" sz="1700" dirty="0"/>
              <a:t>der Schweiz im </a:t>
            </a:r>
            <a:r>
              <a:rPr lang="de-CH" sz="1700" dirty="0" smtClean="0"/>
              <a:t>Ausland </a:t>
            </a:r>
          </a:p>
          <a:p>
            <a:r>
              <a:rPr lang="de-CH" sz="1700" dirty="0" smtClean="0"/>
              <a:t>Aufbau </a:t>
            </a:r>
            <a:r>
              <a:rPr lang="de-CH" sz="1700" dirty="0"/>
              <a:t>und Pflege </a:t>
            </a:r>
            <a:r>
              <a:rPr lang="de-CH" sz="1700" dirty="0" smtClean="0"/>
              <a:t>von Netzwerken </a:t>
            </a:r>
            <a:r>
              <a:rPr lang="de-CH" sz="1700" dirty="0"/>
              <a:t>im Gastland und </a:t>
            </a:r>
            <a:r>
              <a:rPr lang="de-CH" sz="1700" dirty="0" smtClean="0"/>
              <a:t>in der Schweiz</a:t>
            </a:r>
          </a:p>
          <a:p>
            <a:pPr marL="0" indent="0">
              <a:buNone/>
            </a:pPr>
            <a:endParaRPr lang="de-CH" sz="1700" dirty="0"/>
          </a:p>
          <a:p>
            <a:pPr marL="0" indent="0">
              <a:buNone/>
            </a:pPr>
            <a:r>
              <a:rPr lang="de-CH" sz="1700" b="1" dirty="0" smtClean="0"/>
              <a:t>«Analyse»</a:t>
            </a:r>
            <a:endParaRPr lang="de-CH" sz="1700" b="1" dirty="0"/>
          </a:p>
          <a:p>
            <a:r>
              <a:rPr lang="de-CH" sz="1700" dirty="0" smtClean="0"/>
              <a:t>Betreuen </a:t>
            </a:r>
            <a:r>
              <a:rPr lang="de-CH" sz="1700" dirty="0"/>
              <a:t>von Dossiers in </a:t>
            </a:r>
            <a:r>
              <a:rPr lang="de-CH" sz="1700" dirty="0" smtClean="0"/>
              <a:t>den Bereichen </a:t>
            </a:r>
            <a:r>
              <a:rPr lang="de-CH" sz="1700" dirty="0"/>
              <a:t>Politik, </a:t>
            </a:r>
            <a:r>
              <a:rPr lang="de-CH" sz="1700" dirty="0" smtClean="0"/>
              <a:t>Wirtschaft, Wissenschaft, Kultur</a:t>
            </a:r>
            <a:r>
              <a:rPr lang="de-CH" sz="1700" dirty="0"/>
              <a:t>, </a:t>
            </a:r>
            <a:r>
              <a:rPr lang="de-CH" sz="1700" dirty="0" smtClean="0"/>
              <a:t>Technologie, etc</a:t>
            </a:r>
            <a:r>
              <a:rPr lang="de-CH" sz="1700" dirty="0"/>
              <a:t>. und deren Vertretung </a:t>
            </a:r>
            <a:r>
              <a:rPr lang="de-CH" sz="1700" dirty="0" smtClean="0"/>
              <a:t>in bilateralen und multilateralen Verhandlungen</a:t>
            </a:r>
            <a:endParaRPr lang="de-CH" sz="1700" dirty="0"/>
          </a:p>
          <a:p>
            <a:r>
              <a:rPr lang="de-CH" sz="1700" dirty="0" smtClean="0"/>
              <a:t>Erstellen </a:t>
            </a:r>
            <a:r>
              <a:rPr lang="de-CH" sz="1700" dirty="0"/>
              <a:t>von </a:t>
            </a:r>
            <a:r>
              <a:rPr lang="de-CH" sz="1700" dirty="0" smtClean="0"/>
              <a:t>Kontextanalysen, um </a:t>
            </a:r>
            <a:r>
              <a:rPr lang="de-CH" sz="1700" dirty="0"/>
              <a:t>die Position der Schweiz </a:t>
            </a:r>
            <a:r>
              <a:rPr lang="de-CH" sz="1700" dirty="0" smtClean="0"/>
              <a:t>auf internationaler </a:t>
            </a:r>
            <a:r>
              <a:rPr lang="de-CH" sz="1700" dirty="0"/>
              <a:t>Ebene </a:t>
            </a:r>
            <a:r>
              <a:rPr lang="de-CH" sz="1700" dirty="0" smtClean="0"/>
              <a:t>zu definieren </a:t>
            </a:r>
            <a:r>
              <a:rPr lang="de-CH" sz="1700" dirty="0"/>
              <a:t>und zu </a:t>
            </a:r>
            <a:r>
              <a:rPr lang="de-CH" sz="1700" dirty="0" smtClean="0"/>
              <a:t>vertreten</a:t>
            </a:r>
          </a:p>
          <a:p>
            <a:r>
              <a:rPr lang="de-CH" sz="1700" dirty="0" smtClean="0"/>
              <a:t>Bearbeiten </a:t>
            </a:r>
            <a:r>
              <a:rPr lang="de-CH" sz="1700" dirty="0"/>
              <a:t>rechtlicher Fragen </a:t>
            </a:r>
            <a:r>
              <a:rPr lang="de-CH" sz="1700" dirty="0" smtClean="0"/>
              <a:t>im Kontext </a:t>
            </a:r>
            <a:r>
              <a:rPr lang="de-CH" sz="1700" dirty="0"/>
              <a:t>der </a:t>
            </a:r>
            <a:r>
              <a:rPr lang="de-CH" sz="1700" dirty="0" smtClean="0"/>
              <a:t>internationalen Beziehungen</a:t>
            </a:r>
          </a:p>
          <a:p>
            <a:pPr marL="0" indent="0">
              <a:buNone/>
            </a:pPr>
            <a:endParaRPr lang="de-CH" sz="1700" dirty="0"/>
          </a:p>
          <a:p>
            <a:pPr marL="0" indent="0">
              <a:buNone/>
            </a:pPr>
            <a:r>
              <a:rPr lang="de-CH" sz="1700" i="1" dirty="0"/>
              <a:t>N</a:t>
            </a:r>
            <a:r>
              <a:rPr lang="de-CH" sz="1700" i="1" dirty="0" smtClean="0"/>
              <a:t>icht </a:t>
            </a:r>
            <a:r>
              <a:rPr lang="de-CH" sz="1700" i="1" dirty="0"/>
              <a:t>abschließende Liste</a:t>
            </a:r>
          </a:p>
        </p:txBody>
      </p:sp>
      <p:sp>
        <p:nvSpPr>
          <p:cNvPr id="3" name="Title 2"/>
          <p:cNvSpPr>
            <a:spLocks noGrp="1"/>
          </p:cNvSpPr>
          <p:nvPr>
            <p:ph type="title"/>
          </p:nvPr>
        </p:nvSpPr>
        <p:spPr/>
        <p:txBody>
          <a:bodyPr/>
          <a:lstStyle/>
          <a:p>
            <a:r>
              <a:rPr lang="fr-CH" dirty="0" err="1" smtClean="0"/>
              <a:t>Aufgaben</a:t>
            </a:r>
            <a:endParaRPr lang="de-CH" dirty="0"/>
          </a:p>
        </p:txBody>
      </p:sp>
    </p:spTree>
    <p:extLst>
      <p:ext uri="{BB962C8B-B14F-4D97-AF65-F5344CB8AC3E}">
        <p14:creationId xmlns:p14="http://schemas.microsoft.com/office/powerpoint/2010/main" val="1877069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err="1" smtClean="0"/>
              <a:t>Gesuchte</a:t>
            </a:r>
            <a:r>
              <a:rPr lang="fr-CH" dirty="0" smtClean="0"/>
              <a:t> </a:t>
            </a:r>
            <a:r>
              <a:rPr lang="fr-CH" dirty="0"/>
              <a:t>Profile </a:t>
            </a:r>
            <a:r>
              <a:rPr lang="fr-CH" dirty="0" smtClean="0"/>
              <a:t>– </a:t>
            </a:r>
            <a:r>
              <a:rPr lang="fr-CH" dirty="0" err="1" smtClean="0"/>
              <a:t>Karriere</a:t>
            </a:r>
            <a:r>
              <a:rPr lang="fr-CH" dirty="0" smtClean="0"/>
              <a:t> Diplomatie</a:t>
            </a:r>
            <a:endParaRPr lang="de-CH" dirty="0"/>
          </a:p>
        </p:txBody>
      </p:sp>
      <p:sp>
        <p:nvSpPr>
          <p:cNvPr id="12" name="TextBox 11"/>
          <p:cNvSpPr txBox="1"/>
          <p:nvPr/>
        </p:nvSpPr>
        <p:spPr>
          <a:xfrm>
            <a:off x="1079997" y="4027108"/>
            <a:ext cx="10620001" cy="1769715"/>
          </a:xfrm>
          <a:prstGeom prst="rect">
            <a:avLst/>
          </a:prstGeom>
          <a:noFill/>
          <a:ln w="28575">
            <a:solidFill>
              <a:srgbClr val="E30613"/>
            </a:solidFill>
          </a:ln>
        </p:spPr>
        <p:txBody>
          <a:bodyPr wrap="square" rtlCol="0">
            <a:spAutoFit/>
          </a:bodyPr>
          <a:lstStyle/>
          <a:p>
            <a:r>
              <a:rPr lang="fr-CH" sz="2000" b="1" dirty="0" err="1">
                <a:latin typeface="+mn-lt"/>
              </a:rPr>
              <a:t>Ausbildung</a:t>
            </a:r>
            <a:r>
              <a:rPr lang="fr-CH" sz="2000" b="1" dirty="0">
                <a:latin typeface="+mn-lt"/>
              </a:rPr>
              <a:t>: </a:t>
            </a:r>
            <a:r>
              <a:rPr lang="fr-CH" sz="2000" dirty="0" err="1">
                <a:latin typeface="+mn-lt"/>
              </a:rPr>
              <a:t>Konsekutiver</a:t>
            </a:r>
            <a:r>
              <a:rPr lang="fr-CH" sz="2000" dirty="0">
                <a:latin typeface="+mn-lt"/>
              </a:rPr>
              <a:t> </a:t>
            </a:r>
            <a:r>
              <a:rPr lang="fr-CH" sz="2000" dirty="0" err="1">
                <a:latin typeface="+mn-lt"/>
              </a:rPr>
              <a:t>Bologna-Masterabschluss</a:t>
            </a:r>
            <a:endParaRPr lang="fr-CH" sz="2000" dirty="0">
              <a:latin typeface="+mn-lt"/>
            </a:endParaRPr>
          </a:p>
          <a:p>
            <a:r>
              <a:rPr lang="de-CH" sz="2000" b="1" dirty="0">
                <a:latin typeface="+mn-lt"/>
              </a:rPr>
              <a:t>Art der Ausbildung: </a:t>
            </a:r>
            <a:r>
              <a:rPr lang="de-CH" sz="2000" dirty="0">
                <a:latin typeface="+mn-lt"/>
              </a:rPr>
              <a:t>Alle Ausbildungen (Profile II: Je nach </a:t>
            </a:r>
            <a:r>
              <a:rPr lang="de-CH" sz="2000" dirty="0" smtClean="0">
                <a:latin typeface="+mn-lt"/>
              </a:rPr>
              <a:t>Personalbedarf)</a:t>
            </a:r>
            <a:endParaRPr lang="de-CH" sz="2000" dirty="0">
              <a:latin typeface="+mn-lt"/>
            </a:endParaRPr>
          </a:p>
          <a:p>
            <a:r>
              <a:rPr lang="de-CH" sz="2000" b="1" dirty="0">
                <a:latin typeface="+mn-lt"/>
              </a:rPr>
              <a:t>Sprachen</a:t>
            </a:r>
            <a:r>
              <a:rPr lang="fr-CH" sz="2000" b="1" dirty="0">
                <a:latin typeface="+mn-lt"/>
              </a:rPr>
              <a:t>: </a:t>
            </a:r>
            <a:r>
              <a:rPr lang="de-CH" sz="2000" dirty="0">
                <a:latin typeface="+mn-lt"/>
              </a:rPr>
              <a:t>Niveau C1 in zwei Amtssprachen sowie im Englischen</a:t>
            </a:r>
            <a:endParaRPr lang="fr-CH" sz="2000" dirty="0">
              <a:latin typeface="+mn-lt"/>
            </a:endParaRPr>
          </a:p>
          <a:p>
            <a:r>
              <a:rPr lang="de-CH" sz="2000" b="1" dirty="0">
                <a:latin typeface="+mn-lt"/>
              </a:rPr>
              <a:t>Staatsbürgerschaft </a:t>
            </a:r>
            <a:r>
              <a:rPr lang="fr-CH" sz="2000" b="1" dirty="0">
                <a:latin typeface="+mn-lt"/>
              </a:rPr>
              <a:t>: </a:t>
            </a:r>
            <a:r>
              <a:rPr lang="de-CH" sz="2000" dirty="0">
                <a:latin typeface="+mn-lt"/>
              </a:rPr>
              <a:t>Schweizer Staatsbürgerschaft (</a:t>
            </a:r>
            <a:r>
              <a:rPr lang="de-CH" sz="2000" dirty="0" smtClean="0">
                <a:latin typeface="+mn-lt"/>
              </a:rPr>
              <a:t>weitere Staatsbürgerschaften </a:t>
            </a:r>
            <a:r>
              <a:rPr lang="de-CH" sz="2000" dirty="0">
                <a:latin typeface="+mn-lt"/>
              </a:rPr>
              <a:t>sind erlaubt</a:t>
            </a:r>
            <a:r>
              <a:rPr lang="de-CH" sz="2000" dirty="0" smtClean="0">
                <a:latin typeface="+mn-lt"/>
              </a:rPr>
              <a:t>)</a:t>
            </a:r>
          </a:p>
          <a:p>
            <a:endParaRPr lang="de-CH" sz="800" dirty="0">
              <a:latin typeface="+mn-lt"/>
            </a:endParaRPr>
          </a:p>
        </p:txBody>
      </p:sp>
      <p:grpSp>
        <p:nvGrpSpPr>
          <p:cNvPr id="16" name="Group 15"/>
          <p:cNvGrpSpPr/>
          <p:nvPr/>
        </p:nvGrpSpPr>
        <p:grpSpPr>
          <a:xfrm>
            <a:off x="1079997" y="1574162"/>
            <a:ext cx="10620001" cy="2037139"/>
            <a:chOff x="1079998" y="3516923"/>
            <a:chExt cx="10620001" cy="1200329"/>
          </a:xfrm>
        </p:grpSpPr>
        <p:grpSp>
          <p:nvGrpSpPr>
            <p:cNvPr id="15" name="Group 14"/>
            <p:cNvGrpSpPr/>
            <p:nvPr/>
          </p:nvGrpSpPr>
          <p:grpSpPr>
            <a:xfrm>
              <a:off x="1079999" y="3516923"/>
              <a:ext cx="10620000" cy="950959"/>
              <a:chOff x="1079999" y="3516923"/>
              <a:chExt cx="10620000" cy="950959"/>
            </a:xfrm>
          </p:grpSpPr>
          <p:sp>
            <p:nvSpPr>
              <p:cNvPr id="10" name="TextBox 9"/>
              <p:cNvSpPr txBox="1"/>
              <p:nvPr/>
            </p:nvSpPr>
            <p:spPr>
              <a:xfrm>
                <a:off x="1079999" y="3516923"/>
                <a:ext cx="4863601" cy="800013"/>
              </a:xfrm>
              <a:prstGeom prst="rect">
                <a:avLst/>
              </a:prstGeom>
              <a:noFill/>
              <a:ln w="28575">
                <a:noFill/>
              </a:ln>
            </p:spPr>
            <p:txBody>
              <a:bodyPr wrap="square" rtlCol="0">
                <a:spAutoFit/>
              </a:bodyPr>
              <a:lstStyle/>
              <a:p>
                <a:r>
                  <a:rPr lang="fr-CH" sz="2000" b="1" dirty="0" smtClean="0">
                    <a:latin typeface="+mn-lt"/>
                  </a:rPr>
                  <a:t>Profile </a:t>
                </a:r>
                <a:r>
                  <a:rPr lang="fr-CH" sz="2000" b="1" dirty="0">
                    <a:latin typeface="+mn-lt"/>
                  </a:rPr>
                  <a:t>I			</a:t>
                </a:r>
              </a:p>
              <a:p>
                <a:pPr marL="342900" indent="-342900">
                  <a:buClr>
                    <a:srgbClr val="C00000"/>
                  </a:buClr>
                  <a:buFont typeface="Arial" panose="020B0604020202020204" pitchFamily="34" charset="0"/>
                  <a:buChar char="•"/>
                </a:pPr>
                <a:r>
                  <a:rPr lang="fr-CH" sz="2000" dirty="0" err="1">
                    <a:latin typeface="+mn-lt"/>
                  </a:rPr>
                  <a:t>Höchstalter</a:t>
                </a:r>
                <a:r>
                  <a:rPr lang="fr-CH" sz="2000" dirty="0">
                    <a:latin typeface="+mn-lt"/>
                  </a:rPr>
                  <a:t> 30 </a:t>
                </a:r>
                <a:r>
                  <a:rPr lang="fr-CH" sz="2000" dirty="0" err="1" smtClean="0">
                    <a:latin typeface="+mn-lt"/>
                  </a:rPr>
                  <a:t>Jahre</a:t>
                </a:r>
                <a:endParaRPr lang="fr-CH" sz="2000" dirty="0">
                  <a:latin typeface="+mn-lt"/>
                </a:endParaRPr>
              </a:p>
              <a:p>
                <a:pPr marL="342900" indent="-342900">
                  <a:buClr>
                    <a:srgbClr val="C00000"/>
                  </a:buClr>
                  <a:buFont typeface="Arial" panose="020B0604020202020204" pitchFamily="34" charset="0"/>
                  <a:buChar char="•"/>
                </a:pPr>
                <a:r>
                  <a:rPr lang="de-CH" sz="2000" dirty="0" smtClean="0">
                    <a:latin typeface="+mn-lt"/>
                  </a:rPr>
                  <a:t>Vorgängige </a:t>
                </a:r>
                <a:r>
                  <a:rPr lang="de-CH" sz="2000" dirty="0">
                    <a:latin typeface="+mn-lt"/>
                  </a:rPr>
                  <a:t>Arbeitserfahrung erwünscht (mindestens 1 Jahr)</a:t>
                </a:r>
                <a:endParaRPr lang="fr-CH" sz="2000" dirty="0">
                  <a:latin typeface="+mn-lt"/>
                </a:endParaRPr>
              </a:p>
              <a:p>
                <a:pPr marL="342900" indent="-342900">
                  <a:buClr>
                    <a:srgbClr val="C00000"/>
                  </a:buClr>
                  <a:buFont typeface="Arial" panose="020B0604020202020204" pitchFamily="34" charset="0"/>
                  <a:buChar char="•"/>
                </a:pPr>
                <a:r>
                  <a:rPr lang="de-CH" sz="2000" dirty="0">
                    <a:latin typeface="+mn-lt"/>
                  </a:rPr>
                  <a:t>Rekrutierung: </a:t>
                </a:r>
                <a:r>
                  <a:rPr lang="de-CH" sz="2000" dirty="0" err="1">
                    <a:latin typeface="+mn-lt"/>
                  </a:rPr>
                  <a:t>Concours</a:t>
                </a:r>
                <a:endParaRPr lang="de-CH" sz="2000" dirty="0">
                  <a:latin typeface="+mn-lt"/>
                </a:endParaRPr>
              </a:p>
            </p:txBody>
          </p:sp>
          <p:sp>
            <p:nvSpPr>
              <p:cNvPr id="11" name="TextBox 10"/>
              <p:cNvSpPr txBox="1"/>
              <p:nvPr/>
            </p:nvSpPr>
            <p:spPr>
              <a:xfrm>
                <a:off x="5943600" y="3516923"/>
                <a:ext cx="5756399" cy="950959"/>
              </a:xfrm>
              <a:prstGeom prst="rect">
                <a:avLst/>
              </a:prstGeom>
              <a:noFill/>
              <a:ln w="28575">
                <a:noFill/>
              </a:ln>
            </p:spPr>
            <p:txBody>
              <a:bodyPr wrap="square" rtlCol="0">
                <a:spAutoFit/>
              </a:bodyPr>
              <a:lstStyle/>
              <a:p>
                <a:r>
                  <a:rPr lang="fr-CH" sz="2000" b="1" dirty="0" smtClean="0">
                    <a:latin typeface="+mn-lt"/>
                  </a:rPr>
                  <a:t>Profile II </a:t>
                </a:r>
                <a:r>
                  <a:rPr lang="fr-CH" sz="2000" b="1" dirty="0">
                    <a:latin typeface="+mn-lt"/>
                  </a:rPr>
                  <a:t>		</a:t>
                </a:r>
              </a:p>
              <a:p>
                <a:pPr marL="342900" indent="-342900">
                  <a:buClr>
                    <a:srgbClr val="C00000"/>
                  </a:buClr>
                  <a:buFont typeface="Arial" panose="020B0604020202020204" pitchFamily="34" charset="0"/>
                  <a:buChar char="•"/>
                </a:pPr>
                <a:r>
                  <a:rPr lang="fr-CH" sz="2000" dirty="0" smtClean="0">
                    <a:latin typeface="+mn-lt"/>
                  </a:rPr>
                  <a:t>Ab </a:t>
                </a:r>
                <a:r>
                  <a:rPr lang="fr-CH" sz="2000" dirty="0">
                    <a:latin typeface="+mn-lt"/>
                  </a:rPr>
                  <a:t>31 </a:t>
                </a:r>
                <a:r>
                  <a:rPr lang="fr-CH" sz="2000" dirty="0" err="1" smtClean="0">
                    <a:latin typeface="+mn-lt"/>
                  </a:rPr>
                  <a:t>Jahren</a:t>
                </a:r>
                <a:endParaRPr lang="fr-CH" sz="2000" dirty="0">
                  <a:latin typeface="+mn-lt"/>
                </a:endParaRPr>
              </a:p>
              <a:p>
                <a:pPr marL="342900" indent="-342900">
                  <a:buClr>
                    <a:srgbClr val="C00000"/>
                  </a:buClr>
                  <a:buFont typeface="Arial" panose="020B0604020202020204" pitchFamily="34" charset="0"/>
                  <a:buChar char="•"/>
                </a:pPr>
                <a:r>
                  <a:rPr lang="fr-CH" sz="2000" dirty="0" err="1">
                    <a:latin typeface="+mn-lt"/>
                  </a:rPr>
                  <a:t>Umfassende</a:t>
                </a:r>
                <a:r>
                  <a:rPr lang="fr-CH" sz="2000" dirty="0">
                    <a:latin typeface="+mn-lt"/>
                  </a:rPr>
                  <a:t> </a:t>
                </a:r>
                <a:r>
                  <a:rPr lang="fr-CH" sz="2000" dirty="0" err="1">
                    <a:latin typeface="+mn-lt"/>
                  </a:rPr>
                  <a:t>Arbeits</a:t>
                </a:r>
                <a:r>
                  <a:rPr lang="fr-CH" sz="2000" dirty="0">
                    <a:latin typeface="+mn-lt"/>
                  </a:rPr>
                  <a:t>- </a:t>
                </a:r>
                <a:r>
                  <a:rPr lang="fr-CH" sz="2000" dirty="0" err="1">
                    <a:latin typeface="+mn-lt"/>
                  </a:rPr>
                  <a:t>und</a:t>
                </a:r>
                <a:r>
                  <a:rPr lang="fr-CH" sz="2000" dirty="0">
                    <a:latin typeface="+mn-lt"/>
                  </a:rPr>
                  <a:t>/</a:t>
                </a:r>
                <a:r>
                  <a:rPr lang="fr-CH" sz="2000" dirty="0" err="1">
                    <a:latin typeface="+mn-lt"/>
                  </a:rPr>
                  <a:t>oder</a:t>
                </a:r>
                <a:r>
                  <a:rPr lang="fr-CH" sz="2000" dirty="0">
                    <a:latin typeface="+mn-lt"/>
                  </a:rPr>
                  <a:t> </a:t>
                </a:r>
                <a:r>
                  <a:rPr lang="fr-CH" sz="2000" dirty="0" err="1">
                    <a:latin typeface="+mn-lt"/>
                  </a:rPr>
                  <a:t>Führungserfahrung</a:t>
                </a:r>
                <a:endParaRPr lang="fr-CH" sz="2000" dirty="0">
                  <a:latin typeface="+mn-lt"/>
                </a:endParaRPr>
              </a:p>
              <a:p>
                <a:pPr marL="342900" indent="-342900">
                  <a:buClr>
                    <a:srgbClr val="C00000"/>
                  </a:buClr>
                  <a:buFont typeface="Arial" panose="020B0604020202020204" pitchFamily="34" charset="0"/>
                  <a:buChar char="•"/>
                </a:pPr>
                <a:r>
                  <a:rPr lang="de-CH" sz="2000" dirty="0">
                    <a:latin typeface="+mn-lt"/>
                  </a:rPr>
                  <a:t>Individuelle Rekrutierung je nach Personalbedarf des Departements</a:t>
                </a:r>
              </a:p>
            </p:txBody>
          </p:sp>
        </p:grpSp>
        <p:sp>
          <p:nvSpPr>
            <p:cNvPr id="14" name="Rectangle 13"/>
            <p:cNvSpPr/>
            <p:nvPr/>
          </p:nvSpPr>
          <p:spPr bwMode="auto">
            <a:xfrm>
              <a:off x="1079998" y="3516923"/>
              <a:ext cx="10620001" cy="1200329"/>
            </a:xfrm>
            <a:prstGeom prst="rect">
              <a:avLst/>
            </a:prstGeom>
            <a:noFill/>
            <a:ln w="28575" cap="flat" cmpd="sng" algn="ctr">
              <a:solidFill>
                <a:srgbClr val="E30613"/>
              </a:solid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a:ln>
                  <a:noFill/>
                </a:ln>
                <a:solidFill>
                  <a:srgbClr val="AE0F0A"/>
                </a:solidFill>
                <a:effectLst/>
                <a:latin typeface="+mj-lt"/>
              </a:endParaRPr>
            </a:p>
          </p:txBody>
        </p:sp>
      </p:grpSp>
    </p:spTree>
    <p:extLst>
      <p:ext uri="{BB962C8B-B14F-4D97-AF65-F5344CB8AC3E}">
        <p14:creationId xmlns:p14="http://schemas.microsoft.com/office/powerpoint/2010/main" val="2863813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365125"/>
            <a:ext cx="10620000" cy="5584413"/>
          </a:xfrm>
        </p:spPr>
        <p:txBody>
          <a:bodyPr anchor="ctr"/>
          <a:lstStyle/>
          <a:p>
            <a:pPr algn="ctr"/>
            <a:r>
              <a:rPr lang="fr-CH" sz="6000" dirty="0" err="1" smtClean="0"/>
              <a:t>Karriere</a:t>
            </a:r>
            <a:r>
              <a:rPr lang="fr-CH" sz="6000" dirty="0"/>
              <a:t/>
            </a:r>
            <a:br>
              <a:rPr lang="fr-CH" sz="6000" dirty="0"/>
            </a:br>
            <a:r>
              <a:rPr lang="fr-CH" sz="6000" dirty="0" smtClean="0"/>
              <a:t>Internationale </a:t>
            </a:r>
            <a:r>
              <a:rPr lang="fr-CH" sz="6000" dirty="0" err="1" smtClean="0"/>
              <a:t>Zusammenarbeit</a:t>
            </a:r>
            <a:endParaRPr lang="de-CH" sz="6000" dirty="0"/>
          </a:p>
        </p:txBody>
      </p:sp>
    </p:spTree>
    <p:extLst>
      <p:ext uri="{BB962C8B-B14F-4D97-AF65-F5344CB8AC3E}">
        <p14:creationId xmlns:p14="http://schemas.microsoft.com/office/powerpoint/2010/main" val="1015076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0000" y="1112058"/>
            <a:ext cx="10620000" cy="5323466"/>
          </a:xfrm>
        </p:spPr>
        <p:txBody>
          <a:bodyPr/>
          <a:lstStyle/>
          <a:p>
            <a:pPr marL="0" indent="0">
              <a:buNone/>
            </a:pPr>
            <a:r>
              <a:rPr lang="de-CH" sz="1700" b="1" dirty="0" smtClean="0"/>
              <a:t>Kategorie «Interessenvertretung und Repräsentation»</a:t>
            </a:r>
          </a:p>
          <a:p>
            <a:r>
              <a:rPr lang="de-CH" sz="1700" dirty="0" smtClean="0"/>
              <a:t>Vertreten </a:t>
            </a:r>
            <a:r>
              <a:rPr lang="de-CH" sz="1700" dirty="0"/>
              <a:t>der </a:t>
            </a:r>
            <a:r>
              <a:rPr lang="de-CH" sz="1700" dirty="0" smtClean="0"/>
              <a:t>Schweizer Interessen </a:t>
            </a:r>
            <a:r>
              <a:rPr lang="de-CH" sz="1700" dirty="0"/>
              <a:t>und Werte </a:t>
            </a:r>
            <a:r>
              <a:rPr lang="de-CH" sz="1700" dirty="0" smtClean="0"/>
              <a:t>in bilateralen und multilateralen Verhandlungen zu entwicklungsrelevanten </a:t>
            </a:r>
            <a:r>
              <a:rPr lang="de-CH" sz="1700" dirty="0"/>
              <a:t>Themen</a:t>
            </a:r>
          </a:p>
          <a:p>
            <a:r>
              <a:rPr lang="de-CH" sz="1700" dirty="0" smtClean="0"/>
              <a:t>Aufbau </a:t>
            </a:r>
            <a:r>
              <a:rPr lang="de-CH" sz="1700" dirty="0"/>
              <a:t>und Pflege </a:t>
            </a:r>
            <a:r>
              <a:rPr lang="de-CH" sz="1700" dirty="0" smtClean="0"/>
              <a:t>von Netzwerken </a:t>
            </a:r>
            <a:r>
              <a:rPr lang="de-CH" sz="1700" dirty="0"/>
              <a:t>und Dialog </a:t>
            </a:r>
            <a:r>
              <a:rPr lang="de-CH" sz="1700" dirty="0" smtClean="0"/>
              <a:t>auf regionaler</a:t>
            </a:r>
            <a:r>
              <a:rPr lang="de-CH" sz="1700" dirty="0"/>
              <a:t>, nationaler und </a:t>
            </a:r>
            <a:r>
              <a:rPr lang="de-CH" sz="1700" dirty="0" smtClean="0"/>
              <a:t>globaler Ebene </a:t>
            </a:r>
            <a:r>
              <a:rPr lang="de-CH" sz="1700" dirty="0"/>
              <a:t>zu </a:t>
            </a:r>
            <a:r>
              <a:rPr lang="de-CH" sz="1700" dirty="0" smtClean="0"/>
              <a:t>entwicklungspolitisch relevanten Themen</a:t>
            </a:r>
          </a:p>
          <a:p>
            <a:r>
              <a:rPr lang="de-CH" sz="1700" dirty="0"/>
              <a:t>Dialog, Sensibilisieren und Berichterstatten gegenüber Bundesrat und Parlament sowie gegenüber der Schweizer Öffentlichkeit</a:t>
            </a:r>
          </a:p>
          <a:p>
            <a:endParaRPr lang="de-CH" sz="1700" dirty="0" smtClean="0"/>
          </a:p>
          <a:p>
            <a:pPr marL="0" indent="0">
              <a:buNone/>
            </a:pPr>
            <a:r>
              <a:rPr lang="de-CH" sz="1700" b="1" dirty="0" smtClean="0"/>
              <a:t>Kategorie «Projektleitung»</a:t>
            </a:r>
            <a:endParaRPr lang="de-CH" sz="1700" b="1" dirty="0"/>
          </a:p>
          <a:p>
            <a:r>
              <a:rPr lang="de-CH" sz="1700" dirty="0" smtClean="0"/>
              <a:t>Erarbeiten </a:t>
            </a:r>
            <a:r>
              <a:rPr lang="de-CH" sz="1700" dirty="0"/>
              <a:t>und Umsetzen </a:t>
            </a:r>
            <a:r>
              <a:rPr lang="de-CH" sz="1700" dirty="0" smtClean="0"/>
              <a:t>von Kooperationsstrategien und Programmen </a:t>
            </a:r>
            <a:r>
              <a:rPr lang="de-CH" sz="1700" dirty="0"/>
              <a:t>im Bereich </a:t>
            </a:r>
            <a:r>
              <a:rPr lang="de-CH" sz="1700" dirty="0" smtClean="0"/>
              <a:t>der </a:t>
            </a:r>
            <a:r>
              <a:rPr lang="de-CH" sz="1700" dirty="0"/>
              <a:t>Entwicklungszusammenarbeit </a:t>
            </a:r>
            <a:r>
              <a:rPr lang="de-CH" sz="1700" dirty="0" smtClean="0"/>
              <a:t>und der </a:t>
            </a:r>
            <a:r>
              <a:rPr lang="de-CH" sz="1700" dirty="0"/>
              <a:t>Humanitären Hilfe</a:t>
            </a:r>
          </a:p>
          <a:p>
            <a:r>
              <a:rPr lang="de-CH" sz="1700" dirty="0" smtClean="0"/>
              <a:t>Initiieren </a:t>
            </a:r>
            <a:r>
              <a:rPr lang="de-CH" sz="1700" dirty="0"/>
              <a:t>und Gestalten </a:t>
            </a:r>
            <a:r>
              <a:rPr lang="de-CH" sz="1700" dirty="0" smtClean="0"/>
              <a:t>von Partnerschaften </a:t>
            </a:r>
            <a:r>
              <a:rPr lang="de-CH" sz="1700" dirty="0"/>
              <a:t>mit </a:t>
            </a:r>
            <a:r>
              <a:rPr lang="de-CH" sz="1700" dirty="0" smtClean="0"/>
              <a:t>nicht traditionellen </a:t>
            </a:r>
            <a:r>
              <a:rPr lang="de-CH" sz="1700" dirty="0"/>
              <a:t>IZA-Akteuren </a:t>
            </a:r>
            <a:r>
              <a:rPr lang="de-CH" sz="1700" dirty="0" smtClean="0"/>
              <a:t>aus der Privatwirtschaft, Wissenschaft</a:t>
            </a:r>
            <a:r>
              <a:rPr lang="de-CH" sz="1700" dirty="0"/>
              <a:t>, Zivilgesellschaft</a:t>
            </a:r>
          </a:p>
          <a:p>
            <a:r>
              <a:rPr lang="de-CH" sz="1700" dirty="0" smtClean="0"/>
              <a:t>Durchführen</a:t>
            </a:r>
            <a:r>
              <a:rPr lang="de-CH" sz="1700" dirty="0"/>
              <a:t>, Begleiten </a:t>
            </a:r>
            <a:r>
              <a:rPr lang="de-CH" sz="1700" dirty="0" smtClean="0"/>
              <a:t>und Evaluieren </a:t>
            </a:r>
            <a:r>
              <a:rPr lang="de-CH" sz="1700" dirty="0"/>
              <a:t>der </a:t>
            </a:r>
            <a:r>
              <a:rPr lang="de-CH" sz="1700" dirty="0" smtClean="0"/>
              <a:t>entsprechenden Programme </a:t>
            </a:r>
            <a:r>
              <a:rPr lang="de-CH" sz="1700" dirty="0"/>
              <a:t>im Ausland</a:t>
            </a:r>
          </a:p>
          <a:p>
            <a:r>
              <a:rPr lang="de-CH" sz="1700" dirty="0" smtClean="0"/>
              <a:t>Begleiten </a:t>
            </a:r>
            <a:r>
              <a:rPr lang="de-CH" sz="1700" dirty="0"/>
              <a:t>globaler Initiativen </a:t>
            </a:r>
            <a:r>
              <a:rPr lang="de-CH" sz="1700" dirty="0" smtClean="0"/>
              <a:t>und Programme </a:t>
            </a:r>
            <a:r>
              <a:rPr lang="de-CH" sz="1700" dirty="0"/>
              <a:t>im Rahmen </a:t>
            </a:r>
            <a:r>
              <a:rPr lang="de-CH" sz="1700" dirty="0" smtClean="0"/>
              <a:t>der Globalprogramme </a:t>
            </a:r>
            <a:r>
              <a:rPr lang="de-CH" sz="1700" dirty="0"/>
              <a:t>und </a:t>
            </a:r>
            <a:r>
              <a:rPr lang="de-CH" sz="1700" dirty="0" smtClean="0"/>
              <a:t>des multilateralen </a:t>
            </a:r>
            <a:r>
              <a:rPr lang="de-CH" sz="1700" dirty="0"/>
              <a:t>Engagements </a:t>
            </a:r>
            <a:r>
              <a:rPr lang="de-CH" sz="1700" dirty="0" smtClean="0"/>
              <a:t>der Schweiz</a:t>
            </a:r>
            <a:br>
              <a:rPr lang="de-CH" sz="1700" dirty="0" smtClean="0"/>
            </a:br>
            <a:endParaRPr lang="de-CH" sz="1700" dirty="0"/>
          </a:p>
          <a:p>
            <a:pPr marL="0" indent="0">
              <a:buNone/>
            </a:pPr>
            <a:r>
              <a:rPr lang="de-CH" sz="1700" i="1" dirty="0"/>
              <a:t>Nicht abschließende Liste</a:t>
            </a:r>
          </a:p>
          <a:p>
            <a:pPr marL="0" indent="0">
              <a:buNone/>
            </a:pPr>
            <a:endParaRPr lang="de-CH" sz="1700" dirty="0" smtClean="0"/>
          </a:p>
        </p:txBody>
      </p:sp>
      <p:sp>
        <p:nvSpPr>
          <p:cNvPr id="3" name="Title 2"/>
          <p:cNvSpPr>
            <a:spLocks noGrp="1"/>
          </p:cNvSpPr>
          <p:nvPr>
            <p:ph type="title"/>
          </p:nvPr>
        </p:nvSpPr>
        <p:spPr>
          <a:xfrm>
            <a:off x="1080000" y="365126"/>
            <a:ext cx="10620000" cy="618722"/>
          </a:xfrm>
        </p:spPr>
        <p:txBody>
          <a:bodyPr/>
          <a:lstStyle/>
          <a:p>
            <a:r>
              <a:rPr lang="fr-CH" dirty="0" err="1" smtClean="0"/>
              <a:t>Aufgaben</a:t>
            </a:r>
            <a:endParaRPr lang="de-CH" dirty="0"/>
          </a:p>
        </p:txBody>
      </p:sp>
    </p:spTree>
    <p:extLst>
      <p:ext uri="{BB962C8B-B14F-4D97-AF65-F5344CB8AC3E}">
        <p14:creationId xmlns:p14="http://schemas.microsoft.com/office/powerpoint/2010/main" val="1320142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err="1" smtClean="0"/>
              <a:t>Gesuchte</a:t>
            </a:r>
            <a:r>
              <a:rPr lang="fr-CH" dirty="0" smtClean="0"/>
              <a:t> </a:t>
            </a:r>
            <a:r>
              <a:rPr lang="fr-CH" dirty="0"/>
              <a:t>Profile </a:t>
            </a:r>
            <a:r>
              <a:rPr lang="fr-CH" dirty="0" smtClean="0"/>
              <a:t>– </a:t>
            </a:r>
            <a:r>
              <a:rPr lang="fr-CH" dirty="0" err="1"/>
              <a:t>Karriere</a:t>
            </a:r>
            <a:r>
              <a:rPr lang="fr-CH" dirty="0"/>
              <a:t> Internationale </a:t>
            </a:r>
            <a:r>
              <a:rPr lang="fr-CH" dirty="0" err="1"/>
              <a:t>Zusammenarbeit</a:t>
            </a:r>
            <a:endParaRPr lang="de-CH" dirty="0"/>
          </a:p>
        </p:txBody>
      </p:sp>
      <p:sp>
        <p:nvSpPr>
          <p:cNvPr id="12" name="TextBox 11"/>
          <p:cNvSpPr txBox="1"/>
          <p:nvPr/>
        </p:nvSpPr>
        <p:spPr>
          <a:xfrm>
            <a:off x="1079997" y="4108132"/>
            <a:ext cx="10620001" cy="2062103"/>
          </a:xfrm>
          <a:prstGeom prst="rect">
            <a:avLst/>
          </a:prstGeom>
          <a:noFill/>
          <a:ln w="28575">
            <a:solidFill>
              <a:srgbClr val="E30613"/>
            </a:solidFill>
          </a:ln>
        </p:spPr>
        <p:txBody>
          <a:bodyPr wrap="square" rtlCol="0">
            <a:spAutoFit/>
          </a:bodyPr>
          <a:lstStyle/>
          <a:p>
            <a:r>
              <a:rPr lang="fr-CH" sz="2000" b="1" dirty="0" err="1">
                <a:latin typeface="+mn-lt"/>
              </a:rPr>
              <a:t>Ausbildung</a:t>
            </a:r>
            <a:r>
              <a:rPr lang="fr-CH" sz="2000" b="1" dirty="0">
                <a:latin typeface="+mn-lt"/>
              </a:rPr>
              <a:t>: </a:t>
            </a:r>
            <a:r>
              <a:rPr lang="fr-CH" sz="2000" dirty="0" err="1">
                <a:latin typeface="+mn-lt"/>
              </a:rPr>
              <a:t>Konsekutiver</a:t>
            </a:r>
            <a:r>
              <a:rPr lang="fr-CH" sz="2000" dirty="0">
                <a:latin typeface="+mn-lt"/>
              </a:rPr>
              <a:t> </a:t>
            </a:r>
            <a:r>
              <a:rPr lang="fr-CH" sz="2000" dirty="0" err="1">
                <a:latin typeface="+mn-lt"/>
              </a:rPr>
              <a:t>Bologna-Masterabschluss</a:t>
            </a:r>
            <a:endParaRPr lang="fr-CH" sz="2000" dirty="0">
              <a:latin typeface="+mn-lt"/>
            </a:endParaRPr>
          </a:p>
          <a:p>
            <a:r>
              <a:rPr lang="de-CH" sz="2000" b="1" dirty="0">
                <a:latin typeface="+mn-lt"/>
              </a:rPr>
              <a:t>Art der Ausbildung: </a:t>
            </a:r>
            <a:r>
              <a:rPr lang="de-CH" sz="2000" dirty="0">
                <a:latin typeface="+mn-lt"/>
              </a:rPr>
              <a:t>Wirtschaft und Betriebswirtschaft, Privat- und </a:t>
            </a:r>
            <a:r>
              <a:rPr lang="de-CH" sz="2000" dirty="0" err="1">
                <a:latin typeface="+mn-lt"/>
              </a:rPr>
              <a:t>Finanzsektorförderung</a:t>
            </a:r>
            <a:r>
              <a:rPr lang="de-CH" sz="2000" dirty="0">
                <a:latin typeface="+mn-lt"/>
              </a:rPr>
              <a:t>, Recht, Menschliche Entwicklung, Ingenieurwesen, Migration</a:t>
            </a:r>
          </a:p>
          <a:p>
            <a:r>
              <a:rPr lang="de-CH" sz="2000" b="1" dirty="0" smtClean="0">
                <a:latin typeface="+mn-lt"/>
              </a:rPr>
              <a:t>Sprachen</a:t>
            </a:r>
            <a:r>
              <a:rPr lang="fr-CH" sz="2000" b="1" dirty="0">
                <a:latin typeface="+mn-lt"/>
              </a:rPr>
              <a:t>: </a:t>
            </a:r>
            <a:r>
              <a:rPr lang="de-CH" sz="2000" dirty="0">
                <a:latin typeface="+mn-lt"/>
              </a:rPr>
              <a:t>Niveau C1 in zwei Amtssprachen sowie im Englischen</a:t>
            </a:r>
            <a:endParaRPr lang="fr-CH" sz="2000" dirty="0">
              <a:latin typeface="+mn-lt"/>
            </a:endParaRPr>
          </a:p>
          <a:p>
            <a:r>
              <a:rPr lang="de-CH" sz="2000" b="1" dirty="0">
                <a:latin typeface="+mn-lt"/>
              </a:rPr>
              <a:t>Staatsbürgerschaft </a:t>
            </a:r>
            <a:r>
              <a:rPr lang="fr-CH" sz="2000" b="1" dirty="0">
                <a:latin typeface="+mn-lt"/>
              </a:rPr>
              <a:t>: </a:t>
            </a:r>
            <a:r>
              <a:rPr lang="de-CH" sz="2000" dirty="0">
                <a:latin typeface="+mn-lt"/>
              </a:rPr>
              <a:t>Schweizer Staatsbürgerschaft (</a:t>
            </a:r>
            <a:r>
              <a:rPr lang="de-CH" sz="2000" dirty="0" smtClean="0">
                <a:latin typeface="+mn-lt"/>
              </a:rPr>
              <a:t>weitere Staatsbürgerschaften </a:t>
            </a:r>
            <a:r>
              <a:rPr lang="de-CH" sz="2000" dirty="0">
                <a:latin typeface="+mn-lt"/>
              </a:rPr>
              <a:t>sind erlaubt</a:t>
            </a:r>
            <a:r>
              <a:rPr lang="de-CH" sz="2000" dirty="0" smtClean="0">
                <a:latin typeface="+mn-lt"/>
              </a:rPr>
              <a:t>)</a:t>
            </a:r>
          </a:p>
          <a:p>
            <a:endParaRPr lang="de-CH" sz="800" dirty="0">
              <a:latin typeface="+mn-lt"/>
            </a:endParaRPr>
          </a:p>
        </p:txBody>
      </p:sp>
      <p:grpSp>
        <p:nvGrpSpPr>
          <p:cNvPr id="16" name="Group 15"/>
          <p:cNvGrpSpPr/>
          <p:nvPr/>
        </p:nvGrpSpPr>
        <p:grpSpPr>
          <a:xfrm>
            <a:off x="1079997" y="1747782"/>
            <a:ext cx="10620001" cy="2095014"/>
            <a:chOff x="1079998" y="3516923"/>
            <a:chExt cx="10620001" cy="1027478"/>
          </a:xfrm>
        </p:grpSpPr>
        <p:grpSp>
          <p:nvGrpSpPr>
            <p:cNvPr id="15" name="Group 14"/>
            <p:cNvGrpSpPr/>
            <p:nvPr/>
          </p:nvGrpSpPr>
          <p:grpSpPr>
            <a:xfrm>
              <a:off x="1079999" y="3516923"/>
              <a:ext cx="10620000" cy="950958"/>
              <a:chOff x="1079999" y="3516923"/>
              <a:chExt cx="10620000" cy="950958"/>
            </a:xfrm>
          </p:grpSpPr>
          <p:sp>
            <p:nvSpPr>
              <p:cNvPr id="10" name="TextBox 9"/>
              <p:cNvSpPr txBox="1"/>
              <p:nvPr/>
            </p:nvSpPr>
            <p:spPr>
              <a:xfrm>
                <a:off x="1079999" y="3516923"/>
                <a:ext cx="4863601" cy="950958"/>
              </a:xfrm>
              <a:prstGeom prst="rect">
                <a:avLst/>
              </a:prstGeom>
              <a:noFill/>
              <a:ln w="28575">
                <a:noFill/>
              </a:ln>
            </p:spPr>
            <p:txBody>
              <a:bodyPr wrap="square" rtlCol="0">
                <a:spAutoFit/>
              </a:bodyPr>
              <a:lstStyle/>
              <a:p>
                <a:r>
                  <a:rPr lang="fr-CH" sz="2000" b="1" dirty="0" smtClean="0">
                    <a:latin typeface="+mn-lt"/>
                  </a:rPr>
                  <a:t>Profile </a:t>
                </a:r>
                <a:r>
                  <a:rPr lang="fr-CH" sz="2000" b="1" dirty="0">
                    <a:latin typeface="+mn-lt"/>
                  </a:rPr>
                  <a:t>I			</a:t>
                </a:r>
              </a:p>
              <a:p>
                <a:pPr marL="342900" indent="-342900">
                  <a:buClr>
                    <a:srgbClr val="C00000"/>
                  </a:buClr>
                  <a:buFont typeface="Arial" panose="020B0604020202020204" pitchFamily="34" charset="0"/>
                  <a:buChar char="•"/>
                </a:pPr>
                <a:r>
                  <a:rPr lang="fr-CH" sz="2000" dirty="0" err="1">
                    <a:latin typeface="+mn-lt"/>
                  </a:rPr>
                  <a:t>Höchstalter</a:t>
                </a:r>
                <a:r>
                  <a:rPr lang="fr-CH" sz="2000" dirty="0">
                    <a:latin typeface="+mn-lt"/>
                  </a:rPr>
                  <a:t> 30 </a:t>
                </a:r>
                <a:r>
                  <a:rPr lang="fr-CH" sz="2000" dirty="0" err="1" smtClean="0">
                    <a:latin typeface="+mn-lt"/>
                  </a:rPr>
                  <a:t>Jahre</a:t>
                </a:r>
                <a:endParaRPr lang="fr-CH" sz="2000" dirty="0">
                  <a:latin typeface="+mn-lt"/>
                </a:endParaRPr>
              </a:p>
              <a:p>
                <a:pPr marL="342900" indent="-342900">
                  <a:buClr>
                    <a:srgbClr val="C00000"/>
                  </a:buClr>
                  <a:buFont typeface="Arial" panose="020B0604020202020204" pitchFamily="34" charset="0"/>
                  <a:buChar char="•"/>
                </a:pPr>
                <a:r>
                  <a:rPr lang="de-CH" sz="2000" dirty="0">
                    <a:latin typeface="+mn-lt"/>
                  </a:rPr>
                  <a:t>Berufserfahrung erwünscht, insbesondere </a:t>
                </a:r>
                <a:r>
                  <a:rPr lang="de-CH" sz="2000" dirty="0" smtClean="0">
                    <a:latin typeface="+mn-lt"/>
                  </a:rPr>
                  <a:t>IZA-Erfahrung </a:t>
                </a:r>
                <a:r>
                  <a:rPr lang="de-CH" sz="2000" dirty="0">
                    <a:latin typeface="+mn-lt"/>
                  </a:rPr>
                  <a:t>im Ausland</a:t>
                </a:r>
              </a:p>
              <a:p>
                <a:pPr marL="342900" indent="-342900">
                  <a:buClr>
                    <a:srgbClr val="C00000"/>
                  </a:buClr>
                  <a:buFont typeface="Arial" panose="020B0604020202020204" pitchFamily="34" charset="0"/>
                  <a:buChar char="•"/>
                </a:pPr>
                <a:r>
                  <a:rPr lang="de-CH" sz="2000" dirty="0" smtClean="0">
                    <a:latin typeface="+mn-lt"/>
                  </a:rPr>
                  <a:t>Rekrutierung</a:t>
                </a:r>
                <a:r>
                  <a:rPr lang="de-CH" sz="2000" dirty="0">
                    <a:latin typeface="+mn-lt"/>
                  </a:rPr>
                  <a:t>: </a:t>
                </a:r>
                <a:r>
                  <a:rPr lang="de-CH" sz="2000" dirty="0" err="1">
                    <a:latin typeface="+mn-lt"/>
                  </a:rPr>
                  <a:t>Concours</a:t>
                </a:r>
                <a:endParaRPr lang="de-CH" sz="2000" dirty="0">
                  <a:latin typeface="+mn-lt"/>
                </a:endParaRPr>
              </a:p>
            </p:txBody>
          </p:sp>
          <p:sp>
            <p:nvSpPr>
              <p:cNvPr id="11" name="TextBox 10"/>
              <p:cNvSpPr txBox="1"/>
              <p:nvPr/>
            </p:nvSpPr>
            <p:spPr>
              <a:xfrm>
                <a:off x="5943600" y="3516923"/>
                <a:ext cx="5756399" cy="950958"/>
              </a:xfrm>
              <a:prstGeom prst="rect">
                <a:avLst/>
              </a:prstGeom>
              <a:noFill/>
              <a:ln w="28575">
                <a:noFill/>
              </a:ln>
            </p:spPr>
            <p:txBody>
              <a:bodyPr wrap="square" rtlCol="0">
                <a:spAutoFit/>
              </a:bodyPr>
              <a:lstStyle/>
              <a:p>
                <a:r>
                  <a:rPr lang="fr-CH" sz="2000" b="1" dirty="0" smtClean="0">
                    <a:latin typeface="+mn-lt"/>
                  </a:rPr>
                  <a:t>Profile II </a:t>
                </a:r>
                <a:r>
                  <a:rPr lang="fr-CH" sz="2000" b="1" dirty="0">
                    <a:latin typeface="+mn-lt"/>
                  </a:rPr>
                  <a:t>		</a:t>
                </a:r>
              </a:p>
              <a:p>
                <a:pPr marL="342900" indent="-342900">
                  <a:buClr>
                    <a:srgbClr val="C00000"/>
                  </a:buClr>
                  <a:buFont typeface="Arial" panose="020B0604020202020204" pitchFamily="34" charset="0"/>
                  <a:buChar char="•"/>
                </a:pPr>
                <a:r>
                  <a:rPr lang="fr-CH" sz="2000" dirty="0" smtClean="0">
                    <a:latin typeface="+mn-lt"/>
                  </a:rPr>
                  <a:t>Ab </a:t>
                </a:r>
                <a:r>
                  <a:rPr lang="fr-CH" sz="2000" dirty="0">
                    <a:latin typeface="+mn-lt"/>
                  </a:rPr>
                  <a:t>31 </a:t>
                </a:r>
                <a:r>
                  <a:rPr lang="fr-CH" sz="2000" dirty="0" err="1" smtClean="0">
                    <a:latin typeface="+mn-lt"/>
                  </a:rPr>
                  <a:t>Jahren</a:t>
                </a:r>
                <a:endParaRPr lang="fr-CH" sz="2000" dirty="0">
                  <a:latin typeface="+mn-lt"/>
                </a:endParaRPr>
              </a:p>
              <a:p>
                <a:pPr marL="342900" indent="-342900">
                  <a:buClr>
                    <a:srgbClr val="C00000"/>
                  </a:buClr>
                  <a:buFont typeface="Arial" panose="020B0604020202020204" pitchFamily="34" charset="0"/>
                  <a:buChar char="•"/>
                </a:pPr>
                <a:r>
                  <a:rPr lang="de-CH" sz="2000" dirty="0">
                    <a:latin typeface="+mn-lt"/>
                  </a:rPr>
                  <a:t>Mindestens fünf Jahre vertiefte Berufs- und/oder Führungserfahrung</a:t>
                </a:r>
              </a:p>
              <a:p>
                <a:pPr marL="342900" indent="-342900">
                  <a:buClr>
                    <a:srgbClr val="C00000"/>
                  </a:buClr>
                  <a:buFont typeface="Arial" panose="020B0604020202020204" pitchFamily="34" charset="0"/>
                  <a:buChar char="•"/>
                </a:pPr>
                <a:r>
                  <a:rPr lang="de-CH" sz="2000" dirty="0" smtClean="0">
                    <a:latin typeface="+mn-lt"/>
                  </a:rPr>
                  <a:t>Individuelle </a:t>
                </a:r>
                <a:r>
                  <a:rPr lang="de-CH" sz="2000" dirty="0">
                    <a:latin typeface="+mn-lt"/>
                  </a:rPr>
                  <a:t>Rekrutierung je nach Personalbedarf des Departements</a:t>
                </a:r>
              </a:p>
            </p:txBody>
          </p:sp>
        </p:grpSp>
        <p:sp>
          <p:nvSpPr>
            <p:cNvPr id="14" name="Rectangle 13"/>
            <p:cNvSpPr/>
            <p:nvPr/>
          </p:nvSpPr>
          <p:spPr bwMode="auto">
            <a:xfrm>
              <a:off x="1079998" y="3516923"/>
              <a:ext cx="10620001" cy="1027478"/>
            </a:xfrm>
            <a:prstGeom prst="rect">
              <a:avLst/>
            </a:prstGeom>
            <a:noFill/>
            <a:ln w="28575" cap="flat" cmpd="sng" algn="ctr">
              <a:solidFill>
                <a:srgbClr val="E30613"/>
              </a:solid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a:ln>
                  <a:noFill/>
                </a:ln>
                <a:solidFill>
                  <a:srgbClr val="AE0F0A"/>
                </a:solidFill>
                <a:effectLst/>
                <a:latin typeface="+mj-lt"/>
              </a:endParaRPr>
            </a:p>
          </p:txBody>
        </p:sp>
      </p:grpSp>
    </p:spTree>
    <p:extLst>
      <p:ext uri="{BB962C8B-B14F-4D97-AF65-F5344CB8AC3E}">
        <p14:creationId xmlns:p14="http://schemas.microsoft.com/office/powerpoint/2010/main" val="2877461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365125"/>
            <a:ext cx="10620000" cy="5584413"/>
          </a:xfrm>
        </p:spPr>
        <p:txBody>
          <a:bodyPr anchor="ctr"/>
          <a:lstStyle/>
          <a:p>
            <a:pPr algn="ctr"/>
            <a:r>
              <a:rPr lang="fr-CH" sz="6000" dirty="0" err="1" smtClean="0"/>
              <a:t>Karriere</a:t>
            </a:r>
            <a:r>
              <a:rPr lang="fr-CH" sz="6000" dirty="0"/>
              <a:t/>
            </a:r>
            <a:br>
              <a:rPr lang="fr-CH" sz="6000" dirty="0"/>
            </a:br>
            <a:r>
              <a:rPr lang="de-CH" sz="6000" dirty="0"/>
              <a:t>Konsularisches, Betriebsführung und Finanzen</a:t>
            </a:r>
          </a:p>
        </p:txBody>
      </p:sp>
    </p:spTree>
    <p:extLst>
      <p:ext uri="{BB962C8B-B14F-4D97-AF65-F5344CB8AC3E}">
        <p14:creationId xmlns:p14="http://schemas.microsoft.com/office/powerpoint/2010/main" val="2804950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0000" y="1159244"/>
            <a:ext cx="10620000" cy="5195257"/>
          </a:xfrm>
        </p:spPr>
        <p:txBody>
          <a:bodyPr/>
          <a:lstStyle/>
          <a:p>
            <a:pPr marL="171450" indent="-171450" fontAlgn="ctr">
              <a:buFont typeface="Arial" panose="020B0604020202020204" pitchFamily="34" charset="0"/>
              <a:buChar char="•"/>
            </a:pPr>
            <a:r>
              <a:rPr lang="de-CH" sz="1600" kern="1200" dirty="0"/>
              <a:t>Sicherstellen des wirtschaftlichen und gesetzeskonformen Einsatzes der Ressourcen in den Bereichen Personal, Finanzen und operative Geschäftsführung (z. B. Projekte der internationalen Zusammenarbeit</a:t>
            </a:r>
            <a:r>
              <a:rPr lang="de-CH" sz="1600" kern="1200" dirty="0" smtClean="0"/>
              <a:t>)</a:t>
            </a:r>
          </a:p>
          <a:p>
            <a:pPr marL="0" indent="0" fontAlgn="ctr">
              <a:buNone/>
            </a:pPr>
            <a:endParaRPr lang="de-CH" sz="1400" kern="1200" dirty="0"/>
          </a:p>
          <a:p>
            <a:pPr marL="171450" indent="-171450" fontAlgn="ctr">
              <a:buFont typeface="Arial" panose="020B0604020202020204" pitchFamily="34" charset="0"/>
              <a:buChar char="•"/>
            </a:pPr>
            <a:r>
              <a:rPr lang="de-CH" sz="1600" kern="1200" dirty="0"/>
              <a:t>Verwalten und Ausbilden des Lokalpersonals und der Mitarbeitenden in den Bereichen Finanzen und </a:t>
            </a:r>
            <a:r>
              <a:rPr lang="de-CH" sz="1600" kern="1200" dirty="0" smtClean="0"/>
              <a:t>Administration</a:t>
            </a:r>
          </a:p>
          <a:p>
            <a:pPr marL="171450" indent="-171450" fontAlgn="ctr">
              <a:buFont typeface="Arial" panose="020B0604020202020204" pitchFamily="34" charset="0"/>
              <a:buChar char="•"/>
            </a:pPr>
            <a:endParaRPr lang="de-CH" sz="1400" kern="1200" dirty="0"/>
          </a:p>
          <a:p>
            <a:pPr marL="171450" indent="-171450" fontAlgn="ctr">
              <a:buFont typeface="Arial" panose="020B0604020202020204" pitchFamily="34" charset="0"/>
              <a:buChar char="•"/>
            </a:pPr>
            <a:r>
              <a:rPr lang="de-CH" sz="1600" kern="1200" dirty="0"/>
              <a:t>Verantworten der konsularischen Dienstleistungen und des internen Kontrollsystems einschliesslich der </a:t>
            </a:r>
            <a:r>
              <a:rPr lang="de-CH" sz="1600" kern="1200" dirty="0" smtClean="0"/>
              <a:t>Geschäftsprozesse</a:t>
            </a:r>
          </a:p>
          <a:p>
            <a:pPr marL="171450" indent="-171450" fontAlgn="ctr">
              <a:buFont typeface="Arial" panose="020B0604020202020204" pitchFamily="34" charset="0"/>
              <a:buChar char="•"/>
            </a:pPr>
            <a:endParaRPr lang="de-CH" sz="1400" kern="1200" dirty="0"/>
          </a:p>
          <a:p>
            <a:pPr marL="171450" indent="-171450" fontAlgn="ctr">
              <a:buFont typeface="Arial" panose="020B0604020202020204" pitchFamily="34" charset="0"/>
              <a:buChar char="•"/>
            </a:pPr>
            <a:r>
              <a:rPr lang="de-CH" sz="1600" kern="1200" dirty="0"/>
              <a:t>Sicherstellen der korrekten finanziellen Geschäftsführung der Auslandvertretung: Budgetierung, Controlling, Finanzberichterstattung und </a:t>
            </a:r>
            <a:r>
              <a:rPr lang="de-CH" sz="1600" kern="1200" dirty="0" smtClean="0"/>
              <a:t>Buchhaltung</a:t>
            </a:r>
          </a:p>
          <a:p>
            <a:pPr marL="171450" indent="-171450" fontAlgn="ctr">
              <a:buFont typeface="Arial" panose="020B0604020202020204" pitchFamily="34" charset="0"/>
              <a:buChar char="•"/>
            </a:pPr>
            <a:endParaRPr lang="de-CH" sz="1400" kern="1200" dirty="0"/>
          </a:p>
          <a:p>
            <a:pPr marL="171450" indent="-171450" fontAlgn="ctr">
              <a:buFont typeface="Arial" panose="020B0604020202020204" pitchFamily="34" charset="0"/>
              <a:buChar char="•"/>
            </a:pPr>
            <a:r>
              <a:rPr lang="de-CH" sz="1600" kern="1200" dirty="0"/>
              <a:t>Verantwortung für das Sicherheitskonzept und Krisenmanagement der </a:t>
            </a:r>
            <a:r>
              <a:rPr lang="de-CH" sz="1600" kern="1200" dirty="0" smtClean="0"/>
              <a:t>Vertretung</a:t>
            </a:r>
          </a:p>
          <a:p>
            <a:pPr marL="171450" indent="-171450" fontAlgn="ctr">
              <a:buFont typeface="Arial" panose="020B0604020202020204" pitchFamily="34" charset="0"/>
              <a:buChar char="•"/>
            </a:pPr>
            <a:endParaRPr lang="de-CH" sz="1400" kern="1200" dirty="0"/>
          </a:p>
          <a:p>
            <a:pPr marL="171450" indent="-171450" fontAlgn="ctr">
              <a:buFont typeface="Arial" panose="020B0604020202020204" pitchFamily="34" charset="0"/>
              <a:buChar char="•"/>
            </a:pPr>
            <a:r>
              <a:rPr lang="de-CH" sz="1600" kern="1200" dirty="0"/>
              <a:t>Eine zentrale Vorschlags- und Entscheidungsfunktion im Führungsteam und gegenüber der Missionschefin oder dem Missionschef </a:t>
            </a:r>
            <a:r>
              <a:rPr lang="de-CH" sz="1600" kern="1200" dirty="0" smtClean="0"/>
              <a:t>wahrnehmen</a:t>
            </a:r>
          </a:p>
          <a:p>
            <a:pPr marL="171450" indent="-171450" fontAlgn="ctr">
              <a:buFont typeface="Arial" panose="020B0604020202020204" pitchFamily="34" charset="0"/>
              <a:buChar char="•"/>
            </a:pPr>
            <a:endParaRPr lang="de-CH" sz="1400" kern="1200" dirty="0"/>
          </a:p>
          <a:p>
            <a:pPr marL="171450" indent="-171450" fontAlgn="ctr">
              <a:buFont typeface="Arial" panose="020B0604020202020204" pitchFamily="34" charset="0"/>
              <a:buChar char="•"/>
            </a:pPr>
            <a:r>
              <a:rPr lang="de-CH" sz="1600" kern="1200" dirty="0"/>
              <a:t>Aufbau und Pflege von Netzwerken im Gastland und in der Schweiz, Übernehmen von Repräsentationsaufgaben</a:t>
            </a:r>
          </a:p>
          <a:p>
            <a:pPr marL="0" indent="0">
              <a:buNone/>
            </a:pPr>
            <a:endParaRPr lang="de-CH" sz="900" dirty="0"/>
          </a:p>
          <a:p>
            <a:pPr marL="0" indent="0">
              <a:buNone/>
            </a:pPr>
            <a:r>
              <a:rPr lang="de-CH" sz="1100" i="1" dirty="0"/>
              <a:t>N</a:t>
            </a:r>
            <a:r>
              <a:rPr lang="de-CH" sz="1100" i="1" dirty="0" smtClean="0"/>
              <a:t>icht </a:t>
            </a:r>
            <a:r>
              <a:rPr lang="de-CH" sz="1100" i="1" dirty="0"/>
              <a:t>abschließende Liste</a:t>
            </a:r>
          </a:p>
        </p:txBody>
      </p:sp>
      <p:sp>
        <p:nvSpPr>
          <p:cNvPr id="3" name="Title 2"/>
          <p:cNvSpPr>
            <a:spLocks noGrp="1"/>
          </p:cNvSpPr>
          <p:nvPr>
            <p:ph type="title"/>
          </p:nvPr>
        </p:nvSpPr>
        <p:spPr/>
        <p:txBody>
          <a:bodyPr/>
          <a:lstStyle/>
          <a:p>
            <a:r>
              <a:rPr lang="fr-CH" dirty="0" err="1" smtClean="0"/>
              <a:t>Aufgaben</a:t>
            </a:r>
            <a:endParaRPr lang="de-CH" dirty="0"/>
          </a:p>
        </p:txBody>
      </p:sp>
    </p:spTree>
    <p:extLst>
      <p:ext uri="{BB962C8B-B14F-4D97-AF65-F5344CB8AC3E}">
        <p14:creationId xmlns:p14="http://schemas.microsoft.com/office/powerpoint/2010/main" val="1256038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err="1" smtClean="0"/>
              <a:t>Gesuchte</a:t>
            </a:r>
            <a:r>
              <a:rPr lang="fr-CH" dirty="0" smtClean="0"/>
              <a:t> </a:t>
            </a:r>
            <a:r>
              <a:rPr lang="fr-CH" dirty="0"/>
              <a:t>Profile </a:t>
            </a:r>
            <a:r>
              <a:rPr lang="fr-CH" dirty="0" smtClean="0"/>
              <a:t>– </a:t>
            </a:r>
            <a:r>
              <a:rPr lang="fr-CH" dirty="0" err="1" smtClean="0"/>
              <a:t>Karriere</a:t>
            </a:r>
            <a:r>
              <a:rPr lang="fr-CH" dirty="0" smtClean="0"/>
              <a:t> </a:t>
            </a:r>
            <a:r>
              <a:rPr lang="fr-CH" dirty="0" err="1"/>
              <a:t>Konsularisches</a:t>
            </a:r>
            <a:r>
              <a:rPr lang="fr-CH" dirty="0"/>
              <a:t>,  </a:t>
            </a:r>
            <a:r>
              <a:rPr lang="fr-CH" dirty="0" err="1"/>
              <a:t>Betriebsführung</a:t>
            </a:r>
            <a:r>
              <a:rPr lang="fr-CH" dirty="0"/>
              <a:t>  &amp; Finanzen </a:t>
            </a:r>
            <a:endParaRPr lang="de-CH" dirty="0"/>
          </a:p>
        </p:txBody>
      </p:sp>
      <p:sp>
        <p:nvSpPr>
          <p:cNvPr id="12" name="TextBox 11"/>
          <p:cNvSpPr txBox="1"/>
          <p:nvPr/>
        </p:nvSpPr>
        <p:spPr>
          <a:xfrm>
            <a:off x="1079995" y="3957662"/>
            <a:ext cx="10620001" cy="1815882"/>
          </a:xfrm>
          <a:prstGeom prst="rect">
            <a:avLst/>
          </a:prstGeom>
          <a:noFill/>
          <a:ln w="28575">
            <a:solidFill>
              <a:srgbClr val="E30613"/>
            </a:solidFill>
          </a:ln>
        </p:spPr>
        <p:txBody>
          <a:bodyPr wrap="square" rtlCol="0">
            <a:spAutoFit/>
          </a:bodyPr>
          <a:lstStyle/>
          <a:p>
            <a:r>
              <a:rPr lang="fr-CH" sz="2000" b="1" dirty="0" err="1">
                <a:latin typeface="+mn-lt"/>
              </a:rPr>
              <a:t>Ausbildung</a:t>
            </a:r>
            <a:r>
              <a:rPr lang="fr-CH" sz="2000" b="1" dirty="0">
                <a:latin typeface="+mn-lt"/>
              </a:rPr>
              <a:t>: </a:t>
            </a:r>
            <a:r>
              <a:rPr lang="de-CH" sz="2000" dirty="0">
                <a:latin typeface="+mn-lt"/>
              </a:rPr>
              <a:t>Bachelor, FH-Diplom oder </a:t>
            </a:r>
            <a:r>
              <a:rPr lang="de-CH" sz="2000" dirty="0" err="1">
                <a:latin typeface="+mn-lt"/>
              </a:rPr>
              <a:t>eidg</a:t>
            </a:r>
            <a:r>
              <a:rPr lang="de-CH" sz="2000" dirty="0">
                <a:latin typeface="+mn-lt"/>
              </a:rPr>
              <a:t>. Diplom</a:t>
            </a:r>
          </a:p>
          <a:p>
            <a:r>
              <a:rPr lang="de-CH" sz="2000" b="1" dirty="0" smtClean="0">
                <a:latin typeface="+mn-lt"/>
              </a:rPr>
              <a:t>Art </a:t>
            </a:r>
            <a:r>
              <a:rPr lang="de-CH" sz="2000" b="1" dirty="0">
                <a:latin typeface="+mn-lt"/>
              </a:rPr>
              <a:t>der Ausbildung: </a:t>
            </a:r>
            <a:r>
              <a:rPr lang="de-CH" sz="2000" dirty="0">
                <a:latin typeface="+mn-lt"/>
              </a:rPr>
              <a:t>Finanz- und Rechnungswesen, Wirtschaft, Personal, Verwaltung</a:t>
            </a:r>
          </a:p>
          <a:p>
            <a:r>
              <a:rPr lang="de-CH" sz="2000" b="1" dirty="0">
                <a:latin typeface="+mn-lt"/>
              </a:rPr>
              <a:t>Sprachen</a:t>
            </a:r>
            <a:r>
              <a:rPr lang="fr-CH" sz="2000" b="1" dirty="0">
                <a:latin typeface="+mn-lt"/>
              </a:rPr>
              <a:t>: </a:t>
            </a:r>
            <a:r>
              <a:rPr lang="de-CH" sz="2000" dirty="0">
                <a:latin typeface="+mn-lt"/>
              </a:rPr>
              <a:t>Niveau B2 in zwei Amtssprachen sowie im Englischen</a:t>
            </a:r>
            <a:endParaRPr lang="fr-CH" sz="2000" dirty="0">
              <a:latin typeface="+mn-lt"/>
            </a:endParaRPr>
          </a:p>
          <a:p>
            <a:r>
              <a:rPr lang="de-CH" sz="2000" b="1" dirty="0" smtClean="0">
                <a:latin typeface="+mn-lt"/>
              </a:rPr>
              <a:t>Staatsbürgerschaft </a:t>
            </a:r>
            <a:r>
              <a:rPr lang="fr-CH" sz="2000" b="1" dirty="0">
                <a:latin typeface="+mn-lt"/>
              </a:rPr>
              <a:t>: </a:t>
            </a:r>
            <a:r>
              <a:rPr lang="de-CH" sz="2000" dirty="0">
                <a:latin typeface="+mn-lt"/>
              </a:rPr>
              <a:t>Schweizer Staatsbürgerschaft (</a:t>
            </a:r>
            <a:r>
              <a:rPr lang="de-CH" sz="2000" dirty="0" smtClean="0">
                <a:latin typeface="+mn-lt"/>
              </a:rPr>
              <a:t>weitere Staatsbürgerschaften </a:t>
            </a:r>
            <a:r>
              <a:rPr lang="de-CH" sz="2000" dirty="0">
                <a:latin typeface="+mn-lt"/>
              </a:rPr>
              <a:t>sind erlaubt)</a:t>
            </a:r>
          </a:p>
          <a:p>
            <a:endParaRPr lang="de-CH" sz="800" b="1" dirty="0"/>
          </a:p>
        </p:txBody>
      </p:sp>
      <p:sp>
        <p:nvSpPr>
          <p:cNvPr id="9" name="TextBox 8"/>
          <p:cNvSpPr txBox="1"/>
          <p:nvPr/>
        </p:nvSpPr>
        <p:spPr>
          <a:xfrm>
            <a:off x="1079996" y="2349632"/>
            <a:ext cx="10620001" cy="1138773"/>
          </a:xfrm>
          <a:prstGeom prst="rect">
            <a:avLst/>
          </a:prstGeom>
          <a:noFill/>
          <a:ln w="28575">
            <a:solidFill>
              <a:srgbClr val="E30613"/>
            </a:solidFill>
          </a:ln>
        </p:spPr>
        <p:txBody>
          <a:bodyPr wrap="square" rtlCol="0">
            <a:spAutoFit/>
          </a:bodyPr>
          <a:lstStyle/>
          <a:p>
            <a:r>
              <a:rPr lang="fr-CH" sz="2000" b="1" dirty="0">
                <a:latin typeface="+mn-lt"/>
              </a:rPr>
              <a:t>Alter: </a:t>
            </a:r>
            <a:r>
              <a:rPr lang="fr-CH" sz="2000" dirty="0" err="1">
                <a:latin typeface="+mn-lt"/>
              </a:rPr>
              <a:t>Ohne</a:t>
            </a:r>
            <a:r>
              <a:rPr lang="fr-CH" sz="2000" dirty="0">
                <a:latin typeface="+mn-lt"/>
              </a:rPr>
              <a:t> </a:t>
            </a:r>
            <a:r>
              <a:rPr lang="fr-CH" sz="2000" dirty="0" err="1">
                <a:latin typeface="+mn-lt"/>
              </a:rPr>
              <a:t>Alterslimite</a:t>
            </a:r>
            <a:endParaRPr lang="fr-CH" sz="2000" dirty="0">
              <a:latin typeface="+mn-lt"/>
            </a:endParaRPr>
          </a:p>
          <a:p>
            <a:r>
              <a:rPr lang="fr-CH" sz="2000" b="1" dirty="0" err="1">
                <a:latin typeface="+mn-lt"/>
              </a:rPr>
              <a:t>Erfahrung</a:t>
            </a:r>
            <a:r>
              <a:rPr lang="fr-CH" sz="2000" b="1" dirty="0">
                <a:latin typeface="+mn-lt"/>
              </a:rPr>
              <a:t>: </a:t>
            </a:r>
            <a:r>
              <a:rPr lang="fr-CH" sz="2000" dirty="0" err="1">
                <a:latin typeface="+mn-lt"/>
              </a:rPr>
              <a:t>Führungserfahrung</a:t>
            </a:r>
            <a:r>
              <a:rPr lang="fr-CH" sz="2000" dirty="0">
                <a:latin typeface="+mn-lt"/>
              </a:rPr>
              <a:t> </a:t>
            </a:r>
            <a:r>
              <a:rPr lang="fr-CH" sz="2000" dirty="0" err="1">
                <a:latin typeface="+mn-lt"/>
              </a:rPr>
              <a:t>erwünscht</a:t>
            </a:r>
            <a:endParaRPr lang="fr-CH" sz="2000" dirty="0">
              <a:latin typeface="+mn-lt"/>
            </a:endParaRPr>
          </a:p>
          <a:p>
            <a:r>
              <a:rPr lang="de-CH" sz="2000" b="1" dirty="0">
                <a:latin typeface="+mn-lt"/>
              </a:rPr>
              <a:t>Rekrutierung: </a:t>
            </a:r>
            <a:r>
              <a:rPr lang="de-CH" sz="2000" dirty="0" err="1" smtClean="0">
                <a:latin typeface="+mn-lt"/>
              </a:rPr>
              <a:t>Concours</a:t>
            </a:r>
            <a:endParaRPr lang="de-CH" sz="2000" dirty="0" smtClean="0">
              <a:latin typeface="+mn-lt"/>
            </a:endParaRPr>
          </a:p>
          <a:p>
            <a:endParaRPr lang="de-CH" sz="800" b="1" dirty="0">
              <a:latin typeface="+mn-lt"/>
            </a:endParaRPr>
          </a:p>
        </p:txBody>
      </p:sp>
    </p:spTree>
    <p:extLst>
      <p:ext uri="{BB962C8B-B14F-4D97-AF65-F5344CB8AC3E}">
        <p14:creationId xmlns:p14="http://schemas.microsoft.com/office/powerpoint/2010/main" val="299752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e-CH" dirty="0" smtClean="0"/>
              <a:t>Direktion für Völkerrecht</a:t>
            </a:r>
          </a:p>
          <a:p>
            <a:r>
              <a:rPr lang="de-CH" dirty="0" smtClean="0"/>
              <a:t>Abteilung Europa</a:t>
            </a:r>
          </a:p>
          <a:p>
            <a:r>
              <a:rPr lang="de-CH" dirty="0" smtClean="0"/>
              <a:t>Einsatz für friedenserhaltende Massnahmen </a:t>
            </a:r>
          </a:p>
          <a:p>
            <a:r>
              <a:rPr lang="de-CH" dirty="0" smtClean="0"/>
              <a:t>Einsatz in einer internationalen Organisation </a:t>
            </a:r>
            <a:endParaRPr lang="de-CH" dirty="0"/>
          </a:p>
          <a:p>
            <a:pPr marL="0" indent="0">
              <a:buNone/>
            </a:pPr>
            <a:endParaRPr lang="de-CH" dirty="0"/>
          </a:p>
        </p:txBody>
      </p:sp>
      <p:sp>
        <p:nvSpPr>
          <p:cNvPr id="3" name="Title 2"/>
          <p:cNvSpPr>
            <a:spLocks noGrp="1"/>
          </p:cNvSpPr>
          <p:nvPr>
            <p:ph type="title"/>
          </p:nvPr>
        </p:nvSpPr>
        <p:spPr/>
        <p:txBody>
          <a:bodyPr/>
          <a:lstStyle/>
          <a:p>
            <a:r>
              <a:rPr lang="fr-CH" dirty="0" err="1" smtClean="0"/>
              <a:t>Weitere</a:t>
            </a:r>
            <a:r>
              <a:rPr lang="fr-CH" dirty="0" smtClean="0"/>
              <a:t> </a:t>
            </a:r>
            <a:r>
              <a:rPr lang="fr-CH" dirty="0" err="1" smtClean="0"/>
              <a:t>Möglichkeiten</a:t>
            </a:r>
            <a:r>
              <a:rPr lang="fr-CH" dirty="0" smtClean="0"/>
              <a:t> </a:t>
            </a:r>
            <a:r>
              <a:rPr lang="fr-CH" dirty="0" err="1" smtClean="0"/>
              <a:t>für</a:t>
            </a:r>
            <a:r>
              <a:rPr lang="fr-CH" dirty="0" smtClean="0"/>
              <a:t> </a:t>
            </a:r>
            <a:r>
              <a:rPr lang="fr-CH" dirty="0" err="1" smtClean="0"/>
              <a:t>JuristInnen</a:t>
            </a:r>
            <a:endParaRPr lang="de-CH" dirty="0"/>
          </a:p>
        </p:txBody>
      </p:sp>
    </p:spTree>
    <p:extLst>
      <p:ext uri="{BB962C8B-B14F-4D97-AF65-F5344CB8AC3E}">
        <p14:creationId xmlns:p14="http://schemas.microsoft.com/office/powerpoint/2010/main" val="3213655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fr-CH" sz="3200" dirty="0"/>
              <a:t>www.stelle.admin.ch</a:t>
            </a:r>
            <a:r>
              <a:rPr lang="fr-CH" sz="3200" dirty="0" smtClean="0"/>
              <a:t> </a:t>
            </a:r>
            <a:endParaRPr lang="fr-CH" sz="3200" dirty="0"/>
          </a:p>
          <a:p>
            <a:pPr marL="0" indent="0" algn="ctr">
              <a:buNone/>
            </a:pPr>
            <a:endParaRPr lang="fr-CH" sz="1200" dirty="0"/>
          </a:p>
          <a:p>
            <a:pPr marL="0" indent="0" algn="ctr">
              <a:buNone/>
            </a:pPr>
            <a:r>
              <a:rPr lang="fr-CH" sz="3200" dirty="0" smtClean="0"/>
              <a:t>www.eda.admin.ch/karriere     </a:t>
            </a:r>
            <a:endParaRPr lang="de-CH" sz="3200" dirty="0"/>
          </a:p>
          <a:p>
            <a:pPr marL="0" indent="0">
              <a:buNone/>
            </a:pPr>
            <a:endParaRPr lang="fr-CH" sz="1800" dirty="0" smtClean="0"/>
          </a:p>
          <a:p>
            <a:pPr marL="0" indent="0">
              <a:buNone/>
            </a:pPr>
            <a:endParaRPr lang="fr-CH" dirty="0"/>
          </a:p>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pPr marL="0" indent="0">
              <a:buNone/>
            </a:pPr>
            <a:endParaRPr lang="fr-CH" dirty="0" smtClean="0"/>
          </a:p>
          <a:p>
            <a:pPr marL="0" indent="0" algn="ctr">
              <a:buNone/>
            </a:pPr>
            <a:r>
              <a:rPr lang="fr-CH" dirty="0" smtClean="0"/>
              <a:t>LinkedIn @EDA_DFAE </a:t>
            </a:r>
            <a:endParaRPr lang="fr-CH" dirty="0"/>
          </a:p>
          <a:p>
            <a:pPr marL="0" indent="0">
              <a:buNone/>
            </a:pPr>
            <a:endParaRPr lang="de-CH" dirty="0"/>
          </a:p>
        </p:txBody>
      </p:sp>
      <p:sp>
        <p:nvSpPr>
          <p:cNvPr id="3" name="Title 2"/>
          <p:cNvSpPr>
            <a:spLocks noGrp="1"/>
          </p:cNvSpPr>
          <p:nvPr>
            <p:ph type="title"/>
          </p:nvPr>
        </p:nvSpPr>
        <p:spPr/>
        <p:txBody>
          <a:bodyPr/>
          <a:lstStyle/>
          <a:p>
            <a:r>
              <a:rPr lang="fr-CH" dirty="0" err="1" smtClean="0"/>
              <a:t>Arbeiten</a:t>
            </a:r>
            <a:r>
              <a:rPr lang="fr-CH" dirty="0" smtClean="0"/>
              <a:t> </a:t>
            </a:r>
            <a:r>
              <a:rPr lang="fr-CH" dirty="0" err="1" smtClean="0"/>
              <a:t>beim</a:t>
            </a:r>
            <a:r>
              <a:rPr lang="fr-CH" dirty="0" smtClean="0"/>
              <a:t> EDA</a:t>
            </a:r>
            <a:endParaRPr lang="de-CH"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6818" y="2996839"/>
            <a:ext cx="2646362" cy="2646362"/>
          </a:xfrm>
          <a:prstGeom prst="rect">
            <a:avLst/>
          </a:prstGeom>
        </p:spPr>
      </p:pic>
    </p:spTree>
    <p:extLst>
      <p:ext uri="{BB962C8B-B14F-4D97-AF65-F5344CB8AC3E}">
        <p14:creationId xmlns:p14="http://schemas.microsoft.com/office/powerpoint/2010/main" val="326595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err="1" smtClean="0"/>
              <a:t>Das</a:t>
            </a:r>
            <a:r>
              <a:rPr lang="fr-CH" dirty="0" smtClean="0"/>
              <a:t> EDA</a:t>
            </a:r>
            <a:endParaRPr lang="de-CH"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087"/>
          <a:stretch/>
        </p:blipFill>
        <p:spPr>
          <a:xfrm>
            <a:off x="1355144" y="1355126"/>
            <a:ext cx="10069712" cy="4268754"/>
          </a:xfrm>
          <a:prstGeom prst="rect">
            <a:avLst/>
          </a:prstGeom>
        </p:spPr>
      </p:pic>
    </p:spTree>
    <p:extLst>
      <p:ext uri="{BB962C8B-B14F-4D97-AF65-F5344CB8AC3E}">
        <p14:creationId xmlns:p14="http://schemas.microsoft.com/office/powerpoint/2010/main" val="4180842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50949072"/>
              </p:ext>
            </p:extLst>
          </p:nvPr>
        </p:nvGraphicFramePr>
        <p:xfrm>
          <a:off x="1080000" y="2143869"/>
          <a:ext cx="10620000" cy="2902693"/>
        </p:xfrm>
        <a:graphic>
          <a:graphicData uri="http://schemas.openxmlformats.org/drawingml/2006/table">
            <a:tbl>
              <a:tblPr firstRow="1" bandRow="1">
                <a:tableStyleId>{5C22544A-7EE6-4342-B048-85BDC9FD1C3A}</a:tableStyleId>
              </a:tblPr>
              <a:tblGrid>
                <a:gridCol w="1778947">
                  <a:extLst>
                    <a:ext uri="{9D8B030D-6E8A-4147-A177-3AD203B41FA5}">
                      <a16:colId xmlns:a16="http://schemas.microsoft.com/office/drawing/2014/main" val="3348239812"/>
                    </a:ext>
                  </a:extLst>
                </a:gridCol>
                <a:gridCol w="1736202">
                  <a:extLst>
                    <a:ext uri="{9D8B030D-6E8A-4147-A177-3AD203B41FA5}">
                      <a16:colId xmlns:a16="http://schemas.microsoft.com/office/drawing/2014/main" val="1909023920"/>
                    </a:ext>
                  </a:extLst>
                </a:gridCol>
                <a:gridCol w="2164466">
                  <a:extLst>
                    <a:ext uri="{9D8B030D-6E8A-4147-A177-3AD203B41FA5}">
                      <a16:colId xmlns:a16="http://schemas.microsoft.com/office/drawing/2014/main" val="3311561358"/>
                    </a:ext>
                  </a:extLst>
                </a:gridCol>
                <a:gridCol w="2372810">
                  <a:extLst>
                    <a:ext uri="{9D8B030D-6E8A-4147-A177-3AD203B41FA5}">
                      <a16:colId xmlns:a16="http://schemas.microsoft.com/office/drawing/2014/main" val="1245998189"/>
                    </a:ext>
                  </a:extLst>
                </a:gridCol>
                <a:gridCol w="2567575">
                  <a:extLst>
                    <a:ext uri="{9D8B030D-6E8A-4147-A177-3AD203B41FA5}">
                      <a16:colId xmlns:a16="http://schemas.microsoft.com/office/drawing/2014/main" val="604555385"/>
                    </a:ext>
                  </a:extLst>
                </a:gridCol>
              </a:tblGrid>
              <a:tr h="370840">
                <a:tc rowSpan="2">
                  <a:txBody>
                    <a:bodyPr/>
                    <a:lstStyle/>
                    <a:p>
                      <a:pPr algn="ctr"/>
                      <a:r>
                        <a:rPr lang="fr-CH" b="1" dirty="0" smtClean="0">
                          <a:solidFill>
                            <a:schemeClr val="tx1"/>
                          </a:solidFill>
                        </a:rPr>
                        <a:t>Länder-</a:t>
                      </a:r>
                      <a:r>
                        <a:rPr lang="fr-CH" b="1" dirty="0" err="1" smtClean="0">
                          <a:solidFill>
                            <a:schemeClr val="tx1"/>
                          </a:solidFill>
                        </a:rPr>
                        <a:t>Kontext</a:t>
                      </a:r>
                      <a:endParaRPr lang="de-CH"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fr-CH" b="1" dirty="0" err="1" smtClean="0">
                          <a:solidFill>
                            <a:schemeClr val="tx1"/>
                          </a:solidFill>
                        </a:rPr>
                        <a:t>Anzah</a:t>
                      </a:r>
                      <a:r>
                        <a:rPr lang="fr-CH" b="1" baseline="0" dirty="0" err="1" smtClean="0">
                          <a:solidFill>
                            <a:schemeClr val="tx1"/>
                          </a:solidFill>
                        </a:rPr>
                        <a:t>l</a:t>
                      </a:r>
                      <a:r>
                        <a:rPr lang="fr-CH" b="1" baseline="0" dirty="0" smtClean="0">
                          <a:solidFill>
                            <a:schemeClr val="tx1"/>
                          </a:solidFill>
                        </a:rPr>
                        <a:t> Länder</a:t>
                      </a:r>
                      <a:endParaRPr lang="de-CH"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fr-CH" sz="1800" b="1" kern="1200" dirty="0" err="1" smtClean="0">
                          <a:solidFill>
                            <a:schemeClr val="tx1"/>
                          </a:solidFill>
                          <a:latin typeface="+mn-lt"/>
                          <a:ea typeface="+mn-ea"/>
                          <a:cs typeface="+mn-cs"/>
                        </a:rPr>
                        <a:t>Anzahl</a:t>
                      </a:r>
                      <a:r>
                        <a:rPr lang="fr-CH" sz="1800" b="1" kern="1200" dirty="0" smtClean="0">
                          <a:solidFill>
                            <a:schemeClr val="tx1"/>
                          </a:solidFill>
                          <a:latin typeface="+mn-lt"/>
                          <a:ea typeface="+mn-ea"/>
                          <a:cs typeface="+mn-cs"/>
                        </a:rPr>
                        <a:t> </a:t>
                      </a:r>
                      <a:r>
                        <a:rPr lang="de-CH" sz="1800" b="1" kern="1200" dirty="0" smtClean="0">
                          <a:solidFill>
                            <a:schemeClr val="tx1"/>
                          </a:solidFill>
                          <a:latin typeface="+mn-lt"/>
                          <a:ea typeface="+mn-ea"/>
                          <a:cs typeface="+mn-cs"/>
                        </a:rPr>
                        <a:t>versetzbare Stellen</a:t>
                      </a:r>
                      <a:endParaRPr lang="de-CH"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de-CH"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de-CH"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262720"/>
                  </a:ext>
                </a:extLst>
              </a:tr>
              <a:tr h="370840">
                <a:tc vMerge="1">
                  <a:txBody>
                    <a:bodyPr/>
                    <a:lstStyle/>
                    <a:p>
                      <a:pPr algn="ctr"/>
                      <a:endParaRPr lang="de-CH"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de-CH"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H" b="1" dirty="0" smtClean="0">
                          <a:solidFill>
                            <a:schemeClr val="tx1"/>
                          </a:solidFill>
                        </a:rPr>
                        <a:t>Diplomatie</a:t>
                      </a:r>
                      <a:endParaRPr lang="de-CH"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H" b="1" dirty="0" smtClean="0">
                          <a:solidFill>
                            <a:schemeClr val="tx1"/>
                          </a:solidFill>
                        </a:rPr>
                        <a:t>Internationale </a:t>
                      </a:r>
                      <a:r>
                        <a:rPr lang="de-CH" b="1" noProof="0" dirty="0" smtClean="0">
                          <a:solidFill>
                            <a:schemeClr val="tx1"/>
                          </a:solidFill>
                        </a:rPr>
                        <a:t>Zusammenarbeit</a:t>
                      </a:r>
                      <a:endParaRPr lang="de-CH" b="1"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CH" sz="1800" b="1" spc="-5" dirty="0" smtClean="0">
                          <a:latin typeface="+mn-lt"/>
                          <a:cs typeface="Arial"/>
                        </a:rPr>
                        <a:t>Kon</a:t>
                      </a:r>
                      <a:r>
                        <a:rPr lang="de-CH" sz="1800" b="1" dirty="0" smtClean="0">
                          <a:latin typeface="+mn-lt"/>
                          <a:cs typeface="Arial"/>
                        </a:rPr>
                        <a:t>s</a:t>
                      </a:r>
                      <a:r>
                        <a:rPr lang="de-CH" sz="1800" b="1" spc="-5" dirty="0" smtClean="0">
                          <a:latin typeface="+mn-lt"/>
                          <a:cs typeface="Arial"/>
                        </a:rPr>
                        <a:t>u</a:t>
                      </a:r>
                      <a:r>
                        <a:rPr lang="de-CH" sz="1800" b="1" dirty="0" smtClean="0">
                          <a:latin typeface="+mn-lt"/>
                          <a:cs typeface="Arial"/>
                        </a:rPr>
                        <a:t>l</a:t>
                      </a:r>
                      <a:r>
                        <a:rPr lang="de-CH" sz="1800" b="1" spc="-5" dirty="0" smtClean="0">
                          <a:latin typeface="+mn-lt"/>
                          <a:cs typeface="Arial"/>
                        </a:rPr>
                        <a:t>a</a:t>
                      </a:r>
                      <a:r>
                        <a:rPr lang="de-CH" sz="1800" b="1" spc="-10" dirty="0" smtClean="0">
                          <a:latin typeface="+mn-lt"/>
                          <a:cs typeface="Arial"/>
                        </a:rPr>
                        <a:t>r</a:t>
                      </a:r>
                      <a:r>
                        <a:rPr lang="de-CH" sz="1800" b="1" dirty="0" smtClean="0">
                          <a:latin typeface="+mn-lt"/>
                          <a:cs typeface="Arial"/>
                        </a:rPr>
                        <a:t>isc</a:t>
                      </a:r>
                      <a:r>
                        <a:rPr lang="de-CH" sz="1800" b="1" spc="-5" dirty="0" smtClean="0">
                          <a:latin typeface="+mn-lt"/>
                          <a:cs typeface="Arial"/>
                        </a:rPr>
                        <a:t>he</a:t>
                      </a:r>
                      <a:r>
                        <a:rPr lang="de-CH" sz="1800" b="1" dirty="0" smtClean="0">
                          <a:latin typeface="+mn-lt"/>
                          <a:cs typeface="Arial"/>
                        </a:rPr>
                        <a:t>s</a:t>
                      </a:r>
                      <a:r>
                        <a:rPr lang="de-CH" sz="1800" b="1" spc="-5" dirty="0" smtClean="0">
                          <a:latin typeface="+mn-lt"/>
                          <a:cs typeface="Arial"/>
                        </a:rPr>
                        <a:t>,  Betriebsführung  &amp;</a:t>
                      </a:r>
                      <a:r>
                        <a:rPr lang="de-CH" sz="1800" b="1" spc="-15" dirty="0" smtClean="0">
                          <a:latin typeface="+mn-lt"/>
                          <a:cs typeface="Arial"/>
                        </a:rPr>
                        <a:t> </a:t>
                      </a:r>
                      <a:r>
                        <a:rPr lang="de-CH" sz="1800" b="1" spc="-5" dirty="0" smtClean="0">
                          <a:latin typeface="+mn-lt"/>
                          <a:cs typeface="Arial"/>
                        </a:rPr>
                        <a:t>Finanzen</a:t>
                      </a:r>
                      <a:endParaRPr lang="de-CH"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35272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800" kern="1200" dirty="0" smtClean="0">
                          <a:solidFill>
                            <a:schemeClr val="dk1"/>
                          </a:solidFill>
                          <a:effectLst/>
                          <a:latin typeface="+mn-lt"/>
                          <a:ea typeface="+mn-ea"/>
                          <a:cs typeface="+mn-cs"/>
                        </a:rPr>
                        <a:t>Gewöhnlich</a:t>
                      </a:r>
                    </a:p>
                  </a:txBody>
                  <a:tcPr>
                    <a:lnT w="12700" cap="flat" cmpd="sng" algn="ctr">
                      <a:solidFill>
                        <a:schemeClr val="tx1"/>
                      </a:solidFill>
                      <a:prstDash val="solid"/>
                      <a:round/>
                      <a:headEnd type="none" w="med" len="med"/>
                      <a:tailEnd type="none" w="med" len="med"/>
                    </a:lnT>
                    <a:solidFill>
                      <a:srgbClr val="FFA3A3"/>
                    </a:solidFill>
                  </a:tcPr>
                </a:tc>
                <a:tc>
                  <a:txBody>
                    <a:bodyPr/>
                    <a:lstStyle/>
                    <a:p>
                      <a:pPr algn="ctr"/>
                      <a:r>
                        <a:rPr lang="fr-CH" dirty="0" smtClean="0"/>
                        <a:t>51</a:t>
                      </a:r>
                      <a:endParaRPr lang="de-CH" dirty="0"/>
                    </a:p>
                  </a:txBody>
                  <a:tcPr>
                    <a:lnT w="12700" cap="flat" cmpd="sng" algn="ctr">
                      <a:solidFill>
                        <a:schemeClr val="tx1"/>
                      </a:solidFill>
                      <a:prstDash val="solid"/>
                      <a:round/>
                      <a:headEnd type="none" w="med" len="med"/>
                      <a:tailEnd type="none" w="med" len="med"/>
                    </a:lnT>
                    <a:solidFill>
                      <a:srgbClr val="FFA3A3"/>
                    </a:solidFill>
                  </a:tcPr>
                </a:tc>
                <a:tc>
                  <a:txBody>
                    <a:bodyPr/>
                    <a:lstStyle/>
                    <a:p>
                      <a:pPr algn="ctr"/>
                      <a:r>
                        <a:rPr lang="fr-CH" dirty="0" smtClean="0"/>
                        <a:t>108</a:t>
                      </a:r>
                      <a:endParaRPr lang="de-CH" dirty="0"/>
                    </a:p>
                  </a:txBody>
                  <a:tcPr>
                    <a:lnT w="12700" cap="flat" cmpd="sng" algn="ctr">
                      <a:solidFill>
                        <a:schemeClr val="tx1"/>
                      </a:solidFill>
                      <a:prstDash val="solid"/>
                      <a:round/>
                      <a:headEnd type="none" w="med" len="med"/>
                      <a:tailEnd type="none" w="med" len="med"/>
                    </a:lnT>
                    <a:solidFill>
                      <a:srgbClr val="FFA3A3"/>
                    </a:solidFill>
                  </a:tcPr>
                </a:tc>
                <a:tc>
                  <a:txBody>
                    <a:bodyPr/>
                    <a:lstStyle/>
                    <a:p>
                      <a:pPr algn="ctr"/>
                      <a:r>
                        <a:rPr lang="fr-CH" dirty="0" smtClean="0"/>
                        <a:t>10</a:t>
                      </a:r>
                      <a:endParaRPr lang="de-CH" dirty="0"/>
                    </a:p>
                  </a:txBody>
                  <a:tcPr>
                    <a:lnT w="12700" cap="flat" cmpd="sng" algn="ctr">
                      <a:solidFill>
                        <a:schemeClr val="tx1"/>
                      </a:solidFill>
                      <a:prstDash val="solid"/>
                      <a:round/>
                      <a:headEnd type="none" w="med" len="med"/>
                      <a:tailEnd type="none" w="med" len="med"/>
                    </a:lnT>
                    <a:solidFill>
                      <a:srgbClr val="FFA3A3"/>
                    </a:solidFill>
                  </a:tcPr>
                </a:tc>
                <a:tc>
                  <a:txBody>
                    <a:bodyPr/>
                    <a:lstStyle/>
                    <a:p>
                      <a:pPr algn="ctr"/>
                      <a:r>
                        <a:rPr lang="fr-CH" dirty="0" smtClean="0"/>
                        <a:t>65</a:t>
                      </a:r>
                      <a:endParaRPr lang="de-CH" dirty="0"/>
                    </a:p>
                  </a:txBody>
                  <a:tcPr>
                    <a:lnT w="12700" cap="flat" cmpd="sng" algn="ctr">
                      <a:solidFill>
                        <a:schemeClr val="tx1"/>
                      </a:solidFill>
                      <a:prstDash val="solid"/>
                      <a:round/>
                      <a:headEnd type="none" w="med" len="med"/>
                      <a:tailEnd type="none" w="med" len="med"/>
                    </a:lnT>
                    <a:solidFill>
                      <a:srgbClr val="FFA3A3"/>
                    </a:solidFill>
                  </a:tcPr>
                </a:tc>
                <a:extLst>
                  <a:ext uri="{0D108BD9-81ED-4DB2-BD59-A6C34878D82A}">
                    <a16:rowId xmlns:a16="http://schemas.microsoft.com/office/drawing/2014/main" val="3937480342"/>
                  </a:ext>
                </a:extLst>
              </a:tr>
              <a:tr h="370840">
                <a:tc>
                  <a:txBody>
                    <a:bodyPr/>
                    <a:lstStyle/>
                    <a:p>
                      <a:pPr algn="ctr"/>
                      <a:r>
                        <a:rPr lang="fr-CH" dirty="0" err="1" smtClean="0"/>
                        <a:t>Schwierig</a:t>
                      </a:r>
                      <a:endParaRPr lang="de-CH" dirty="0"/>
                    </a:p>
                  </a:txBody>
                  <a:tcPr>
                    <a:solidFill>
                      <a:srgbClr val="FF3B3B"/>
                    </a:solidFill>
                  </a:tcPr>
                </a:tc>
                <a:tc>
                  <a:txBody>
                    <a:bodyPr/>
                    <a:lstStyle/>
                    <a:p>
                      <a:pPr algn="ctr"/>
                      <a:r>
                        <a:rPr lang="fr-CH" dirty="0" smtClean="0"/>
                        <a:t>32</a:t>
                      </a:r>
                      <a:endParaRPr lang="de-CH" dirty="0"/>
                    </a:p>
                  </a:txBody>
                  <a:tcPr>
                    <a:solidFill>
                      <a:srgbClr val="FF3B3B"/>
                    </a:solidFill>
                  </a:tcPr>
                </a:tc>
                <a:tc>
                  <a:txBody>
                    <a:bodyPr/>
                    <a:lstStyle/>
                    <a:p>
                      <a:pPr algn="ctr"/>
                      <a:r>
                        <a:rPr lang="fr-CH" dirty="0" smtClean="0"/>
                        <a:t>49</a:t>
                      </a:r>
                      <a:endParaRPr lang="de-CH" dirty="0"/>
                    </a:p>
                  </a:txBody>
                  <a:tcPr>
                    <a:solidFill>
                      <a:srgbClr val="FF3B3B"/>
                    </a:solidFill>
                  </a:tcPr>
                </a:tc>
                <a:tc>
                  <a:txBody>
                    <a:bodyPr/>
                    <a:lstStyle/>
                    <a:p>
                      <a:pPr algn="ctr"/>
                      <a:r>
                        <a:rPr lang="fr-CH" dirty="0" smtClean="0"/>
                        <a:t>15</a:t>
                      </a:r>
                      <a:endParaRPr lang="de-CH" dirty="0"/>
                    </a:p>
                  </a:txBody>
                  <a:tcPr>
                    <a:solidFill>
                      <a:srgbClr val="FF3B3B"/>
                    </a:solidFill>
                  </a:tcPr>
                </a:tc>
                <a:tc>
                  <a:txBody>
                    <a:bodyPr/>
                    <a:lstStyle/>
                    <a:p>
                      <a:pPr algn="ctr"/>
                      <a:r>
                        <a:rPr lang="fr-CH" dirty="0" smtClean="0"/>
                        <a:t>39</a:t>
                      </a:r>
                      <a:endParaRPr lang="de-CH" dirty="0"/>
                    </a:p>
                  </a:txBody>
                  <a:tcPr>
                    <a:solidFill>
                      <a:srgbClr val="FF3B3B"/>
                    </a:solidFill>
                  </a:tcPr>
                </a:tc>
                <a:extLst>
                  <a:ext uri="{0D108BD9-81ED-4DB2-BD59-A6C34878D82A}">
                    <a16:rowId xmlns:a16="http://schemas.microsoft.com/office/drawing/2014/main" val="3743424270"/>
                  </a:ext>
                </a:extLst>
              </a:tr>
              <a:tr h="370840">
                <a:tc>
                  <a:txBody>
                    <a:bodyPr/>
                    <a:lstStyle/>
                    <a:p>
                      <a:pPr algn="ctr"/>
                      <a:r>
                        <a:rPr lang="fr-CH" dirty="0" err="1" smtClean="0">
                          <a:solidFill>
                            <a:schemeClr val="bg1"/>
                          </a:solidFill>
                        </a:rPr>
                        <a:t>Sehr</a:t>
                      </a:r>
                      <a:r>
                        <a:rPr lang="fr-CH" dirty="0" smtClean="0">
                          <a:solidFill>
                            <a:schemeClr val="bg1"/>
                          </a:solidFill>
                        </a:rPr>
                        <a:t> </a:t>
                      </a:r>
                      <a:r>
                        <a:rPr lang="fr-CH" dirty="0" err="1" smtClean="0">
                          <a:solidFill>
                            <a:schemeClr val="bg1"/>
                          </a:solidFill>
                        </a:rPr>
                        <a:t>schwierig</a:t>
                      </a:r>
                      <a:endParaRPr lang="de-CH" dirty="0">
                        <a:solidFill>
                          <a:schemeClr val="bg1"/>
                        </a:solidFill>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pPr algn="ctr"/>
                      <a:r>
                        <a:rPr lang="fr-CH" dirty="0" smtClean="0">
                          <a:solidFill>
                            <a:schemeClr val="bg1"/>
                          </a:solidFill>
                        </a:rPr>
                        <a:t>87</a:t>
                      </a:r>
                      <a:endParaRPr lang="de-CH" dirty="0">
                        <a:solidFill>
                          <a:schemeClr val="bg1"/>
                        </a:solidFill>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pPr algn="ctr"/>
                      <a:r>
                        <a:rPr lang="fr-CH" dirty="0" smtClean="0">
                          <a:solidFill>
                            <a:schemeClr val="bg1"/>
                          </a:solidFill>
                        </a:rPr>
                        <a:t>104</a:t>
                      </a:r>
                      <a:endParaRPr lang="de-CH" dirty="0">
                        <a:solidFill>
                          <a:schemeClr val="bg1"/>
                        </a:solidFill>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pPr algn="ctr"/>
                      <a:r>
                        <a:rPr lang="fr-CH" dirty="0" smtClean="0">
                          <a:solidFill>
                            <a:schemeClr val="bg1"/>
                          </a:solidFill>
                        </a:rPr>
                        <a:t>111</a:t>
                      </a:r>
                      <a:endParaRPr lang="de-CH" dirty="0">
                        <a:solidFill>
                          <a:schemeClr val="bg1"/>
                        </a:solidFill>
                      </a:endParaRPr>
                    </a:p>
                  </a:txBody>
                  <a:tcPr>
                    <a:lnB w="12700" cap="flat" cmpd="sng" algn="ctr">
                      <a:solidFill>
                        <a:schemeClr val="tx1"/>
                      </a:solidFill>
                      <a:prstDash val="solid"/>
                      <a:round/>
                      <a:headEnd type="none" w="med" len="med"/>
                      <a:tailEnd type="none" w="med" len="med"/>
                    </a:lnB>
                    <a:solidFill>
                      <a:srgbClr val="C00000"/>
                    </a:solidFill>
                  </a:tcPr>
                </a:tc>
                <a:tc>
                  <a:txBody>
                    <a:bodyPr/>
                    <a:lstStyle/>
                    <a:p>
                      <a:pPr algn="ctr"/>
                      <a:r>
                        <a:rPr lang="fr-CH" dirty="0" smtClean="0">
                          <a:solidFill>
                            <a:schemeClr val="bg1"/>
                          </a:solidFill>
                        </a:rPr>
                        <a:t>108</a:t>
                      </a:r>
                      <a:endParaRPr lang="de-CH" dirty="0">
                        <a:solidFill>
                          <a:schemeClr val="bg1"/>
                        </a:solidFill>
                      </a:endParaRPr>
                    </a:p>
                  </a:txBody>
                  <a:tcPr>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486108086"/>
                  </a:ext>
                </a:extLst>
              </a:tr>
              <a:tr h="504933">
                <a:tc>
                  <a:txBody>
                    <a:bodyPr/>
                    <a:lstStyle/>
                    <a:p>
                      <a:pPr algn="ctr"/>
                      <a:r>
                        <a:rPr lang="fr-CH" b="1" dirty="0" smtClean="0"/>
                        <a:t>Total</a:t>
                      </a:r>
                      <a:endParaRPr lang="de-CH"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H" b="1" dirty="0" smtClean="0"/>
                        <a:t>171</a:t>
                      </a:r>
                      <a:endParaRPr lang="de-CH"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H" b="1" dirty="0" smtClean="0"/>
                        <a:t>261</a:t>
                      </a:r>
                      <a:endParaRPr lang="de-CH"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H" b="1" dirty="0" smtClean="0"/>
                        <a:t>136</a:t>
                      </a:r>
                      <a:endParaRPr lang="de-CH"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H" b="1" dirty="0" smtClean="0"/>
                        <a:t>212</a:t>
                      </a:r>
                      <a:endParaRPr lang="de-CH"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1635668"/>
                  </a:ext>
                </a:extLst>
              </a:tr>
            </a:tbl>
          </a:graphicData>
        </a:graphic>
      </p:graphicFrame>
      <p:sp>
        <p:nvSpPr>
          <p:cNvPr id="3" name="Title 2"/>
          <p:cNvSpPr>
            <a:spLocks noGrp="1"/>
          </p:cNvSpPr>
          <p:nvPr>
            <p:ph type="title"/>
          </p:nvPr>
        </p:nvSpPr>
        <p:spPr/>
        <p:txBody>
          <a:bodyPr/>
          <a:lstStyle/>
          <a:p>
            <a:r>
              <a:rPr lang="fr-CH" dirty="0" err="1"/>
              <a:t>Transferdisziplin</a:t>
            </a:r>
            <a:r>
              <a:rPr lang="fr-CH" dirty="0"/>
              <a:t>: </a:t>
            </a:r>
            <a:r>
              <a:rPr lang="fr-CH" dirty="0" err="1"/>
              <a:t>Realität</a:t>
            </a:r>
            <a:r>
              <a:rPr lang="fr-CH" dirty="0"/>
              <a:t> vs. </a:t>
            </a:r>
            <a:r>
              <a:rPr lang="fr-CH" dirty="0" err="1" smtClean="0"/>
              <a:t>Klischee</a:t>
            </a:r>
            <a:r>
              <a:rPr lang="fr-CH" dirty="0" smtClean="0"/>
              <a:t> </a:t>
            </a:r>
            <a:endParaRPr lang="de-CH" dirty="0"/>
          </a:p>
        </p:txBody>
      </p:sp>
    </p:spTree>
    <p:extLst>
      <p:ext uri="{BB962C8B-B14F-4D97-AF65-F5344CB8AC3E}">
        <p14:creationId xmlns:p14="http://schemas.microsoft.com/office/powerpoint/2010/main" val="3759496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999" y="323851"/>
            <a:ext cx="10620000" cy="717871"/>
          </a:xfrm>
        </p:spPr>
        <p:txBody>
          <a:bodyPr/>
          <a:lstStyle/>
          <a:p>
            <a:r>
              <a:rPr lang="fr-CH" dirty="0" err="1"/>
              <a:t>Chancen</a:t>
            </a:r>
            <a:r>
              <a:rPr lang="fr-CH" dirty="0"/>
              <a:t> </a:t>
            </a:r>
            <a:r>
              <a:rPr lang="fr-CH" dirty="0" err="1"/>
              <a:t>und</a:t>
            </a:r>
            <a:r>
              <a:rPr lang="fr-CH" dirty="0"/>
              <a:t> </a:t>
            </a:r>
            <a:r>
              <a:rPr lang="fr-CH" dirty="0" err="1"/>
              <a:t>Herausforderungen</a:t>
            </a:r>
            <a:endParaRPr lang="de-CH" dirty="0"/>
          </a:p>
        </p:txBody>
      </p:sp>
      <p:sp>
        <p:nvSpPr>
          <p:cNvPr id="3" name="Content Placeholder 2"/>
          <p:cNvSpPr>
            <a:spLocks noGrp="1"/>
          </p:cNvSpPr>
          <p:nvPr>
            <p:ph sz="half" idx="1"/>
          </p:nvPr>
        </p:nvSpPr>
        <p:spPr>
          <a:xfrm>
            <a:off x="1080000" y="1393444"/>
            <a:ext cx="4878917" cy="4353387"/>
          </a:xfrm>
        </p:spPr>
        <p:txBody>
          <a:bodyPr/>
          <a:lstStyle/>
          <a:p>
            <a:pPr marL="355600" marR="814705">
              <a:spcBef>
                <a:spcPts val="100"/>
              </a:spcBef>
              <a:buClr>
                <a:srgbClr val="00B050"/>
              </a:buClr>
              <a:buSzPct val="130000"/>
              <a:buFont typeface="Arial" panose="020B0604020202020204" pitchFamily="34" charset="0"/>
              <a:buChar char="•"/>
              <a:tabLst>
                <a:tab pos="355600" algn="l"/>
              </a:tabLst>
            </a:pPr>
            <a:r>
              <a:rPr lang="de-CH" sz="2000" spc="-10" dirty="0">
                <a:cs typeface="Arial"/>
              </a:rPr>
              <a:t>Arbeiten in einem  internationalen Umfeld</a:t>
            </a:r>
          </a:p>
          <a:p>
            <a:pPr>
              <a:buClr>
                <a:srgbClr val="00B050"/>
              </a:buClr>
              <a:buSzPct val="130000"/>
              <a:buFont typeface="Arial" panose="020B0604020202020204" pitchFamily="34" charset="0"/>
              <a:buChar char="•"/>
            </a:pPr>
            <a:endParaRPr lang="fr-CH" sz="2000" dirty="0"/>
          </a:p>
          <a:p>
            <a:pPr marL="355600" marR="437515">
              <a:spcBef>
                <a:spcPts val="1200"/>
              </a:spcBef>
              <a:buClr>
                <a:srgbClr val="00B050"/>
              </a:buClr>
              <a:buSzPct val="130000"/>
              <a:buFont typeface="Arial" panose="020B0604020202020204" pitchFamily="34" charset="0"/>
              <a:buChar char="•"/>
              <a:tabLst>
                <a:tab pos="355600" algn="l"/>
              </a:tabLst>
            </a:pPr>
            <a:r>
              <a:rPr lang="de-CH" sz="2000" spc="-10" dirty="0" smtClean="0">
                <a:cs typeface="Arial"/>
              </a:rPr>
              <a:t>Vielfältige und </a:t>
            </a:r>
            <a:r>
              <a:rPr lang="de-CH" sz="2000" spc="-5" dirty="0" smtClean="0">
                <a:cs typeface="Arial"/>
              </a:rPr>
              <a:t>interessante </a:t>
            </a:r>
            <a:r>
              <a:rPr lang="de-CH" sz="2000" spc="-10" dirty="0">
                <a:cs typeface="Arial"/>
              </a:rPr>
              <a:t>berufliche und </a:t>
            </a:r>
            <a:r>
              <a:rPr lang="de-CH" sz="2000" spc="-10" dirty="0" smtClean="0">
                <a:cs typeface="Arial"/>
              </a:rPr>
              <a:t>persönliche </a:t>
            </a:r>
            <a:r>
              <a:rPr lang="de-CH" sz="2000" spc="-10" dirty="0">
                <a:cs typeface="Arial"/>
              </a:rPr>
              <a:t>Begegnungen</a:t>
            </a:r>
            <a:endParaRPr lang="de-CH" sz="2000" dirty="0">
              <a:cs typeface="Arial"/>
            </a:endParaRPr>
          </a:p>
          <a:p>
            <a:pPr>
              <a:buClr>
                <a:srgbClr val="00B050"/>
              </a:buClr>
              <a:buSzPct val="130000"/>
              <a:buFont typeface="Arial" panose="020B0604020202020204" pitchFamily="34" charset="0"/>
              <a:buChar char="•"/>
            </a:pPr>
            <a:endParaRPr lang="fr-FR" sz="2000" dirty="0" smtClean="0">
              <a:cs typeface="Arial"/>
            </a:endParaRPr>
          </a:p>
          <a:p>
            <a:pPr>
              <a:buClr>
                <a:srgbClr val="00B050"/>
              </a:buClr>
              <a:buSzPct val="130000"/>
              <a:buFont typeface="Arial" panose="020B0604020202020204" pitchFamily="34" charset="0"/>
              <a:buChar char="•"/>
            </a:pPr>
            <a:r>
              <a:rPr lang="de-CH" sz="2000" spc="-5" dirty="0">
                <a:cs typeface="Arial"/>
              </a:rPr>
              <a:t>Ein alle 4 Jahre</a:t>
            </a:r>
            <a:r>
              <a:rPr lang="de-CH" sz="2000" spc="-70" dirty="0">
                <a:cs typeface="Arial"/>
              </a:rPr>
              <a:t> </a:t>
            </a:r>
            <a:r>
              <a:rPr lang="de-CH" sz="2000" spc="-10" dirty="0">
                <a:cs typeface="Arial"/>
              </a:rPr>
              <a:t>wechselndes </a:t>
            </a:r>
            <a:r>
              <a:rPr lang="de-CH" sz="2000" spc="-5" dirty="0">
                <a:cs typeface="Arial"/>
              </a:rPr>
              <a:t>Arbeitsumfeld durch </a:t>
            </a:r>
            <a:r>
              <a:rPr lang="de-CH" sz="2000" spc="-10" dirty="0">
                <a:cs typeface="Arial"/>
              </a:rPr>
              <a:t>die </a:t>
            </a:r>
            <a:r>
              <a:rPr lang="de-CH" sz="2000" spc="-10" dirty="0" smtClean="0">
                <a:cs typeface="Arial"/>
              </a:rPr>
              <a:t>Versetzungsdisziplin</a:t>
            </a:r>
            <a:endParaRPr lang="fr-FR" sz="2000" dirty="0">
              <a:cs typeface="Arial"/>
            </a:endParaRPr>
          </a:p>
          <a:p>
            <a:pPr marL="355600" marR="5080">
              <a:spcBef>
                <a:spcPts val="1200"/>
              </a:spcBef>
              <a:buClr>
                <a:srgbClr val="00B050"/>
              </a:buClr>
              <a:buSzPct val="130000"/>
              <a:buFont typeface="Arial" panose="020B0604020202020204" pitchFamily="34" charset="0"/>
              <a:buChar char="•"/>
              <a:tabLst>
                <a:tab pos="355600" algn="l"/>
              </a:tabLst>
            </a:pPr>
            <a:r>
              <a:rPr lang="de-CH" sz="2000" spc="-10" dirty="0">
                <a:cs typeface="Arial"/>
              </a:rPr>
              <a:t>Ständig wechselnde berufliche  Herausforderungen</a:t>
            </a:r>
            <a:endParaRPr lang="de-CH" sz="2000" dirty="0">
              <a:cs typeface="Arial"/>
            </a:endParaRPr>
          </a:p>
          <a:p>
            <a:endParaRPr lang="de-CH" sz="2000" dirty="0"/>
          </a:p>
        </p:txBody>
      </p:sp>
      <p:sp>
        <p:nvSpPr>
          <p:cNvPr id="4" name="Content Placeholder 3"/>
          <p:cNvSpPr>
            <a:spLocks noGrp="1"/>
          </p:cNvSpPr>
          <p:nvPr>
            <p:ph sz="half" idx="2"/>
          </p:nvPr>
        </p:nvSpPr>
        <p:spPr>
          <a:xfrm>
            <a:off x="5958917" y="1393444"/>
            <a:ext cx="5798269" cy="3855674"/>
          </a:xfrm>
        </p:spPr>
        <p:txBody>
          <a:bodyPr/>
          <a:lstStyle/>
          <a:p>
            <a:pPr marL="355600" marR="5080">
              <a:spcBef>
                <a:spcPts val="1200"/>
              </a:spcBef>
              <a:buClr>
                <a:srgbClr val="ED181E"/>
              </a:buClr>
              <a:buSzPct val="130000"/>
              <a:buFont typeface="Arial" panose="020B0604020202020204" pitchFamily="34" charset="0"/>
              <a:buChar char="•"/>
              <a:tabLst>
                <a:tab pos="355600" algn="l"/>
              </a:tabLst>
            </a:pPr>
            <a:r>
              <a:rPr lang="de-CH" sz="2000" spc="-10" dirty="0" smtClean="0">
                <a:cs typeface="Arial"/>
              </a:rPr>
              <a:t>Regelmässiger </a:t>
            </a:r>
            <a:r>
              <a:rPr lang="de-CH" sz="2000" spc="-10" dirty="0">
                <a:cs typeface="Arial"/>
              </a:rPr>
              <a:t>Neuaufbau </a:t>
            </a:r>
            <a:r>
              <a:rPr lang="de-CH" sz="2000" spc="-15" dirty="0">
                <a:cs typeface="Arial"/>
              </a:rPr>
              <a:t>des </a:t>
            </a:r>
            <a:r>
              <a:rPr lang="de-CH" sz="2000" spc="-10" dirty="0" smtClean="0">
                <a:cs typeface="Arial"/>
              </a:rPr>
              <a:t>sozialen</a:t>
            </a:r>
            <a:r>
              <a:rPr lang="de-CH" sz="2000" spc="10" dirty="0" smtClean="0">
                <a:cs typeface="Arial"/>
              </a:rPr>
              <a:t> </a:t>
            </a:r>
            <a:r>
              <a:rPr lang="de-CH" sz="2000" spc="-10" dirty="0">
                <a:cs typeface="Arial"/>
              </a:rPr>
              <a:t>Beziehungsnetzes</a:t>
            </a:r>
            <a:endParaRPr lang="de-CH" sz="2000" dirty="0">
              <a:cs typeface="Arial"/>
            </a:endParaRPr>
          </a:p>
          <a:p>
            <a:pPr>
              <a:buClr>
                <a:srgbClr val="ED181E"/>
              </a:buClr>
              <a:buSzPct val="130000"/>
              <a:buFont typeface="Arial" panose="020B0604020202020204" pitchFamily="34" charset="0"/>
              <a:buChar char="•"/>
            </a:pPr>
            <a:endParaRPr lang="fr-FR" sz="2000" spc="-10" dirty="0">
              <a:cs typeface="Arial"/>
            </a:endParaRPr>
          </a:p>
          <a:p>
            <a:pPr marL="355600" marR="231775">
              <a:spcBef>
                <a:spcPts val="1200"/>
              </a:spcBef>
              <a:buClr>
                <a:srgbClr val="ED181E"/>
              </a:buClr>
              <a:buSzPct val="130000"/>
              <a:buFont typeface="Arial" panose="020B0604020202020204" pitchFamily="34" charset="0"/>
              <a:buChar char="•"/>
              <a:tabLst>
                <a:tab pos="355600" algn="l"/>
                <a:tab pos="862330" algn="l"/>
              </a:tabLst>
            </a:pPr>
            <a:r>
              <a:rPr lang="de-CH" sz="2000" spc="-30" dirty="0">
                <a:cs typeface="Arial"/>
              </a:rPr>
              <a:t>Teilweise </a:t>
            </a:r>
            <a:r>
              <a:rPr lang="de-CH" sz="2000" spc="-10" dirty="0">
                <a:cs typeface="Arial"/>
              </a:rPr>
              <a:t>schwierige </a:t>
            </a:r>
            <a:r>
              <a:rPr lang="de-CH" sz="2000" spc="-5" dirty="0">
                <a:cs typeface="Arial"/>
              </a:rPr>
              <a:t>Arbeits- </a:t>
            </a:r>
            <a:r>
              <a:rPr lang="de-CH" sz="2000" spc="-10" dirty="0" smtClean="0">
                <a:cs typeface="Arial"/>
              </a:rPr>
              <a:t>und Lebensbedingungen </a:t>
            </a:r>
            <a:r>
              <a:rPr lang="de-CH" sz="2000" spc="-5" dirty="0">
                <a:cs typeface="Arial"/>
              </a:rPr>
              <a:t>in </a:t>
            </a:r>
            <a:r>
              <a:rPr lang="de-CH" sz="2000" spc="-10" dirty="0" smtClean="0">
                <a:cs typeface="Arial"/>
              </a:rPr>
              <a:t>Ländern </a:t>
            </a:r>
            <a:r>
              <a:rPr lang="de-CH" sz="2000" spc="-5" dirty="0">
                <a:cs typeface="Arial"/>
              </a:rPr>
              <a:t>mit </a:t>
            </a:r>
            <a:r>
              <a:rPr lang="de-CH" sz="2000" spc="-10" dirty="0">
                <a:cs typeface="Arial"/>
              </a:rPr>
              <a:t>erhöhten </a:t>
            </a:r>
            <a:r>
              <a:rPr lang="de-CH" sz="2000" spc="-5" dirty="0" smtClean="0">
                <a:cs typeface="Arial"/>
              </a:rPr>
              <a:t>Sicherheitsrisiken</a:t>
            </a:r>
          </a:p>
          <a:p>
            <a:pPr marL="355600" marR="231775">
              <a:spcBef>
                <a:spcPts val="1200"/>
              </a:spcBef>
              <a:buClr>
                <a:srgbClr val="ED181E"/>
              </a:buClr>
              <a:buSzPct val="130000"/>
              <a:buFont typeface="Arial" panose="020B0604020202020204" pitchFamily="34" charset="0"/>
              <a:buChar char="•"/>
              <a:tabLst>
                <a:tab pos="355600" algn="l"/>
                <a:tab pos="862330" algn="l"/>
              </a:tabLst>
            </a:pPr>
            <a:endParaRPr lang="de-CH" sz="2000" spc="-5" dirty="0" smtClean="0">
              <a:cs typeface="Arial"/>
            </a:endParaRPr>
          </a:p>
          <a:p>
            <a:pPr marL="355600" marR="231775">
              <a:spcBef>
                <a:spcPts val="1200"/>
              </a:spcBef>
              <a:buClr>
                <a:srgbClr val="ED181E"/>
              </a:buClr>
              <a:buSzPct val="130000"/>
              <a:buFont typeface="Arial" panose="020B0604020202020204" pitchFamily="34" charset="0"/>
              <a:buChar char="•"/>
              <a:tabLst>
                <a:tab pos="355600" algn="l"/>
                <a:tab pos="862330" algn="l"/>
              </a:tabLst>
            </a:pPr>
            <a:r>
              <a:rPr lang="fr-CH" sz="2000" spc="-5" dirty="0" smtClean="0">
                <a:cs typeface="Arial"/>
              </a:rPr>
              <a:t>Stark </a:t>
            </a:r>
            <a:r>
              <a:rPr lang="de-CH" sz="2000" spc="-5" dirty="0" smtClean="0">
                <a:cs typeface="Arial"/>
              </a:rPr>
              <a:t>eingeschränkte</a:t>
            </a:r>
            <a:r>
              <a:rPr lang="fr-CH" sz="2000" spc="-5" dirty="0" smtClean="0">
                <a:cs typeface="Arial"/>
              </a:rPr>
              <a:t> </a:t>
            </a:r>
            <a:r>
              <a:rPr lang="de-CH" sz="2000" spc="-5" dirty="0" smtClean="0">
                <a:cs typeface="Arial"/>
              </a:rPr>
              <a:t>Arbeitsmöglichkeiten</a:t>
            </a:r>
            <a:r>
              <a:rPr lang="fr-CH" sz="2000" spc="-5" dirty="0" smtClean="0">
                <a:cs typeface="Arial"/>
              </a:rPr>
              <a:t> / </a:t>
            </a:r>
            <a:r>
              <a:rPr lang="de-CH" sz="2000" spc="-5" dirty="0" smtClean="0">
                <a:cs typeface="Arial"/>
              </a:rPr>
              <a:t>Karrierechancen</a:t>
            </a:r>
            <a:r>
              <a:rPr lang="fr-CH" sz="2000" spc="-5" dirty="0" smtClean="0">
                <a:cs typeface="Arial"/>
              </a:rPr>
              <a:t> </a:t>
            </a:r>
            <a:r>
              <a:rPr lang="de-CH" sz="2000" spc="-5" dirty="0" smtClean="0">
                <a:cs typeface="Arial"/>
              </a:rPr>
              <a:t>für</a:t>
            </a:r>
            <a:r>
              <a:rPr lang="fr-CH" sz="2000" spc="-5" dirty="0" smtClean="0">
                <a:cs typeface="Arial"/>
              </a:rPr>
              <a:t> </a:t>
            </a:r>
            <a:r>
              <a:rPr lang="de-CH" sz="2000" spc="-5" dirty="0" smtClean="0">
                <a:cs typeface="Arial"/>
              </a:rPr>
              <a:t>Begleitpersonen</a:t>
            </a:r>
            <a:r>
              <a:rPr lang="fr-CH" sz="2000" spc="-5" dirty="0" smtClean="0">
                <a:cs typeface="Arial"/>
              </a:rPr>
              <a:t> </a:t>
            </a:r>
            <a:r>
              <a:rPr lang="de-CH" sz="2000" spc="-5" dirty="0" smtClean="0">
                <a:cs typeface="Arial"/>
              </a:rPr>
              <a:t>im</a:t>
            </a:r>
            <a:r>
              <a:rPr lang="fr-CH" sz="2000" spc="-5" dirty="0" smtClean="0">
                <a:cs typeface="Arial"/>
              </a:rPr>
              <a:t> </a:t>
            </a:r>
            <a:r>
              <a:rPr lang="de-CH" sz="2000" spc="-5" dirty="0" smtClean="0">
                <a:cs typeface="Arial"/>
              </a:rPr>
              <a:t>Ausland</a:t>
            </a:r>
            <a:endParaRPr lang="de-CH" sz="2000" dirty="0" smtClean="0">
              <a:cs typeface="Arial"/>
            </a:endParaRPr>
          </a:p>
          <a:p>
            <a:pPr marL="0" indent="0">
              <a:buNone/>
            </a:pPr>
            <a:endParaRPr lang="de-CH" dirty="0"/>
          </a:p>
        </p:txBody>
      </p:sp>
    </p:spTree>
    <p:extLst>
      <p:ext uri="{BB962C8B-B14F-4D97-AF65-F5344CB8AC3E}">
        <p14:creationId xmlns:p14="http://schemas.microsoft.com/office/powerpoint/2010/main" val="2977636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6634" y="1814054"/>
            <a:ext cx="10376315" cy="1727798"/>
          </a:xfrm>
          <a:prstGeom prst="rect">
            <a:avLst/>
          </a:prstGeom>
        </p:spPr>
        <p:txBody>
          <a:bodyPr/>
          <a:lstStyle>
            <a:lvl1pPr algn="l" rtl="0" eaLnBrk="1" fontAlgn="base" hangingPunct="1">
              <a:spcBef>
                <a:spcPct val="0"/>
              </a:spcBef>
              <a:spcAft>
                <a:spcPct val="0"/>
              </a:spcAft>
              <a:defRPr sz="3200" b="1">
                <a:solidFill>
                  <a:srgbClr val="AE0F0A"/>
                </a:solidFill>
                <a:latin typeface="+mj-lt"/>
                <a:ea typeface="+mj-ea"/>
                <a:cs typeface="+mj-cs"/>
              </a:defRPr>
            </a:lvl1pPr>
            <a:lvl2pPr algn="l" rtl="0" eaLnBrk="1" fontAlgn="base" hangingPunct="1">
              <a:spcBef>
                <a:spcPct val="0"/>
              </a:spcBef>
              <a:spcAft>
                <a:spcPct val="0"/>
              </a:spcAft>
              <a:defRPr sz="3200" b="1">
                <a:solidFill>
                  <a:srgbClr val="000066"/>
                </a:solidFill>
                <a:latin typeface="Arial" charset="0"/>
              </a:defRPr>
            </a:lvl2pPr>
            <a:lvl3pPr algn="l" rtl="0" eaLnBrk="1" fontAlgn="base" hangingPunct="1">
              <a:spcBef>
                <a:spcPct val="0"/>
              </a:spcBef>
              <a:spcAft>
                <a:spcPct val="0"/>
              </a:spcAft>
              <a:defRPr sz="3200" b="1">
                <a:solidFill>
                  <a:srgbClr val="000066"/>
                </a:solidFill>
                <a:latin typeface="Arial" charset="0"/>
              </a:defRPr>
            </a:lvl3pPr>
            <a:lvl4pPr algn="l" rtl="0" eaLnBrk="1" fontAlgn="base" hangingPunct="1">
              <a:spcBef>
                <a:spcPct val="0"/>
              </a:spcBef>
              <a:spcAft>
                <a:spcPct val="0"/>
              </a:spcAft>
              <a:defRPr sz="3200" b="1">
                <a:solidFill>
                  <a:srgbClr val="000066"/>
                </a:solidFill>
                <a:latin typeface="Arial" charset="0"/>
              </a:defRPr>
            </a:lvl4pPr>
            <a:lvl5pPr algn="l" rtl="0" eaLnBrk="1" fontAlgn="base" hangingPunct="1">
              <a:spcBef>
                <a:spcPct val="0"/>
              </a:spcBef>
              <a:spcAft>
                <a:spcPct val="0"/>
              </a:spcAft>
              <a:defRPr sz="3200" b="1">
                <a:solidFill>
                  <a:srgbClr val="000066"/>
                </a:solidFill>
                <a:latin typeface="Arial" charset="0"/>
              </a:defRPr>
            </a:lvl5pPr>
            <a:lvl6pPr marL="457200" algn="l" rtl="0" eaLnBrk="1" fontAlgn="base" hangingPunct="1">
              <a:spcBef>
                <a:spcPct val="0"/>
              </a:spcBef>
              <a:spcAft>
                <a:spcPct val="0"/>
              </a:spcAft>
              <a:defRPr sz="3200" b="1">
                <a:solidFill>
                  <a:srgbClr val="000066"/>
                </a:solidFill>
                <a:latin typeface="Arial" charset="0"/>
              </a:defRPr>
            </a:lvl6pPr>
            <a:lvl7pPr marL="914400" algn="l" rtl="0" eaLnBrk="1" fontAlgn="base" hangingPunct="1">
              <a:spcBef>
                <a:spcPct val="0"/>
              </a:spcBef>
              <a:spcAft>
                <a:spcPct val="0"/>
              </a:spcAft>
              <a:defRPr sz="3200" b="1">
                <a:solidFill>
                  <a:srgbClr val="000066"/>
                </a:solidFill>
                <a:latin typeface="Arial" charset="0"/>
              </a:defRPr>
            </a:lvl7pPr>
            <a:lvl8pPr marL="1371600" algn="l" rtl="0" eaLnBrk="1" fontAlgn="base" hangingPunct="1">
              <a:spcBef>
                <a:spcPct val="0"/>
              </a:spcBef>
              <a:spcAft>
                <a:spcPct val="0"/>
              </a:spcAft>
              <a:defRPr sz="3200" b="1">
                <a:solidFill>
                  <a:srgbClr val="000066"/>
                </a:solidFill>
                <a:latin typeface="Arial" charset="0"/>
              </a:defRPr>
            </a:lvl8pPr>
            <a:lvl9pPr marL="1828800" algn="l" rtl="0" eaLnBrk="1" fontAlgn="base" hangingPunct="1">
              <a:spcBef>
                <a:spcPct val="0"/>
              </a:spcBef>
              <a:spcAft>
                <a:spcPct val="0"/>
              </a:spcAft>
              <a:defRPr sz="3200" b="1">
                <a:solidFill>
                  <a:srgbClr val="000066"/>
                </a:solidFill>
                <a:latin typeface="Arial" charset="0"/>
              </a:defRPr>
            </a:lvl9pPr>
          </a:lstStyle>
          <a:p>
            <a:pPr algn="ctr"/>
            <a:r>
              <a:rPr lang="de-CH" sz="6000" kern="0" dirty="0" smtClean="0">
                <a:solidFill>
                  <a:schemeClr val="bg1"/>
                </a:solidFill>
              </a:rPr>
              <a:t>Vielen Dank</a:t>
            </a:r>
          </a:p>
          <a:p>
            <a:pPr algn="ctr"/>
            <a:r>
              <a:rPr lang="de-CH" sz="6000" kern="0" dirty="0" smtClean="0">
                <a:solidFill>
                  <a:schemeClr val="bg1"/>
                </a:solidFill>
              </a:rPr>
              <a:t>für </a:t>
            </a:r>
            <a:r>
              <a:rPr lang="de-CH" sz="6000" kern="0" dirty="0">
                <a:solidFill>
                  <a:schemeClr val="bg1"/>
                </a:solidFill>
              </a:rPr>
              <a:t>Ihre </a:t>
            </a:r>
            <a:r>
              <a:rPr lang="de-CH" sz="6000" kern="0" dirty="0" smtClean="0">
                <a:solidFill>
                  <a:schemeClr val="bg1"/>
                </a:solidFill>
              </a:rPr>
              <a:t>Aufmerksamkeit!</a:t>
            </a:r>
            <a:endParaRPr lang="de-CH" sz="6000" kern="0" dirty="0">
              <a:solidFill>
                <a:schemeClr val="bg1"/>
              </a:solidFill>
            </a:endParaRPr>
          </a:p>
        </p:txBody>
      </p:sp>
    </p:spTree>
    <p:extLst>
      <p:ext uri="{BB962C8B-B14F-4D97-AF65-F5344CB8AC3E}">
        <p14:creationId xmlns:p14="http://schemas.microsoft.com/office/powerpoint/2010/main" val="4184498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6634" y="1814054"/>
            <a:ext cx="10376315" cy="1727798"/>
          </a:xfrm>
          <a:prstGeom prst="rect">
            <a:avLst/>
          </a:prstGeom>
        </p:spPr>
        <p:txBody>
          <a:bodyPr/>
          <a:lstStyle>
            <a:lvl1pPr algn="l" rtl="0" eaLnBrk="1" fontAlgn="base" hangingPunct="1">
              <a:spcBef>
                <a:spcPct val="0"/>
              </a:spcBef>
              <a:spcAft>
                <a:spcPct val="0"/>
              </a:spcAft>
              <a:defRPr sz="3200" b="1">
                <a:solidFill>
                  <a:srgbClr val="AE0F0A"/>
                </a:solidFill>
                <a:latin typeface="+mj-lt"/>
                <a:ea typeface="+mj-ea"/>
                <a:cs typeface="+mj-cs"/>
              </a:defRPr>
            </a:lvl1pPr>
            <a:lvl2pPr algn="l" rtl="0" eaLnBrk="1" fontAlgn="base" hangingPunct="1">
              <a:spcBef>
                <a:spcPct val="0"/>
              </a:spcBef>
              <a:spcAft>
                <a:spcPct val="0"/>
              </a:spcAft>
              <a:defRPr sz="3200" b="1">
                <a:solidFill>
                  <a:srgbClr val="000066"/>
                </a:solidFill>
                <a:latin typeface="Arial" charset="0"/>
              </a:defRPr>
            </a:lvl2pPr>
            <a:lvl3pPr algn="l" rtl="0" eaLnBrk="1" fontAlgn="base" hangingPunct="1">
              <a:spcBef>
                <a:spcPct val="0"/>
              </a:spcBef>
              <a:spcAft>
                <a:spcPct val="0"/>
              </a:spcAft>
              <a:defRPr sz="3200" b="1">
                <a:solidFill>
                  <a:srgbClr val="000066"/>
                </a:solidFill>
                <a:latin typeface="Arial" charset="0"/>
              </a:defRPr>
            </a:lvl3pPr>
            <a:lvl4pPr algn="l" rtl="0" eaLnBrk="1" fontAlgn="base" hangingPunct="1">
              <a:spcBef>
                <a:spcPct val="0"/>
              </a:spcBef>
              <a:spcAft>
                <a:spcPct val="0"/>
              </a:spcAft>
              <a:defRPr sz="3200" b="1">
                <a:solidFill>
                  <a:srgbClr val="000066"/>
                </a:solidFill>
                <a:latin typeface="Arial" charset="0"/>
              </a:defRPr>
            </a:lvl4pPr>
            <a:lvl5pPr algn="l" rtl="0" eaLnBrk="1" fontAlgn="base" hangingPunct="1">
              <a:spcBef>
                <a:spcPct val="0"/>
              </a:spcBef>
              <a:spcAft>
                <a:spcPct val="0"/>
              </a:spcAft>
              <a:defRPr sz="3200" b="1">
                <a:solidFill>
                  <a:srgbClr val="000066"/>
                </a:solidFill>
                <a:latin typeface="Arial" charset="0"/>
              </a:defRPr>
            </a:lvl5pPr>
            <a:lvl6pPr marL="457200" algn="l" rtl="0" eaLnBrk="1" fontAlgn="base" hangingPunct="1">
              <a:spcBef>
                <a:spcPct val="0"/>
              </a:spcBef>
              <a:spcAft>
                <a:spcPct val="0"/>
              </a:spcAft>
              <a:defRPr sz="3200" b="1">
                <a:solidFill>
                  <a:srgbClr val="000066"/>
                </a:solidFill>
                <a:latin typeface="Arial" charset="0"/>
              </a:defRPr>
            </a:lvl6pPr>
            <a:lvl7pPr marL="914400" algn="l" rtl="0" eaLnBrk="1" fontAlgn="base" hangingPunct="1">
              <a:spcBef>
                <a:spcPct val="0"/>
              </a:spcBef>
              <a:spcAft>
                <a:spcPct val="0"/>
              </a:spcAft>
              <a:defRPr sz="3200" b="1">
                <a:solidFill>
                  <a:srgbClr val="000066"/>
                </a:solidFill>
                <a:latin typeface="Arial" charset="0"/>
              </a:defRPr>
            </a:lvl7pPr>
            <a:lvl8pPr marL="1371600" algn="l" rtl="0" eaLnBrk="1" fontAlgn="base" hangingPunct="1">
              <a:spcBef>
                <a:spcPct val="0"/>
              </a:spcBef>
              <a:spcAft>
                <a:spcPct val="0"/>
              </a:spcAft>
              <a:defRPr sz="3200" b="1">
                <a:solidFill>
                  <a:srgbClr val="000066"/>
                </a:solidFill>
                <a:latin typeface="Arial" charset="0"/>
              </a:defRPr>
            </a:lvl8pPr>
            <a:lvl9pPr marL="1828800" algn="l" rtl="0" eaLnBrk="1" fontAlgn="base" hangingPunct="1">
              <a:spcBef>
                <a:spcPct val="0"/>
              </a:spcBef>
              <a:spcAft>
                <a:spcPct val="0"/>
              </a:spcAft>
              <a:defRPr sz="3200" b="1">
                <a:solidFill>
                  <a:srgbClr val="000066"/>
                </a:solidFill>
                <a:latin typeface="Arial" charset="0"/>
              </a:defRPr>
            </a:lvl9pPr>
          </a:lstStyle>
          <a:p>
            <a:pPr algn="ctr"/>
            <a:r>
              <a:rPr lang="de-CH" sz="8800" kern="0" dirty="0" smtClean="0">
                <a:solidFill>
                  <a:schemeClr val="bg1"/>
                </a:solidFill>
              </a:rPr>
              <a:t>Fragen</a:t>
            </a:r>
            <a:r>
              <a:rPr lang="de-CH" sz="6000" kern="0" dirty="0" smtClean="0">
                <a:solidFill>
                  <a:schemeClr val="bg1"/>
                </a:solidFill>
              </a:rPr>
              <a:t> ?</a:t>
            </a:r>
          </a:p>
        </p:txBody>
      </p:sp>
    </p:spTree>
    <p:extLst>
      <p:ext uri="{BB962C8B-B14F-4D97-AF65-F5344CB8AC3E}">
        <p14:creationId xmlns:p14="http://schemas.microsoft.com/office/powerpoint/2010/main" val="2518419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err="1" smtClean="0"/>
              <a:t>Eintrittsverfahren</a:t>
            </a:r>
            <a:r>
              <a:rPr lang="fr-CH" dirty="0" smtClean="0"/>
              <a:t> – </a:t>
            </a:r>
            <a:r>
              <a:rPr lang="fr-CH" dirty="0" err="1" smtClean="0"/>
              <a:t>alle</a:t>
            </a:r>
            <a:r>
              <a:rPr lang="fr-CH" dirty="0" smtClean="0"/>
              <a:t> </a:t>
            </a:r>
            <a:r>
              <a:rPr lang="fr-CH" dirty="0" err="1" smtClean="0"/>
              <a:t>Karrieren</a:t>
            </a:r>
            <a:endParaRPr lang="de-CH" dirty="0"/>
          </a:p>
        </p:txBody>
      </p:sp>
      <p:sp>
        <p:nvSpPr>
          <p:cNvPr id="7" name="object 2"/>
          <p:cNvSpPr/>
          <p:nvPr/>
        </p:nvSpPr>
        <p:spPr>
          <a:xfrm flipV="1">
            <a:off x="37566" y="3654513"/>
            <a:ext cx="12013757" cy="45719"/>
          </a:xfrm>
          <a:custGeom>
            <a:avLst/>
            <a:gdLst/>
            <a:ahLst/>
            <a:cxnLst/>
            <a:rect l="l" t="t" r="r" b="b"/>
            <a:pathLst>
              <a:path w="6768465">
                <a:moveTo>
                  <a:pt x="0" y="0"/>
                </a:moveTo>
                <a:lnTo>
                  <a:pt x="6767995" y="0"/>
                </a:lnTo>
              </a:path>
            </a:pathLst>
          </a:custGeom>
          <a:ln w="76200">
            <a:solidFill>
              <a:srgbClr val="E30613"/>
            </a:solidFill>
          </a:ln>
        </p:spPr>
        <p:txBody>
          <a:bodyPr wrap="square" lIns="0" tIns="0" rIns="0" bIns="0" rtlCol="0"/>
          <a:lstStyle/>
          <a:p>
            <a:endParaRPr/>
          </a:p>
        </p:txBody>
      </p:sp>
      <p:sp>
        <p:nvSpPr>
          <p:cNvPr id="9" name="object 5"/>
          <p:cNvSpPr txBox="1"/>
          <p:nvPr/>
        </p:nvSpPr>
        <p:spPr>
          <a:xfrm>
            <a:off x="772460" y="1334371"/>
            <a:ext cx="1239102" cy="258404"/>
          </a:xfrm>
          <a:prstGeom prst="rect">
            <a:avLst/>
          </a:prstGeom>
        </p:spPr>
        <p:txBody>
          <a:bodyPr vert="horz" wrap="square" lIns="0" tIns="12065" rIns="0" bIns="0" rtlCol="0">
            <a:spAutoFit/>
          </a:bodyPr>
          <a:lstStyle/>
          <a:p>
            <a:pPr marL="12700">
              <a:lnSpc>
                <a:spcPct val="100000"/>
              </a:lnSpc>
              <a:spcBef>
                <a:spcPts val="95"/>
              </a:spcBef>
            </a:pPr>
            <a:r>
              <a:rPr lang="fr-CH" sz="1600" spc="-5" dirty="0" err="1" smtClean="0">
                <a:latin typeface="+mn-lt"/>
                <a:cs typeface="Arial"/>
              </a:rPr>
              <a:t>Vorselektion</a:t>
            </a:r>
            <a:endParaRPr sz="1600" dirty="0">
              <a:latin typeface="+mn-lt"/>
              <a:cs typeface="Arial"/>
            </a:endParaRPr>
          </a:p>
        </p:txBody>
      </p:sp>
      <p:sp>
        <p:nvSpPr>
          <p:cNvPr id="13" name="object 9"/>
          <p:cNvSpPr txBox="1"/>
          <p:nvPr/>
        </p:nvSpPr>
        <p:spPr>
          <a:xfrm>
            <a:off x="7467014" y="3858581"/>
            <a:ext cx="2764155" cy="776495"/>
          </a:xfrm>
          <a:prstGeom prst="rect">
            <a:avLst/>
          </a:prstGeom>
        </p:spPr>
        <p:txBody>
          <a:bodyPr vert="horz" wrap="square" lIns="0" tIns="12065" rIns="0" bIns="0" rtlCol="0">
            <a:spAutoFit/>
          </a:bodyPr>
          <a:lstStyle/>
          <a:p>
            <a:pPr marL="12700">
              <a:lnSpc>
                <a:spcPct val="100000"/>
              </a:lnSpc>
              <a:spcBef>
                <a:spcPts val="95"/>
              </a:spcBef>
              <a:tabLst>
                <a:tab pos="137795" algn="l"/>
              </a:tabLst>
            </a:pPr>
            <a:r>
              <a:rPr lang="fr-CH" sz="1600" spc="-5" dirty="0" smtClean="0">
                <a:latin typeface="+mn-lt"/>
                <a:cs typeface="Arial"/>
              </a:rPr>
              <a:t>Im </a:t>
            </a:r>
            <a:r>
              <a:rPr lang="fr-CH" sz="1600" spc="-5" dirty="0" err="1" smtClean="0">
                <a:latin typeface="+mn-lt"/>
                <a:cs typeface="Arial"/>
              </a:rPr>
              <a:t>Ausland</a:t>
            </a:r>
            <a:r>
              <a:rPr lang="fr-CH" sz="1600" spc="-5" dirty="0">
                <a:latin typeface="+mn-lt"/>
                <a:cs typeface="Arial"/>
              </a:rPr>
              <a:t> </a:t>
            </a:r>
            <a:r>
              <a:rPr lang="fr-CH" sz="1600" spc="-5" dirty="0" err="1" smtClean="0">
                <a:latin typeface="+mn-lt"/>
                <a:cs typeface="Arial"/>
              </a:rPr>
              <a:t>oder</a:t>
            </a:r>
            <a:r>
              <a:rPr lang="fr-CH" sz="1600" spc="-5" dirty="0">
                <a:latin typeface="+mn-lt"/>
                <a:cs typeface="Arial"/>
              </a:rPr>
              <a:t> </a:t>
            </a:r>
            <a:endParaRPr lang="fr-CH" sz="1600" spc="-5" dirty="0" smtClean="0">
              <a:latin typeface="+mn-lt"/>
              <a:cs typeface="Arial"/>
            </a:endParaRPr>
          </a:p>
          <a:p>
            <a:pPr marL="12700">
              <a:lnSpc>
                <a:spcPct val="100000"/>
              </a:lnSpc>
              <a:spcBef>
                <a:spcPts val="95"/>
              </a:spcBef>
              <a:tabLst>
                <a:tab pos="137795" algn="l"/>
              </a:tabLst>
            </a:pPr>
            <a:r>
              <a:rPr lang="fr-CH" sz="1600" spc="-5" dirty="0" smtClean="0">
                <a:latin typeface="+mn-lt"/>
                <a:cs typeface="Arial"/>
              </a:rPr>
              <a:t>in der Schweiz</a:t>
            </a:r>
          </a:p>
          <a:p>
            <a:pPr marL="12700">
              <a:lnSpc>
                <a:spcPct val="100000"/>
              </a:lnSpc>
              <a:spcBef>
                <a:spcPts val="95"/>
              </a:spcBef>
              <a:tabLst>
                <a:tab pos="137795" algn="l"/>
              </a:tabLst>
            </a:pPr>
            <a:r>
              <a:rPr lang="fr-CH" sz="1600" spc="-5" dirty="0" smtClean="0">
                <a:latin typeface="+mn-lt"/>
                <a:cs typeface="Arial"/>
              </a:rPr>
              <a:t>(12 </a:t>
            </a:r>
            <a:r>
              <a:rPr lang="fr-CH" sz="1600" spc="-5" dirty="0" err="1" smtClean="0">
                <a:latin typeface="+mn-lt"/>
                <a:cs typeface="Arial"/>
              </a:rPr>
              <a:t>Monate</a:t>
            </a:r>
            <a:r>
              <a:rPr lang="fr-CH" sz="1600" spc="-5" dirty="0" smtClean="0">
                <a:latin typeface="+mn-lt"/>
                <a:cs typeface="Arial"/>
              </a:rPr>
              <a:t>)</a:t>
            </a:r>
            <a:endParaRPr lang="fr-CH" sz="1600" spc="-5" dirty="0">
              <a:latin typeface="+mn-lt"/>
              <a:cs typeface="Arial"/>
            </a:endParaRPr>
          </a:p>
        </p:txBody>
      </p:sp>
      <p:sp>
        <p:nvSpPr>
          <p:cNvPr id="14" name="object 10"/>
          <p:cNvSpPr txBox="1"/>
          <p:nvPr/>
        </p:nvSpPr>
        <p:spPr>
          <a:xfrm>
            <a:off x="4386735" y="3843177"/>
            <a:ext cx="2726690" cy="776495"/>
          </a:xfrm>
          <a:prstGeom prst="rect">
            <a:avLst/>
          </a:prstGeom>
        </p:spPr>
        <p:txBody>
          <a:bodyPr vert="horz" wrap="square" lIns="0" tIns="12065" rIns="0" bIns="0" rtlCol="0">
            <a:spAutoFit/>
          </a:bodyPr>
          <a:lstStyle/>
          <a:p>
            <a:pPr marL="12700">
              <a:lnSpc>
                <a:spcPct val="100000"/>
              </a:lnSpc>
              <a:spcBef>
                <a:spcPts val="95"/>
              </a:spcBef>
              <a:tabLst>
                <a:tab pos="137795" algn="l"/>
              </a:tabLst>
            </a:pPr>
            <a:r>
              <a:rPr lang="fr-CH" sz="1600" spc="-5" dirty="0" err="1">
                <a:latin typeface="+mn-lt"/>
                <a:cs typeface="Arial"/>
              </a:rPr>
              <a:t>T</a:t>
            </a:r>
            <a:r>
              <a:rPr lang="fr-CH" sz="1600" spc="-5" dirty="0" err="1" smtClean="0">
                <a:latin typeface="+mn-lt"/>
                <a:cs typeface="Arial"/>
              </a:rPr>
              <a:t>heoretische</a:t>
            </a:r>
            <a:r>
              <a:rPr lang="fr-CH" sz="1600" spc="-5" dirty="0" smtClean="0">
                <a:latin typeface="+mn-lt"/>
                <a:cs typeface="Arial"/>
              </a:rPr>
              <a:t> </a:t>
            </a:r>
            <a:r>
              <a:rPr lang="fr-CH" sz="1600" spc="-5" dirty="0" err="1" smtClean="0">
                <a:latin typeface="+mn-lt"/>
                <a:cs typeface="Arial"/>
              </a:rPr>
              <a:t>Kurse</a:t>
            </a:r>
            <a:r>
              <a:rPr lang="fr-CH" sz="1600" spc="-5" dirty="0" smtClean="0">
                <a:latin typeface="+mn-lt"/>
                <a:cs typeface="Arial"/>
              </a:rPr>
              <a:t> online </a:t>
            </a:r>
          </a:p>
          <a:p>
            <a:pPr marL="12700">
              <a:lnSpc>
                <a:spcPct val="100000"/>
              </a:lnSpc>
              <a:spcBef>
                <a:spcPts val="95"/>
              </a:spcBef>
              <a:tabLst>
                <a:tab pos="137795" algn="l"/>
              </a:tabLst>
            </a:pPr>
            <a:r>
              <a:rPr lang="fr-CH" sz="1600" spc="-5" dirty="0" err="1" smtClean="0">
                <a:latin typeface="+mn-lt"/>
                <a:cs typeface="Arial"/>
              </a:rPr>
              <a:t>und</a:t>
            </a:r>
            <a:r>
              <a:rPr lang="fr-CH" sz="1600" spc="-5" dirty="0" smtClean="0">
                <a:latin typeface="+mn-lt"/>
                <a:cs typeface="Arial"/>
              </a:rPr>
              <a:t> in Bern</a:t>
            </a:r>
          </a:p>
          <a:p>
            <a:pPr marL="12700">
              <a:lnSpc>
                <a:spcPct val="100000"/>
              </a:lnSpc>
              <a:spcBef>
                <a:spcPts val="95"/>
              </a:spcBef>
              <a:tabLst>
                <a:tab pos="137795" algn="l"/>
              </a:tabLst>
            </a:pPr>
            <a:r>
              <a:rPr lang="fr-CH" sz="1600" spc="-5" dirty="0" smtClean="0">
                <a:latin typeface="+mn-lt"/>
                <a:cs typeface="Arial"/>
              </a:rPr>
              <a:t>(2 </a:t>
            </a:r>
            <a:r>
              <a:rPr lang="fr-CH" sz="1600" spc="-5" dirty="0" err="1" smtClean="0">
                <a:latin typeface="+mn-lt"/>
                <a:cs typeface="Arial"/>
              </a:rPr>
              <a:t>Montate</a:t>
            </a:r>
            <a:r>
              <a:rPr lang="fr-CH" sz="1600" spc="-5" dirty="0" smtClean="0">
                <a:latin typeface="+mn-lt"/>
                <a:cs typeface="Arial"/>
              </a:rPr>
              <a:t>)</a:t>
            </a:r>
            <a:endParaRPr sz="1600" dirty="0">
              <a:latin typeface="+mn-lt"/>
              <a:cs typeface="Arial"/>
            </a:endParaRPr>
          </a:p>
        </p:txBody>
      </p:sp>
      <p:sp>
        <p:nvSpPr>
          <p:cNvPr id="29" name="object 26"/>
          <p:cNvSpPr/>
          <p:nvPr/>
        </p:nvSpPr>
        <p:spPr>
          <a:xfrm>
            <a:off x="396652" y="3567645"/>
            <a:ext cx="291083" cy="292607"/>
          </a:xfrm>
          <a:prstGeom prst="rect">
            <a:avLst/>
          </a:prstGeom>
          <a:blipFill>
            <a:blip r:embed="rId3" cstate="print"/>
            <a:stretch>
              <a:fillRect/>
            </a:stretch>
          </a:blipFill>
        </p:spPr>
        <p:txBody>
          <a:bodyPr wrap="square" lIns="0" tIns="0" rIns="0" bIns="0" rtlCol="0"/>
          <a:lstStyle/>
          <a:p>
            <a:endParaRPr>
              <a:latin typeface="+mn-lt"/>
            </a:endParaRPr>
          </a:p>
        </p:txBody>
      </p:sp>
      <p:sp>
        <p:nvSpPr>
          <p:cNvPr id="32" name="object 29"/>
          <p:cNvSpPr/>
          <p:nvPr/>
        </p:nvSpPr>
        <p:spPr>
          <a:xfrm>
            <a:off x="4168963" y="3567645"/>
            <a:ext cx="291083" cy="292607"/>
          </a:xfrm>
          <a:prstGeom prst="rect">
            <a:avLst/>
          </a:prstGeom>
          <a:blipFill>
            <a:blip r:embed="rId4" cstate="print"/>
            <a:stretch>
              <a:fillRect/>
            </a:stretch>
          </a:blipFill>
        </p:spPr>
        <p:txBody>
          <a:bodyPr wrap="square" lIns="0" tIns="0" rIns="0" bIns="0" rtlCol="0"/>
          <a:lstStyle/>
          <a:p>
            <a:endParaRPr>
              <a:latin typeface="+mn-lt"/>
            </a:endParaRPr>
          </a:p>
        </p:txBody>
      </p:sp>
      <p:sp>
        <p:nvSpPr>
          <p:cNvPr id="33" name="object 30"/>
          <p:cNvSpPr/>
          <p:nvPr/>
        </p:nvSpPr>
        <p:spPr>
          <a:xfrm>
            <a:off x="7225476" y="3558501"/>
            <a:ext cx="292607" cy="292607"/>
          </a:xfrm>
          <a:prstGeom prst="rect">
            <a:avLst/>
          </a:prstGeom>
          <a:blipFill>
            <a:blip r:embed="rId5" cstate="print"/>
            <a:stretch>
              <a:fillRect/>
            </a:stretch>
          </a:blipFill>
        </p:spPr>
        <p:txBody>
          <a:bodyPr wrap="square" lIns="0" tIns="0" rIns="0" bIns="0" rtlCol="0"/>
          <a:lstStyle/>
          <a:p>
            <a:endParaRPr>
              <a:latin typeface="+mn-lt"/>
            </a:endParaRPr>
          </a:p>
        </p:txBody>
      </p:sp>
      <p:grpSp>
        <p:nvGrpSpPr>
          <p:cNvPr id="41" name="Group 40"/>
          <p:cNvGrpSpPr/>
          <p:nvPr/>
        </p:nvGrpSpPr>
        <p:grpSpPr>
          <a:xfrm>
            <a:off x="517348" y="1492579"/>
            <a:ext cx="187206" cy="2105799"/>
            <a:chOff x="1472331" y="1669384"/>
            <a:chExt cx="187206" cy="2105799"/>
          </a:xfrm>
        </p:grpSpPr>
        <p:cxnSp>
          <p:nvCxnSpPr>
            <p:cNvPr id="6" name="Straight Connector 5"/>
            <p:cNvCxnSpPr/>
            <p:nvPr/>
          </p:nvCxnSpPr>
          <p:spPr bwMode="auto">
            <a:xfrm>
              <a:off x="1481857" y="1669384"/>
              <a:ext cx="1" cy="2105799"/>
            </a:xfrm>
            <a:prstGeom prst="line">
              <a:avLst/>
            </a:prstGeom>
            <a:solidFill>
              <a:schemeClr val="accent1"/>
            </a:solidFill>
            <a:ln w="19050" cap="flat" cmpd="sng" algn="ctr">
              <a:solidFill>
                <a:srgbClr val="E30613"/>
              </a:solidFill>
              <a:prstDash val="solid"/>
              <a:round/>
              <a:headEnd type="none" w="med" len="med"/>
              <a:tailEnd type="none" w="med" len="med"/>
            </a:ln>
            <a:effectLst/>
          </p:spPr>
        </p:cxnSp>
        <p:cxnSp>
          <p:nvCxnSpPr>
            <p:cNvPr id="37" name="Straight Connector 36"/>
            <p:cNvCxnSpPr/>
            <p:nvPr/>
          </p:nvCxnSpPr>
          <p:spPr bwMode="auto">
            <a:xfrm>
              <a:off x="1472331" y="1669384"/>
              <a:ext cx="187206" cy="0"/>
            </a:xfrm>
            <a:prstGeom prst="line">
              <a:avLst/>
            </a:prstGeom>
            <a:solidFill>
              <a:schemeClr val="accent1"/>
            </a:solidFill>
            <a:ln w="19050" cap="flat" cmpd="sng" algn="ctr">
              <a:solidFill>
                <a:srgbClr val="E30613"/>
              </a:solidFill>
              <a:prstDash val="solid"/>
              <a:round/>
              <a:headEnd type="none" w="med" len="med"/>
              <a:tailEnd type="none" w="med" len="med"/>
            </a:ln>
            <a:effectLst/>
          </p:spPr>
        </p:cxnSp>
      </p:grpSp>
      <p:cxnSp>
        <p:nvCxnSpPr>
          <p:cNvPr id="51" name="Straight Connector 50"/>
          <p:cNvCxnSpPr/>
          <p:nvPr/>
        </p:nvCxnSpPr>
        <p:spPr bwMode="auto">
          <a:xfrm flipH="1">
            <a:off x="4314463" y="3851108"/>
            <a:ext cx="3965" cy="896745"/>
          </a:xfrm>
          <a:prstGeom prst="line">
            <a:avLst/>
          </a:prstGeom>
          <a:solidFill>
            <a:schemeClr val="accent1"/>
          </a:solidFill>
          <a:ln w="19050" cap="flat" cmpd="sng" algn="ctr">
            <a:solidFill>
              <a:srgbClr val="E30613"/>
            </a:solidFill>
            <a:prstDash val="solid"/>
            <a:round/>
            <a:headEnd type="none" w="med" len="med"/>
            <a:tailEnd type="none" w="med" len="med"/>
          </a:ln>
          <a:effectLst/>
        </p:spPr>
      </p:cxnSp>
      <p:cxnSp>
        <p:nvCxnSpPr>
          <p:cNvPr id="52" name="Straight Connector 51"/>
          <p:cNvCxnSpPr/>
          <p:nvPr/>
        </p:nvCxnSpPr>
        <p:spPr bwMode="auto">
          <a:xfrm flipH="1">
            <a:off x="7379322" y="3851107"/>
            <a:ext cx="3965" cy="896745"/>
          </a:xfrm>
          <a:prstGeom prst="line">
            <a:avLst/>
          </a:prstGeom>
          <a:solidFill>
            <a:schemeClr val="accent1"/>
          </a:solidFill>
          <a:ln w="19050" cap="flat" cmpd="sng" algn="ctr">
            <a:solidFill>
              <a:srgbClr val="E30613"/>
            </a:solidFill>
            <a:prstDash val="solid"/>
            <a:round/>
            <a:headEnd type="none" w="med" len="med"/>
            <a:tailEnd type="none" w="med" len="med"/>
          </a:ln>
          <a:effectLst/>
        </p:spPr>
      </p:cxnSp>
      <p:grpSp>
        <p:nvGrpSpPr>
          <p:cNvPr id="53" name="Group 52"/>
          <p:cNvGrpSpPr/>
          <p:nvPr/>
        </p:nvGrpSpPr>
        <p:grpSpPr>
          <a:xfrm>
            <a:off x="4314463" y="3429107"/>
            <a:ext cx="214750" cy="144191"/>
            <a:chOff x="1941251" y="1669384"/>
            <a:chExt cx="187206" cy="2105799"/>
          </a:xfrm>
        </p:grpSpPr>
        <p:cxnSp>
          <p:nvCxnSpPr>
            <p:cNvPr id="54" name="Straight Connector 53"/>
            <p:cNvCxnSpPr/>
            <p:nvPr/>
          </p:nvCxnSpPr>
          <p:spPr bwMode="auto">
            <a:xfrm>
              <a:off x="1950777" y="1669384"/>
              <a:ext cx="1" cy="2105799"/>
            </a:xfrm>
            <a:prstGeom prst="line">
              <a:avLst/>
            </a:prstGeom>
            <a:solidFill>
              <a:schemeClr val="accent1"/>
            </a:solidFill>
            <a:ln w="19050" cap="flat" cmpd="sng" algn="ctr">
              <a:solidFill>
                <a:srgbClr val="E30613"/>
              </a:solidFill>
              <a:prstDash val="solid"/>
              <a:round/>
              <a:headEnd type="none" w="med" len="med"/>
              <a:tailEnd type="none" w="med" len="med"/>
            </a:ln>
            <a:effectLst/>
          </p:spPr>
        </p:cxnSp>
        <p:cxnSp>
          <p:nvCxnSpPr>
            <p:cNvPr id="55" name="Straight Connector 54"/>
            <p:cNvCxnSpPr/>
            <p:nvPr/>
          </p:nvCxnSpPr>
          <p:spPr bwMode="auto">
            <a:xfrm>
              <a:off x="1941251" y="1669384"/>
              <a:ext cx="187206" cy="0"/>
            </a:xfrm>
            <a:prstGeom prst="line">
              <a:avLst/>
            </a:prstGeom>
            <a:solidFill>
              <a:schemeClr val="accent1"/>
            </a:solidFill>
            <a:ln w="19050" cap="flat" cmpd="sng" algn="ctr">
              <a:solidFill>
                <a:srgbClr val="E30613"/>
              </a:solidFill>
              <a:prstDash val="solid"/>
              <a:round/>
              <a:headEnd type="none" w="med" len="med"/>
              <a:tailEnd type="none" w="med" len="med"/>
            </a:ln>
            <a:effectLst/>
          </p:spPr>
        </p:cxnSp>
      </p:grpSp>
      <p:grpSp>
        <p:nvGrpSpPr>
          <p:cNvPr id="56" name="Group 55"/>
          <p:cNvGrpSpPr/>
          <p:nvPr/>
        </p:nvGrpSpPr>
        <p:grpSpPr>
          <a:xfrm>
            <a:off x="7369796" y="3429107"/>
            <a:ext cx="187206" cy="132023"/>
            <a:chOff x="1941251" y="1669384"/>
            <a:chExt cx="187206" cy="2105799"/>
          </a:xfrm>
        </p:grpSpPr>
        <p:cxnSp>
          <p:nvCxnSpPr>
            <p:cNvPr id="57" name="Straight Connector 56"/>
            <p:cNvCxnSpPr/>
            <p:nvPr/>
          </p:nvCxnSpPr>
          <p:spPr bwMode="auto">
            <a:xfrm>
              <a:off x="1950777" y="1669384"/>
              <a:ext cx="1" cy="2105799"/>
            </a:xfrm>
            <a:prstGeom prst="line">
              <a:avLst/>
            </a:prstGeom>
            <a:solidFill>
              <a:schemeClr val="accent1"/>
            </a:solidFill>
            <a:ln w="19050" cap="flat" cmpd="sng" algn="ctr">
              <a:solidFill>
                <a:srgbClr val="E30613"/>
              </a:solidFill>
              <a:prstDash val="solid"/>
              <a:round/>
              <a:headEnd type="none" w="med" len="med"/>
              <a:tailEnd type="none" w="med" len="med"/>
            </a:ln>
            <a:effectLst/>
          </p:spPr>
        </p:cxnSp>
        <p:cxnSp>
          <p:nvCxnSpPr>
            <p:cNvPr id="58" name="Straight Connector 57"/>
            <p:cNvCxnSpPr/>
            <p:nvPr/>
          </p:nvCxnSpPr>
          <p:spPr bwMode="auto">
            <a:xfrm>
              <a:off x="1941251" y="1669384"/>
              <a:ext cx="187206" cy="0"/>
            </a:xfrm>
            <a:prstGeom prst="line">
              <a:avLst/>
            </a:prstGeom>
            <a:solidFill>
              <a:schemeClr val="accent1"/>
            </a:solidFill>
            <a:ln w="19050" cap="flat" cmpd="sng" algn="ctr">
              <a:solidFill>
                <a:srgbClr val="E30613"/>
              </a:solidFill>
              <a:prstDash val="solid"/>
              <a:round/>
              <a:headEnd type="none" w="med" len="med"/>
              <a:tailEnd type="none" w="med" len="med"/>
            </a:ln>
            <a:effectLst/>
          </p:spPr>
        </p:cxnSp>
      </p:grpSp>
      <p:sp>
        <p:nvSpPr>
          <p:cNvPr id="4" name="TextBox 3"/>
          <p:cNvSpPr txBox="1"/>
          <p:nvPr/>
        </p:nvSpPr>
        <p:spPr>
          <a:xfrm>
            <a:off x="7515379" y="3074875"/>
            <a:ext cx="2272244" cy="584775"/>
          </a:xfrm>
          <a:prstGeom prst="rect">
            <a:avLst/>
          </a:prstGeom>
          <a:noFill/>
        </p:spPr>
        <p:txBody>
          <a:bodyPr wrap="square" rtlCol="0">
            <a:spAutoFit/>
          </a:bodyPr>
          <a:lstStyle/>
          <a:p>
            <a:r>
              <a:rPr lang="fr-CH" sz="1600" dirty="0" err="1" smtClean="0">
                <a:latin typeface="+mn-lt"/>
              </a:rPr>
              <a:t>praktische</a:t>
            </a:r>
            <a:r>
              <a:rPr lang="fr-CH" sz="1600" dirty="0" smtClean="0">
                <a:latin typeface="+mn-lt"/>
              </a:rPr>
              <a:t> </a:t>
            </a:r>
          </a:p>
          <a:p>
            <a:r>
              <a:rPr lang="fr-CH" sz="1600" dirty="0" err="1" smtClean="0">
                <a:latin typeface="+mn-lt"/>
              </a:rPr>
              <a:t>Ausbildung</a:t>
            </a:r>
            <a:endParaRPr lang="de-CH" sz="1600" dirty="0">
              <a:latin typeface="+mn-lt"/>
            </a:endParaRPr>
          </a:p>
        </p:txBody>
      </p:sp>
      <p:sp>
        <p:nvSpPr>
          <p:cNvPr id="40" name="object 9"/>
          <p:cNvSpPr txBox="1"/>
          <p:nvPr/>
        </p:nvSpPr>
        <p:spPr>
          <a:xfrm>
            <a:off x="9530810" y="3861865"/>
            <a:ext cx="2661190" cy="997068"/>
          </a:xfrm>
          <a:prstGeom prst="rect">
            <a:avLst/>
          </a:prstGeom>
        </p:spPr>
        <p:txBody>
          <a:bodyPr vert="horz" wrap="square" lIns="0" tIns="12065" rIns="0" bIns="0" rtlCol="0">
            <a:spAutoFit/>
          </a:bodyPr>
          <a:lstStyle/>
          <a:p>
            <a:pPr marL="12700" marR="100965">
              <a:lnSpc>
                <a:spcPct val="100000"/>
              </a:lnSpc>
              <a:tabLst>
                <a:tab pos="137795" algn="l"/>
              </a:tabLst>
            </a:pPr>
            <a:r>
              <a:rPr lang="fr-CH" sz="1600" spc="-5" dirty="0" err="1" smtClean="0">
                <a:latin typeface="+mn-lt"/>
                <a:cs typeface="Arial"/>
              </a:rPr>
              <a:t>Schlusskurs</a:t>
            </a:r>
            <a:r>
              <a:rPr lang="fr-CH" sz="1600" spc="-5" dirty="0" smtClean="0">
                <a:latin typeface="+mn-lt"/>
                <a:cs typeface="Arial"/>
              </a:rPr>
              <a:t> </a:t>
            </a:r>
            <a:r>
              <a:rPr lang="fr-CH" sz="1600" spc="-5" dirty="0" err="1" smtClean="0">
                <a:latin typeface="+mn-lt"/>
                <a:cs typeface="Arial"/>
              </a:rPr>
              <a:t>inkl</a:t>
            </a:r>
            <a:r>
              <a:rPr lang="fr-CH" sz="1600" spc="-5" dirty="0" smtClean="0">
                <a:latin typeface="+mn-lt"/>
                <a:cs typeface="Arial"/>
              </a:rPr>
              <a:t>. </a:t>
            </a:r>
            <a:r>
              <a:rPr lang="fr-CH" sz="1600" spc="-5" dirty="0" err="1" smtClean="0">
                <a:latin typeface="+mn-lt"/>
                <a:cs typeface="Arial"/>
              </a:rPr>
              <a:t>Abschlussgespräch</a:t>
            </a:r>
            <a:r>
              <a:rPr lang="fr-CH" sz="1600" spc="-5" dirty="0" smtClean="0">
                <a:latin typeface="+mn-lt"/>
                <a:cs typeface="Arial"/>
              </a:rPr>
              <a:t> mit der </a:t>
            </a:r>
            <a:r>
              <a:rPr lang="fr-CH" sz="1600" spc="-5" dirty="0" err="1" smtClean="0">
                <a:latin typeface="+mn-lt"/>
                <a:cs typeface="Arial"/>
              </a:rPr>
              <a:t>Zulassungskommission</a:t>
            </a:r>
            <a:endParaRPr lang="fr-CH" sz="1600" spc="-5" dirty="0" smtClean="0">
              <a:latin typeface="+mn-lt"/>
              <a:cs typeface="Arial"/>
            </a:endParaRPr>
          </a:p>
          <a:p>
            <a:pPr marL="12700" marR="100965">
              <a:lnSpc>
                <a:spcPct val="100000"/>
              </a:lnSpc>
              <a:tabLst>
                <a:tab pos="137795" algn="l"/>
              </a:tabLst>
            </a:pPr>
            <a:r>
              <a:rPr lang="fr-CH" sz="1600" spc="-5" dirty="0" smtClean="0">
                <a:latin typeface="+mn-lt"/>
                <a:cs typeface="Arial"/>
              </a:rPr>
              <a:t>(1 </a:t>
            </a:r>
            <a:r>
              <a:rPr lang="fr-CH" sz="1600" spc="-5" dirty="0" err="1" smtClean="0">
                <a:latin typeface="+mn-lt"/>
                <a:cs typeface="Arial"/>
              </a:rPr>
              <a:t>Monat</a:t>
            </a:r>
            <a:r>
              <a:rPr lang="fr-CH" sz="1600" spc="-5" dirty="0" smtClean="0">
                <a:latin typeface="+mn-lt"/>
                <a:cs typeface="Arial"/>
              </a:rPr>
              <a:t>) </a:t>
            </a:r>
            <a:endParaRPr sz="1600" dirty="0">
              <a:latin typeface="+mn-lt"/>
              <a:cs typeface="Arial"/>
            </a:endParaRPr>
          </a:p>
        </p:txBody>
      </p:sp>
      <p:sp>
        <p:nvSpPr>
          <p:cNvPr id="49" name="object 30"/>
          <p:cNvSpPr/>
          <p:nvPr/>
        </p:nvSpPr>
        <p:spPr>
          <a:xfrm>
            <a:off x="9274445" y="3554765"/>
            <a:ext cx="331582" cy="292607"/>
          </a:xfrm>
          <a:prstGeom prst="rect">
            <a:avLst/>
          </a:prstGeom>
          <a:blipFill>
            <a:blip r:embed="rId5" cstate="print"/>
            <a:stretch>
              <a:fillRect/>
            </a:stretch>
          </a:blipFill>
        </p:spPr>
        <p:txBody>
          <a:bodyPr wrap="square" lIns="0" tIns="0" rIns="0" bIns="0" rtlCol="0"/>
          <a:lstStyle/>
          <a:p>
            <a:endParaRPr>
              <a:latin typeface="+mn-lt"/>
            </a:endParaRPr>
          </a:p>
        </p:txBody>
      </p:sp>
      <p:cxnSp>
        <p:nvCxnSpPr>
          <p:cNvPr id="50" name="Straight Connector 49"/>
          <p:cNvCxnSpPr/>
          <p:nvPr/>
        </p:nvCxnSpPr>
        <p:spPr bwMode="auto">
          <a:xfrm flipH="1">
            <a:off x="9428292" y="3847371"/>
            <a:ext cx="3965" cy="896745"/>
          </a:xfrm>
          <a:prstGeom prst="line">
            <a:avLst/>
          </a:prstGeom>
          <a:solidFill>
            <a:schemeClr val="accent1"/>
          </a:solidFill>
          <a:ln w="19050" cap="flat" cmpd="sng" algn="ctr">
            <a:solidFill>
              <a:srgbClr val="E30613"/>
            </a:solidFill>
            <a:prstDash val="solid"/>
            <a:round/>
            <a:headEnd type="none" w="med" len="med"/>
            <a:tailEnd type="none" w="med" len="med"/>
          </a:ln>
          <a:effectLst/>
        </p:spPr>
      </p:cxnSp>
      <p:grpSp>
        <p:nvGrpSpPr>
          <p:cNvPr id="59" name="Group 58"/>
          <p:cNvGrpSpPr/>
          <p:nvPr/>
        </p:nvGrpSpPr>
        <p:grpSpPr>
          <a:xfrm>
            <a:off x="9418765" y="3425371"/>
            <a:ext cx="212142" cy="132023"/>
            <a:chOff x="1941251" y="1669384"/>
            <a:chExt cx="187206" cy="2105799"/>
          </a:xfrm>
        </p:grpSpPr>
        <p:cxnSp>
          <p:nvCxnSpPr>
            <p:cNvPr id="60" name="Straight Connector 59"/>
            <p:cNvCxnSpPr/>
            <p:nvPr/>
          </p:nvCxnSpPr>
          <p:spPr bwMode="auto">
            <a:xfrm>
              <a:off x="1950777" y="1669384"/>
              <a:ext cx="1" cy="2105799"/>
            </a:xfrm>
            <a:prstGeom prst="line">
              <a:avLst/>
            </a:prstGeom>
            <a:solidFill>
              <a:schemeClr val="accent1"/>
            </a:solidFill>
            <a:ln w="19050" cap="flat" cmpd="sng" algn="ctr">
              <a:solidFill>
                <a:srgbClr val="E30613"/>
              </a:solidFill>
              <a:prstDash val="solid"/>
              <a:round/>
              <a:headEnd type="none" w="med" len="med"/>
              <a:tailEnd type="none" w="med" len="med"/>
            </a:ln>
            <a:effectLst/>
          </p:spPr>
        </p:cxnSp>
        <p:cxnSp>
          <p:nvCxnSpPr>
            <p:cNvPr id="61" name="Straight Connector 60"/>
            <p:cNvCxnSpPr/>
            <p:nvPr/>
          </p:nvCxnSpPr>
          <p:spPr bwMode="auto">
            <a:xfrm>
              <a:off x="1941251" y="1669384"/>
              <a:ext cx="187206" cy="0"/>
            </a:xfrm>
            <a:prstGeom prst="line">
              <a:avLst/>
            </a:prstGeom>
            <a:solidFill>
              <a:schemeClr val="accent1"/>
            </a:solidFill>
            <a:ln w="19050" cap="flat" cmpd="sng" algn="ctr">
              <a:solidFill>
                <a:srgbClr val="E30613"/>
              </a:solidFill>
              <a:prstDash val="solid"/>
              <a:round/>
              <a:headEnd type="none" w="med" len="med"/>
              <a:tailEnd type="none" w="med" len="med"/>
            </a:ln>
            <a:effectLst/>
          </p:spPr>
        </p:cxnSp>
      </p:grpSp>
      <p:sp>
        <p:nvSpPr>
          <p:cNvPr id="62" name="TextBox 61"/>
          <p:cNvSpPr txBox="1"/>
          <p:nvPr/>
        </p:nvSpPr>
        <p:spPr>
          <a:xfrm>
            <a:off x="9554821" y="3230705"/>
            <a:ext cx="2199220" cy="338554"/>
          </a:xfrm>
          <a:prstGeom prst="rect">
            <a:avLst/>
          </a:prstGeom>
          <a:noFill/>
        </p:spPr>
        <p:txBody>
          <a:bodyPr wrap="square" rtlCol="0">
            <a:spAutoFit/>
          </a:bodyPr>
          <a:lstStyle/>
          <a:p>
            <a:r>
              <a:rPr lang="fr-CH" sz="1600" dirty="0" err="1" smtClean="0">
                <a:latin typeface="+mn-lt"/>
              </a:rPr>
              <a:t>Schlusskurs</a:t>
            </a:r>
            <a:endParaRPr lang="de-CH" sz="1600" dirty="0">
              <a:latin typeface="+mn-lt"/>
            </a:endParaRPr>
          </a:p>
        </p:txBody>
      </p:sp>
      <p:sp>
        <p:nvSpPr>
          <p:cNvPr id="5" name="Rectangle 4"/>
          <p:cNvSpPr/>
          <p:nvPr/>
        </p:nvSpPr>
        <p:spPr>
          <a:xfrm>
            <a:off x="1235312" y="5913936"/>
            <a:ext cx="10672729" cy="307777"/>
          </a:xfrm>
          <a:prstGeom prst="rect">
            <a:avLst/>
          </a:prstGeom>
        </p:spPr>
        <p:txBody>
          <a:bodyPr wrap="square">
            <a:spAutoFit/>
          </a:bodyPr>
          <a:lstStyle/>
          <a:p>
            <a:pPr lvl="0" eaLnBrk="1" hangingPunct="1">
              <a:spcBef>
                <a:spcPct val="30000"/>
              </a:spcBef>
              <a:defRPr/>
            </a:pPr>
            <a:r>
              <a:rPr lang="fr-CH" sz="1400" b="1" dirty="0" err="1" smtClean="0">
                <a:latin typeface="+mn-lt"/>
              </a:rPr>
              <a:t>Wichtig</a:t>
            </a:r>
            <a:r>
              <a:rPr lang="fr-CH" sz="1400" b="1" dirty="0">
                <a:latin typeface="+mn-lt"/>
              </a:rPr>
              <a:t> </a:t>
            </a:r>
            <a:r>
              <a:rPr lang="fr-CH" sz="1400" b="1" dirty="0" smtClean="0">
                <a:latin typeface="+mn-lt"/>
              </a:rPr>
              <a:t>: </a:t>
            </a:r>
            <a:r>
              <a:rPr lang="fr-CH" sz="1400" dirty="0" smtClean="0">
                <a:latin typeface="+mn-lt"/>
              </a:rPr>
              <a:t>Die </a:t>
            </a:r>
            <a:r>
              <a:rPr lang="fr-CH" sz="1400" dirty="0" err="1" smtClean="0">
                <a:latin typeface="+mn-lt"/>
              </a:rPr>
              <a:t>Kandidaten</a:t>
            </a:r>
            <a:r>
              <a:rPr lang="fr-CH" sz="1400" dirty="0" smtClean="0">
                <a:latin typeface="+mn-lt"/>
              </a:rPr>
              <a:t> </a:t>
            </a:r>
            <a:r>
              <a:rPr lang="fr-CH" sz="1400" dirty="0" err="1" smtClean="0">
                <a:latin typeface="+mn-lt"/>
              </a:rPr>
              <a:t>unterliegen</a:t>
            </a:r>
            <a:r>
              <a:rPr lang="fr-CH" sz="1400" dirty="0" smtClean="0">
                <a:latin typeface="+mn-lt"/>
              </a:rPr>
              <a:t> der </a:t>
            </a:r>
            <a:r>
              <a:rPr lang="fr-CH" sz="1400" dirty="0" err="1" smtClean="0">
                <a:latin typeface="+mn-lt"/>
              </a:rPr>
              <a:t>Transferdisziplin</a:t>
            </a:r>
            <a:r>
              <a:rPr lang="fr-CH" sz="1400" dirty="0" smtClean="0">
                <a:latin typeface="+mn-lt"/>
              </a:rPr>
              <a:t> </a:t>
            </a:r>
            <a:r>
              <a:rPr lang="fr-CH" sz="1400" dirty="0" err="1" smtClean="0">
                <a:latin typeface="+mn-lt"/>
              </a:rPr>
              <a:t>gemäss</a:t>
            </a:r>
            <a:r>
              <a:rPr lang="fr-CH" sz="1400" dirty="0" smtClean="0">
                <a:latin typeface="+mn-lt"/>
              </a:rPr>
              <a:t> </a:t>
            </a:r>
            <a:r>
              <a:rPr lang="fr-CH" sz="1400" u="sng" dirty="0" smtClean="0">
                <a:latin typeface="+mn-lt"/>
                <a:hlinkClick r:id="rId6"/>
              </a:rPr>
              <a:t>VBPV-EDA </a:t>
            </a:r>
            <a:r>
              <a:rPr lang="fr-CH" sz="1400" dirty="0" err="1" smtClean="0">
                <a:latin typeface="+mn-lt"/>
              </a:rPr>
              <a:t>und</a:t>
            </a:r>
            <a:r>
              <a:rPr lang="fr-CH" sz="1400" dirty="0" smtClean="0">
                <a:latin typeface="+mn-lt"/>
              </a:rPr>
              <a:t> </a:t>
            </a:r>
            <a:r>
              <a:rPr lang="fr-CH" sz="1400" dirty="0" err="1" smtClean="0">
                <a:latin typeface="+mn-lt"/>
              </a:rPr>
              <a:t>können</a:t>
            </a:r>
            <a:r>
              <a:rPr lang="fr-CH" sz="1400" dirty="0" smtClean="0">
                <a:latin typeface="+mn-lt"/>
              </a:rPr>
              <a:t> den </a:t>
            </a:r>
            <a:r>
              <a:rPr lang="fr-CH" sz="1400" dirty="0" err="1" smtClean="0">
                <a:latin typeface="+mn-lt"/>
              </a:rPr>
              <a:t>Ausbildungsort</a:t>
            </a:r>
            <a:r>
              <a:rPr lang="fr-CH" sz="1400" dirty="0" smtClean="0">
                <a:latin typeface="+mn-lt"/>
              </a:rPr>
              <a:t> </a:t>
            </a:r>
            <a:r>
              <a:rPr lang="fr-CH" sz="1400" dirty="0" err="1" smtClean="0">
                <a:latin typeface="+mn-lt"/>
              </a:rPr>
              <a:t>nicht</a:t>
            </a:r>
            <a:r>
              <a:rPr lang="fr-CH" sz="1400" dirty="0" smtClean="0">
                <a:latin typeface="+mn-lt"/>
              </a:rPr>
              <a:t> </a:t>
            </a:r>
            <a:r>
              <a:rPr lang="fr-CH" sz="1400" dirty="0" err="1" smtClean="0">
                <a:latin typeface="+mn-lt"/>
              </a:rPr>
              <a:t>anfechten</a:t>
            </a:r>
            <a:r>
              <a:rPr lang="fr-CH" sz="1400" dirty="0" smtClean="0">
                <a:latin typeface="+mn-lt"/>
              </a:rPr>
              <a:t>.</a:t>
            </a:r>
            <a:endParaRPr lang="de-CH" sz="1400" dirty="0">
              <a:latin typeface="+mn-lt"/>
            </a:endParaRPr>
          </a:p>
        </p:txBody>
      </p:sp>
      <p:sp>
        <p:nvSpPr>
          <p:cNvPr id="63" name="TextBox 62"/>
          <p:cNvSpPr txBox="1"/>
          <p:nvPr/>
        </p:nvSpPr>
        <p:spPr>
          <a:xfrm>
            <a:off x="4518547" y="3096836"/>
            <a:ext cx="2723580" cy="584775"/>
          </a:xfrm>
          <a:prstGeom prst="rect">
            <a:avLst/>
          </a:prstGeom>
          <a:noFill/>
        </p:spPr>
        <p:txBody>
          <a:bodyPr wrap="square" rtlCol="0">
            <a:spAutoFit/>
          </a:bodyPr>
          <a:lstStyle/>
          <a:p>
            <a:r>
              <a:rPr lang="fr-CH" sz="1600" dirty="0" err="1" smtClean="0">
                <a:latin typeface="+mn-lt"/>
              </a:rPr>
              <a:t>theoretische</a:t>
            </a:r>
            <a:r>
              <a:rPr lang="fr-CH" sz="1600" dirty="0" smtClean="0">
                <a:latin typeface="+mn-lt"/>
              </a:rPr>
              <a:t> </a:t>
            </a:r>
          </a:p>
          <a:p>
            <a:r>
              <a:rPr lang="fr-CH" sz="1600" dirty="0" err="1" smtClean="0">
                <a:latin typeface="+mn-lt"/>
              </a:rPr>
              <a:t>Ausbildung</a:t>
            </a:r>
            <a:endParaRPr lang="de-CH" sz="1600" dirty="0">
              <a:latin typeface="+mn-lt"/>
            </a:endParaRPr>
          </a:p>
        </p:txBody>
      </p:sp>
      <p:sp>
        <p:nvSpPr>
          <p:cNvPr id="8" name="TextBox 7"/>
          <p:cNvSpPr txBox="1"/>
          <p:nvPr/>
        </p:nvSpPr>
        <p:spPr>
          <a:xfrm>
            <a:off x="2839308" y="1861277"/>
            <a:ext cx="2760692" cy="830997"/>
          </a:xfrm>
          <a:prstGeom prst="rect">
            <a:avLst/>
          </a:prstGeom>
          <a:noFill/>
        </p:spPr>
        <p:txBody>
          <a:bodyPr wrap="none" rtlCol="0">
            <a:spAutoFit/>
          </a:bodyPr>
          <a:lstStyle/>
          <a:p>
            <a:r>
              <a:rPr lang="de-CH" sz="1600" dirty="0">
                <a:latin typeface="+mj-lt"/>
              </a:rPr>
              <a:t>Entscheidung über </a:t>
            </a:r>
            <a:r>
              <a:rPr lang="de-CH" sz="1600" dirty="0" smtClean="0">
                <a:latin typeface="+mj-lt"/>
              </a:rPr>
              <a:t>die</a:t>
            </a:r>
          </a:p>
          <a:p>
            <a:r>
              <a:rPr lang="de-CH" sz="1600" dirty="0" smtClean="0">
                <a:latin typeface="+mj-lt"/>
              </a:rPr>
              <a:t>Zulassung</a:t>
            </a:r>
            <a:r>
              <a:rPr lang="de-CH" sz="1600" dirty="0">
                <a:latin typeface="+mj-lt"/>
              </a:rPr>
              <a:t> </a:t>
            </a:r>
            <a:r>
              <a:rPr lang="de-CH" sz="1600" dirty="0" smtClean="0">
                <a:latin typeface="+mj-lt"/>
              </a:rPr>
              <a:t>zur theoretischen</a:t>
            </a:r>
          </a:p>
          <a:p>
            <a:r>
              <a:rPr lang="de-CH" sz="1600" dirty="0" smtClean="0">
                <a:latin typeface="+mj-lt"/>
              </a:rPr>
              <a:t>und </a:t>
            </a:r>
            <a:r>
              <a:rPr lang="de-CH" sz="1600" dirty="0">
                <a:latin typeface="+mj-lt"/>
              </a:rPr>
              <a:t>praktischen Ausbildung</a:t>
            </a:r>
          </a:p>
        </p:txBody>
      </p:sp>
      <p:grpSp>
        <p:nvGrpSpPr>
          <p:cNvPr id="64" name="Group 63"/>
          <p:cNvGrpSpPr/>
          <p:nvPr/>
        </p:nvGrpSpPr>
        <p:grpSpPr>
          <a:xfrm>
            <a:off x="2436143" y="2172413"/>
            <a:ext cx="331208" cy="1509199"/>
            <a:chOff x="1941251" y="1669384"/>
            <a:chExt cx="187206" cy="2105799"/>
          </a:xfrm>
        </p:grpSpPr>
        <p:cxnSp>
          <p:nvCxnSpPr>
            <p:cNvPr id="65" name="Straight Connector 64"/>
            <p:cNvCxnSpPr/>
            <p:nvPr/>
          </p:nvCxnSpPr>
          <p:spPr bwMode="auto">
            <a:xfrm>
              <a:off x="1950777" y="1669384"/>
              <a:ext cx="1" cy="2105799"/>
            </a:xfrm>
            <a:prstGeom prst="line">
              <a:avLst/>
            </a:prstGeom>
            <a:solidFill>
              <a:schemeClr val="accent1"/>
            </a:solidFill>
            <a:ln w="19050" cap="flat" cmpd="sng" algn="ctr">
              <a:solidFill>
                <a:srgbClr val="E30613"/>
              </a:solidFill>
              <a:prstDash val="solid"/>
              <a:round/>
              <a:headEnd type="none" w="med" len="med"/>
              <a:tailEnd type="none" w="med" len="med"/>
            </a:ln>
            <a:effectLst/>
          </p:spPr>
        </p:cxnSp>
        <p:cxnSp>
          <p:nvCxnSpPr>
            <p:cNvPr id="66" name="Straight Connector 65"/>
            <p:cNvCxnSpPr/>
            <p:nvPr/>
          </p:nvCxnSpPr>
          <p:spPr bwMode="auto">
            <a:xfrm>
              <a:off x="1941251" y="1669384"/>
              <a:ext cx="187206" cy="0"/>
            </a:xfrm>
            <a:prstGeom prst="line">
              <a:avLst/>
            </a:prstGeom>
            <a:solidFill>
              <a:schemeClr val="accent1"/>
            </a:solidFill>
            <a:ln w="19050" cap="flat" cmpd="sng" algn="ctr">
              <a:solidFill>
                <a:srgbClr val="E30613"/>
              </a:solidFill>
              <a:prstDash val="solid"/>
              <a:round/>
              <a:headEnd type="none" w="med" len="med"/>
              <a:tailEnd type="none" w="med" len="med"/>
            </a:ln>
            <a:effectLst/>
          </p:spPr>
        </p:cxnSp>
      </p:grpSp>
      <p:sp>
        <p:nvSpPr>
          <p:cNvPr id="67" name="object 28"/>
          <p:cNvSpPr/>
          <p:nvPr/>
        </p:nvSpPr>
        <p:spPr>
          <a:xfrm>
            <a:off x="2298104" y="3567645"/>
            <a:ext cx="292607" cy="292607"/>
          </a:xfrm>
          <a:prstGeom prst="rect">
            <a:avLst/>
          </a:prstGeom>
          <a:blipFill>
            <a:blip r:embed="rId7" cstate="print"/>
            <a:stretch>
              <a:fillRect/>
            </a:stretch>
          </a:blipFill>
        </p:spPr>
        <p:txBody>
          <a:bodyPr wrap="square" lIns="0" tIns="0" rIns="0" bIns="0" rtlCol="0"/>
          <a:lstStyle/>
          <a:p>
            <a:endParaRPr>
              <a:latin typeface="+mn-lt"/>
            </a:endParaRPr>
          </a:p>
        </p:txBody>
      </p:sp>
      <p:cxnSp>
        <p:nvCxnSpPr>
          <p:cNvPr id="68" name="Straight Connector 67"/>
          <p:cNvCxnSpPr/>
          <p:nvPr/>
        </p:nvCxnSpPr>
        <p:spPr bwMode="auto">
          <a:xfrm>
            <a:off x="11821510" y="3535836"/>
            <a:ext cx="218340" cy="172911"/>
          </a:xfrm>
          <a:prstGeom prst="line">
            <a:avLst/>
          </a:prstGeom>
          <a:ln w="76200">
            <a:solidFill>
              <a:srgbClr val="E30613"/>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69" name="Straight Connector 68"/>
          <p:cNvCxnSpPr/>
          <p:nvPr/>
        </p:nvCxnSpPr>
        <p:spPr bwMode="auto">
          <a:xfrm flipV="1">
            <a:off x="11885991" y="3664276"/>
            <a:ext cx="152400" cy="234341"/>
          </a:xfrm>
          <a:prstGeom prst="line">
            <a:avLst/>
          </a:prstGeom>
          <a:ln w="76200">
            <a:solidFill>
              <a:srgbClr val="E30613"/>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38" name="object 5"/>
          <p:cNvSpPr txBox="1"/>
          <p:nvPr/>
        </p:nvSpPr>
        <p:spPr>
          <a:xfrm>
            <a:off x="225911" y="5205614"/>
            <a:ext cx="2213321" cy="258404"/>
          </a:xfrm>
          <a:prstGeom prst="rect">
            <a:avLst/>
          </a:prstGeom>
          <a:ln>
            <a:solidFill>
              <a:schemeClr val="tx1"/>
            </a:solidFill>
          </a:ln>
        </p:spPr>
        <p:txBody>
          <a:bodyPr vert="horz" wrap="square" lIns="0" tIns="12065" rIns="0" bIns="0" rtlCol="0">
            <a:spAutoFit/>
          </a:bodyPr>
          <a:lstStyle/>
          <a:p>
            <a:pPr marL="12700" algn="ctr">
              <a:lnSpc>
                <a:spcPct val="100000"/>
              </a:lnSpc>
              <a:spcBef>
                <a:spcPts val="95"/>
              </a:spcBef>
            </a:pPr>
            <a:r>
              <a:rPr lang="fr-CH" sz="1600" spc="-5" dirty="0" smtClean="0">
                <a:latin typeface="+mn-lt"/>
                <a:cs typeface="Arial"/>
              </a:rPr>
              <a:t>Juni – </a:t>
            </a:r>
            <a:r>
              <a:rPr lang="fr-CH" sz="1600" spc="-5" dirty="0" err="1" smtClean="0">
                <a:latin typeface="+mn-lt"/>
                <a:cs typeface="Arial"/>
              </a:rPr>
              <a:t>November</a:t>
            </a:r>
            <a:r>
              <a:rPr lang="fr-CH" sz="1600" spc="-5" dirty="0" smtClean="0">
                <a:latin typeface="+mn-lt"/>
                <a:cs typeface="Arial"/>
              </a:rPr>
              <a:t> 2022</a:t>
            </a:r>
            <a:endParaRPr sz="1600" dirty="0">
              <a:latin typeface="+mn-lt"/>
              <a:cs typeface="Arial"/>
            </a:endParaRPr>
          </a:p>
        </p:txBody>
      </p:sp>
      <p:sp>
        <p:nvSpPr>
          <p:cNvPr id="39" name="object 5"/>
          <p:cNvSpPr txBox="1"/>
          <p:nvPr/>
        </p:nvSpPr>
        <p:spPr>
          <a:xfrm>
            <a:off x="4283585" y="5205614"/>
            <a:ext cx="2741159" cy="258404"/>
          </a:xfrm>
          <a:prstGeom prst="rect">
            <a:avLst/>
          </a:prstGeom>
          <a:ln>
            <a:solidFill>
              <a:schemeClr val="tx1"/>
            </a:solidFill>
          </a:ln>
        </p:spPr>
        <p:txBody>
          <a:bodyPr vert="horz" wrap="square" lIns="0" tIns="12065" rIns="0" bIns="0" rtlCol="0">
            <a:spAutoFit/>
          </a:bodyPr>
          <a:lstStyle/>
          <a:p>
            <a:pPr marL="12700" algn="ctr">
              <a:lnSpc>
                <a:spcPct val="100000"/>
              </a:lnSpc>
              <a:spcBef>
                <a:spcPts val="95"/>
              </a:spcBef>
            </a:pPr>
            <a:r>
              <a:rPr lang="fr-CH" sz="1600" spc="-5" dirty="0" smtClean="0">
                <a:latin typeface="+mn-lt"/>
                <a:cs typeface="Arial"/>
              </a:rPr>
              <a:t>April – Mai 2023</a:t>
            </a:r>
            <a:endParaRPr sz="1600" dirty="0">
              <a:latin typeface="+mn-lt"/>
              <a:cs typeface="Arial"/>
            </a:endParaRPr>
          </a:p>
        </p:txBody>
      </p:sp>
      <p:sp>
        <p:nvSpPr>
          <p:cNvPr id="42" name="object 5"/>
          <p:cNvSpPr txBox="1"/>
          <p:nvPr/>
        </p:nvSpPr>
        <p:spPr>
          <a:xfrm>
            <a:off x="7379323" y="5205614"/>
            <a:ext cx="2067248" cy="258404"/>
          </a:xfrm>
          <a:prstGeom prst="rect">
            <a:avLst/>
          </a:prstGeom>
          <a:ln>
            <a:solidFill>
              <a:schemeClr val="tx1"/>
            </a:solidFill>
          </a:ln>
        </p:spPr>
        <p:txBody>
          <a:bodyPr vert="horz" wrap="square" lIns="0" tIns="12065" rIns="0" bIns="0" rtlCol="0">
            <a:spAutoFit/>
          </a:bodyPr>
          <a:lstStyle/>
          <a:p>
            <a:pPr marL="12700" algn="ctr">
              <a:lnSpc>
                <a:spcPct val="100000"/>
              </a:lnSpc>
              <a:spcBef>
                <a:spcPts val="95"/>
              </a:spcBef>
            </a:pPr>
            <a:r>
              <a:rPr lang="fr-CH" sz="1600" dirty="0" smtClean="0">
                <a:latin typeface="+mn-lt"/>
                <a:cs typeface="Arial"/>
              </a:rPr>
              <a:t>Juni 2023 – Mai 2024</a:t>
            </a:r>
            <a:endParaRPr sz="1600" dirty="0">
              <a:latin typeface="+mn-lt"/>
              <a:cs typeface="Arial"/>
            </a:endParaRPr>
          </a:p>
        </p:txBody>
      </p:sp>
      <p:sp>
        <p:nvSpPr>
          <p:cNvPr id="43" name="object 5"/>
          <p:cNvSpPr txBox="1"/>
          <p:nvPr/>
        </p:nvSpPr>
        <p:spPr>
          <a:xfrm>
            <a:off x="9684493" y="5205614"/>
            <a:ext cx="2067248" cy="258404"/>
          </a:xfrm>
          <a:prstGeom prst="rect">
            <a:avLst/>
          </a:prstGeom>
          <a:ln>
            <a:solidFill>
              <a:schemeClr val="tx1"/>
            </a:solidFill>
          </a:ln>
        </p:spPr>
        <p:txBody>
          <a:bodyPr vert="horz" wrap="square" lIns="0" tIns="12065" rIns="0" bIns="0" rtlCol="0">
            <a:spAutoFit/>
          </a:bodyPr>
          <a:lstStyle/>
          <a:p>
            <a:pPr marL="12700" algn="ctr">
              <a:lnSpc>
                <a:spcPct val="100000"/>
              </a:lnSpc>
              <a:spcBef>
                <a:spcPts val="95"/>
              </a:spcBef>
            </a:pPr>
            <a:r>
              <a:rPr lang="fr-CH" sz="1600" spc="-5" dirty="0" smtClean="0">
                <a:latin typeface="+mn-lt"/>
                <a:cs typeface="Arial"/>
              </a:rPr>
              <a:t>Juni 2024</a:t>
            </a:r>
            <a:endParaRPr sz="1600" dirty="0">
              <a:latin typeface="+mn-lt"/>
              <a:cs typeface="Arial"/>
            </a:endParaRPr>
          </a:p>
        </p:txBody>
      </p:sp>
      <p:sp>
        <p:nvSpPr>
          <p:cNvPr id="44" name="object 26"/>
          <p:cNvSpPr/>
          <p:nvPr/>
        </p:nvSpPr>
        <p:spPr>
          <a:xfrm>
            <a:off x="1270879" y="3563603"/>
            <a:ext cx="291083" cy="292607"/>
          </a:xfrm>
          <a:prstGeom prst="rect">
            <a:avLst/>
          </a:prstGeom>
          <a:blipFill>
            <a:blip r:embed="rId3" cstate="print"/>
            <a:stretch>
              <a:fillRect/>
            </a:stretch>
          </a:blipFill>
        </p:spPr>
        <p:txBody>
          <a:bodyPr wrap="square" lIns="0" tIns="0" rIns="0" bIns="0" rtlCol="0"/>
          <a:lstStyle/>
          <a:p>
            <a:endParaRPr>
              <a:latin typeface="+mn-lt"/>
            </a:endParaRPr>
          </a:p>
        </p:txBody>
      </p:sp>
      <p:grpSp>
        <p:nvGrpSpPr>
          <p:cNvPr id="45" name="Group 44"/>
          <p:cNvGrpSpPr/>
          <p:nvPr/>
        </p:nvGrpSpPr>
        <p:grpSpPr>
          <a:xfrm>
            <a:off x="1415565" y="1946796"/>
            <a:ext cx="187206" cy="1644838"/>
            <a:chOff x="1472331" y="1669384"/>
            <a:chExt cx="187206" cy="2105799"/>
          </a:xfrm>
        </p:grpSpPr>
        <p:cxnSp>
          <p:nvCxnSpPr>
            <p:cNvPr id="46" name="Straight Connector 45"/>
            <p:cNvCxnSpPr/>
            <p:nvPr/>
          </p:nvCxnSpPr>
          <p:spPr bwMode="auto">
            <a:xfrm>
              <a:off x="1481857" y="1669384"/>
              <a:ext cx="1" cy="2105799"/>
            </a:xfrm>
            <a:prstGeom prst="line">
              <a:avLst/>
            </a:prstGeom>
            <a:solidFill>
              <a:schemeClr val="accent1"/>
            </a:solidFill>
            <a:ln w="19050" cap="flat" cmpd="sng" algn="ctr">
              <a:solidFill>
                <a:srgbClr val="E30613"/>
              </a:solidFill>
              <a:prstDash val="solid"/>
              <a:round/>
              <a:headEnd type="none" w="med" len="med"/>
              <a:tailEnd type="none" w="med" len="med"/>
            </a:ln>
            <a:effectLst/>
          </p:spPr>
        </p:cxnSp>
        <p:cxnSp>
          <p:nvCxnSpPr>
            <p:cNvPr id="47" name="Straight Connector 46"/>
            <p:cNvCxnSpPr/>
            <p:nvPr/>
          </p:nvCxnSpPr>
          <p:spPr bwMode="auto">
            <a:xfrm>
              <a:off x="1472331" y="1669384"/>
              <a:ext cx="187206" cy="0"/>
            </a:xfrm>
            <a:prstGeom prst="line">
              <a:avLst/>
            </a:prstGeom>
            <a:solidFill>
              <a:schemeClr val="accent1"/>
            </a:solidFill>
            <a:ln w="19050" cap="flat" cmpd="sng" algn="ctr">
              <a:solidFill>
                <a:srgbClr val="E30613"/>
              </a:solidFill>
              <a:prstDash val="solid"/>
              <a:round/>
              <a:headEnd type="none" w="med" len="med"/>
              <a:tailEnd type="none" w="med" len="med"/>
            </a:ln>
            <a:effectLst/>
          </p:spPr>
        </p:cxnSp>
      </p:grpSp>
      <p:sp>
        <p:nvSpPr>
          <p:cNvPr id="48" name="object 5"/>
          <p:cNvSpPr txBox="1"/>
          <p:nvPr/>
        </p:nvSpPr>
        <p:spPr>
          <a:xfrm>
            <a:off x="1640921" y="1801307"/>
            <a:ext cx="1239102" cy="258404"/>
          </a:xfrm>
          <a:prstGeom prst="rect">
            <a:avLst/>
          </a:prstGeom>
        </p:spPr>
        <p:txBody>
          <a:bodyPr vert="horz" wrap="square" lIns="0" tIns="12065" rIns="0" bIns="0" rtlCol="0">
            <a:spAutoFit/>
          </a:bodyPr>
          <a:lstStyle/>
          <a:p>
            <a:pPr marL="12700">
              <a:lnSpc>
                <a:spcPct val="100000"/>
              </a:lnSpc>
              <a:spcBef>
                <a:spcPts val="95"/>
              </a:spcBef>
            </a:pPr>
            <a:r>
              <a:rPr lang="fr-CH" sz="1600" spc="-5" dirty="0" err="1" smtClean="0">
                <a:latin typeface="+mn-lt"/>
                <a:cs typeface="Arial"/>
              </a:rPr>
              <a:t>Selektion</a:t>
            </a:r>
            <a:endParaRPr sz="1600" dirty="0">
              <a:latin typeface="+mn-lt"/>
              <a:cs typeface="Arial"/>
            </a:endParaRPr>
          </a:p>
        </p:txBody>
      </p:sp>
    </p:spTree>
    <p:extLst>
      <p:ext uri="{BB962C8B-B14F-4D97-AF65-F5344CB8AC3E}">
        <p14:creationId xmlns:p14="http://schemas.microsoft.com/office/powerpoint/2010/main" val="3576478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Bewerbungsunterlagen</a:t>
            </a:r>
            <a:endParaRPr lang="de-CH" dirty="0"/>
          </a:p>
        </p:txBody>
      </p:sp>
      <p:sp>
        <p:nvSpPr>
          <p:cNvPr id="3" name="Content Placeholder 2"/>
          <p:cNvSpPr>
            <a:spLocks noGrp="1"/>
          </p:cNvSpPr>
          <p:nvPr>
            <p:ph sz="half" idx="1"/>
          </p:nvPr>
        </p:nvSpPr>
        <p:spPr>
          <a:xfrm>
            <a:off x="1080000" y="1785056"/>
            <a:ext cx="10619999" cy="3111036"/>
          </a:xfrm>
        </p:spPr>
        <p:txBody>
          <a:bodyPr/>
          <a:lstStyle/>
          <a:p>
            <a:r>
              <a:rPr lang="de-CH" dirty="0"/>
              <a:t>CV-Formular für die Eintrittsverfahren </a:t>
            </a:r>
            <a:r>
              <a:rPr lang="de-CH" dirty="0" smtClean="0"/>
              <a:t>(</a:t>
            </a:r>
            <a:r>
              <a:rPr lang="de-CH" dirty="0" smtClean="0">
                <a:hlinkClick r:id="rId3"/>
              </a:rPr>
              <a:t>www.eda.admin.ch/concours</a:t>
            </a:r>
            <a:r>
              <a:rPr lang="de-CH" dirty="0" smtClean="0"/>
              <a:t>)</a:t>
            </a:r>
            <a:endParaRPr lang="de-CH" dirty="0"/>
          </a:p>
          <a:p>
            <a:r>
              <a:rPr lang="de-CH" dirty="0"/>
              <a:t>Formular Bewerbungsfragen (</a:t>
            </a:r>
            <a:r>
              <a:rPr lang="de-CH" dirty="0">
                <a:hlinkClick r:id="rId3"/>
              </a:rPr>
              <a:t>www.eda.admin.ch/concours</a:t>
            </a:r>
            <a:r>
              <a:rPr lang="de-CH" dirty="0" smtClean="0"/>
              <a:t>)</a:t>
            </a:r>
            <a:endParaRPr lang="de-CH" dirty="0"/>
          </a:p>
          <a:p>
            <a:r>
              <a:rPr lang="de-CH" dirty="0" smtClean="0"/>
              <a:t>Hochschulabschluss mit </a:t>
            </a:r>
            <a:r>
              <a:rPr lang="de-CH" dirty="0"/>
              <a:t>Notenausweis</a:t>
            </a:r>
          </a:p>
          <a:p>
            <a:r>
              <a:rPr lang="de-CH" dirty="0"/>
              <a:t>Bei ausländischem Abschluss muss zwingend eine </a:t>
            </a:r>
            <a:r>
              <a:rPr lang="de-CH" dirty="0" smtClean="0"/>
              <a:t>Swiss-ENIC-Anerkennung </a:t>
            </a:r>
            <a:r>
              <a:rPr lang="de-CH" dirty="0"/>
              <a:t>beigelegt werden</a:t>
            </a:r>
          </a:p>
          <a:p>
            <a:r>
              <a:rPr lang="de-CH" dirty="0"/>
              <a:t>Arbeits- und/oder Praktikumszeugnisse</a:t>
            </a:r>
          </a:p>
          <a:p>
            <a:r>
              <a:rPr lang="de-CH" dirty="0"/>
              <a:t>Schweizer Strafregisterauszug (nicht älter als 6 Monate</a:t>
            </a:r>
            <a:r>
              <a:rPr lang="de-CH" dirty="0" smtClean="0"/>
              <a:t>)</a:t>
            </a:r>
            <a:endParaRPr lang="de-CH" dirty="0"/>
          </a:p>
          <a:p>
            <a:r>
              <a:rPr lang="de-CH" dirty="0"/>
              <a:t>Sprachdiplom </a:t>
            </a:r>
            <a:r>
              <a:rPr lang="de-CH" dirty="0" smtClean="0"/>
              <a:t>falls </a:t>
            </a:r>
            <a:r>
              <a:rPr lang="de-CH" dirty="0"/>
              <a:t>vorhanden (nicht älter als 2 Jahre)</a:t>
            </a:r>
          </a:p>
          <a:p>
            <a:r>
              <a:rPr lang="de-CH" dirty="0"/>
              <a:t>Kopie eines gültigen </a:t>
            </a:r>
            <a:r>
              <a:rPr lang="de-CH" dirty="0" smtClean="0"/>
              <a:t>Personalausweises (Pass </a:t>
            </a:r>
            <a:r>
              <a:rPr lang="de-CH" dirty="0"/>
              <a:t>oder Identitätskarte)</a:t>
            </a:r>
          </a:p>
        </p:txBody>
      </p:sp>
    </p:spTree>
    <p:extLst>
      <p:ext uri="{BB962C8B-B14F-4D97-AF65-F5344CB8AC3E}">
        <p14:creationId xmlns:p14="http://schemas.microsoft.com/office/powerpoint/2010/main" val="3118833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Family</a:t>
            </a:r>
            <a:r>
              <a:rPr lang="fr-CH" dirty="0" smtClean="0"/>
              <a:t> Office</a:t>
            </a:r>
            <a:br>
              <a:rPr lang="fr-CH" dirty="0" smtClean="0"/>
            </a:br>
            <a:r>
              <a:rPr lang="fr-CH" sz="3000" dirty="0" err="1" smtClean="0"/>
              <a:t>Begleitpersonen</a:t>
            </a:r>
            <a:r>
              <a:rPr lang="fr-CH" sz="3000" dirty="0" smtClean="0"/>
              <a:t> </a:t>
            </a:r>
            <a:r>
              <a:rPr lang="fr-CH" sz="3000" dirty="0" err="1" smtClean="0"/>
              <a:t>sind</a:t>
            </a:r>
            <a:r>
              <a:rPr lang="fr-CH" sz="3000" dirty="0" smtClean="0"/>
              <a:t> </a:t>
            </a:r>
            <a:r>
              <a:rPr lang="fr-CH" sz="3000" dirty="0" err="1" smtClean="0"/>
              <a:t>wichtig</a:t>
            </a:r>
            <a:r>
              <a:rPr lang="fr-CH" sz="3000" dirty="0" smtClean="0"/>
              <a:t> </a:t>
            </a:r>
            <a:r>
              <a:rPr lang="fr-CH" sz="3000" dirty="0" err="1" smtClean="0"/>
              <a:t>für</a:t>
            </a:r>
            <a:r>
              <a:rPr lang="fr-CH" sz="3000" dirty="0" smtClean="0"/>
              <a:t> </a:t>
            </a:r>
            <a:r>
              <a:rPr lang="fr-CH" sz="3000" dirty="0" err="1" smtClean="0"/>
              <a:t>das</a:t>
            </a:r>
            <a:r>
              <a:rPr lang="fr-CH" sz="3000" dirty="0" smtClean="0"/>
              <a:t> </a:t>
            </a:r>
            <a:r>
              <a:rPr lang="fr-CH" sz="3000" dirty="0" err="1" smtClean="0"/>
              <a:t>Departement</a:t>
            </a:r>
            <a:r>
              <a:rPr lang="fr-CH" sz="3000" dirty="0" smtClean="0"/>
              <a:t> </a:t>
            </a:r>
            <a:endParaRPr lang="de-CH" sz="3000" dirty="0"/>
          </a:p>
        </p:txBody>
      </p:sp>
      <p:sp>
        <p:nvSpPr>
          <p:cNvPr id="3" name="Content Placeholder 2"/>
          <p:cNvSpPr>
            <a:spLocks noGrp="1"/>
          </p:cNvSpPr>
          <p:nvPr>
            <p:ph sz="half" idx="1"/>
          </p:nvPr>
        </p:nvSpPr>
        <p:spPr>
          <a:xfrm>
            <a:off x="1080000" y="1785056"/>
            <a:ext cx="10619999" cy="3111036"/>
          </a:xfrm>
        </p:spPr>
        <p:txBody>
          <a:bodyPr/>
          <a:lstStyle/>
          <a:p>
            <a:r>
              <a:rPr lang="fr-CH" dirty="0" smtClean="0"/>
              <a:t>Die </a:t>
            </a:r>
            <a:r>
              <a:rPr lang="fr-CH" dirty="0" err="1" smtClean="0"/>
              <a:t>versetzbare</a:t>
            </a:r>
            <a:r>
              <a:rPr lang="fr-CH" dirty="0" smtClean="0"/>
              <a:t> Laufbahn </a:t>
            </a:r>
            <a:r>
              <a:rPr lang="fr-CH" dirty="0" err="1" smtClean="0"/>
              <a:t>ist</a:t>
            </a:r>
            <a:r>
              <a:rPr lang="fr-CH" dirty="0" smtClean="0"/>
              <a:t> </a:t>
            </a:r>
            <a:r>
              <a:rPr lang="fr-CH" dirty="0" err="1" smtClean="0"/>
              <a:t>ein</a:t>
            </a:r>
            <a:r>
              <a:rPr lang="fr-CH" dirty="0" smtClean="0"/>
              <a:t> </a:t>
            </a:r>
            <a:r>
              <a:rPr lang="fr-CH" dirty="0" err="1" smtClean="0"/>
              <a:t>persönlicher</a:t>
            </a:r>
            <a:r>
              <a:rPr lang="fr-CH" dirty="0" smtClean="0"/>
              <a:t> </a:t>
            </a:r>
            <a:r>
              <a:rPr lang="fr-CH" dirty="0" err="1" smtClean="0"/>
              <a:t>Entscheid</a:t>
            </a:r>
            <a:r>
              <a:rPr lang="fr-CH" dirty="0" smtClean="0"/>
              <a:t> der </a:t>
            </a:r>
            <a:r>
              <a:rPr lang="fr-CH" dirty="0" err="1" smtClean="0"/>
              <a:t>Mitarbeitenden</a:t>
            </a:r>
            <a:r>
              <a:rPr lang="fr-CH" dirty="0" smtClean="0"/>
              <a:t>. </a:t>
            </a:r>
          </a:p>
          <a:p>
            <a:r>
              <a:rPr lang="fr-CH" dirty="0" err="1" smtClean="0"/>
              <a:t>Das</a:t>
            </a:r>
            <a:r>
              <a:rPr lang="fr-CH" dirty="0" smtClean="0"/>
              <a:t> mobile Leben </a:t>
            </a:r>
            <a:r>
              <a:rPr lang="fr-CH" dirty="0" err="1" smtClean="0"/>
              <a:t>beinhaltet</a:t>
            </a:r>
            <a:r>
              <a:rPr lang="fr-CH" dirty="0" smtClean="0"/>
              <a:t> </a:t>
            </a:r>
            <a:r>
              <a:rPr lang="fr-CH" dirty="0" err="1" smtClean="0"/>
              <a:t>Chancen</a:t>
            </a:r>
            <a:r>
              <a:rPr lang="fr-CH" dirty="0" smtClean="0"/>
              <a:t> und </a:t>
            </a:r>
            <a:r>
              <a:rPr lang="fr-CH" dirty="0" err="1" smtClean="0"/>
              <a:t>Risiken</a:t>
            </a:r>
            <a:r>
              <a:rPr lang="fr-CH" dirty="0" smtClean="0"/>
              <a:t>.</a:t>
            </a:r>
            <a:endParaRPr lang="fr-CH" dirty="0"/>
          </a:p>
          <a:p>
            <a:r>
              <a:rPr lang="fr-CH" dirty="0" err="1" smtClean="0"/>
              <a:t>Eine</a:t>
            </a:r>
            <a:r>
              <a:rPr lang="fr-CH" dirty="0" smtClean="0"/>
              <a:t> grosse </a:t>
            </a:r>
            <a:r>
              <a:rPr lang="fr-CH" dirty="0" err="1" smtClean="0"/>
              <a:t>Mehrheit</a:t>
            </a:r>
            <a:r>
              <a:rPr lang="fr-CH" dirty="0" smtClean="0"/>
              <a:t> der </a:t>
            </a:r>
            <a:r>
              <a:rPr lang="fr-CH" dirty="0" err="1" smtClean="0"/>
              <a:t>Begleitpersonen</a:t>
            </a:r>
            <a:r>
              <a:rPr lang="fr-CH" dirty="0" smtClean="0"/>
              <a:t> </a:t>
            </a:r>
            <a:r>
              <a:rPr lang="fr-CH" dirty="0" err="1" smtClean="0"/>
              <a:t>will</a:t>
            </a:r>
            <a:r>
              <a:rPr lang="fr-CH" dirty="0" smtClean="0"/>
              <a:t> </a:t>
            </a:r>
            <a:r>
              <a:rPr lang="fr-CH" dirty="0" err="1" smtClean="0"/>
              <a:t>berufstätig</a:t>
            </a:r>
            <a:r>
              <a:rPr lang="fr-CH" dirty="0" smtClean="0"/>
              <a:t> sein.</a:t>
            </a:r>
            <a:br>
              <a:rPr lang="fr-CH" dirty="0" smtClean="0"/>
            </a:br>
            <a:r>
              <a:rPr lang="fr-CH" dirty="0" smtClean="0"/>
              <a:t>	</a:t>
            </a:r>
          </a:p>
          <a:p>
            <a:r>
              <a:rPr lang="fr-CH" dirty="0" smtClean="0"/>
              <a:t>Die EDA </a:t>
            </a:r>
            <a:r>
              <a:rPr lang="fr-CH" dirty="0" err="1" smtClean="0"/>
              <a:t>Fachstelle</a:t>
            </a:r>
            <a:r>
              <a:rPr lang="fr-CH" dirty="0" smtClean="0"/>
              <a:t> Family Office </a:t>
            </a:r>
            <a:r>
              <a:rPr lang="fr-CH" dirty="0" err="1" smtClean="0"/>
              <a:t>unterstützt</a:t>
            </a:r>
            <a:r>
              <a:rPr lang="fr-CH" dirty="0" smtClean="0"/>
              <a:t> </a:t>
            </a:r>
            <a:r>
              <a:rPr lang="fr-CH" dirty="0" err="1" smtClean="0"/>
              <a:t>Begleitpersonen</a:t>
            </a:r>
            <a:r>
              <a:rPr lang="fr-CH" dirty="0" smtClean="0"/>
              <a:t> und </a:t>
            </a:r>
            <a:r>
              <a:rPr lang="fr-CH" dirty="0" err="1" smtClean="0"/>
              <a:t>Familien</a:t>
            </a:r>
            <a:r>
              <a:rPr lang="fr-CH" dirty="0" smtClean="0"/>
              <a:t>: </a:t>
            </a:r>
            <a:r>
              <a:rPr lang="fr-CH" u="sng" dirty="0" smtClean="0">
                <a:hlinkClick r:id="rId3" tooltip="Lien externe"/>
              </a:rPr>
              <a:t>family-office@eda.admin.ch</a:t>
            </a:r>
            <a:endParaRPr lang="de-CH" dirty="0"/>
          </a:p>
        </p:txBody>
      </p:sp>
    </p:spTree>
    <p:extLst>
      <p:ext uri="{BB962C8B-B14F-4D97-AF65-F5344CB8AC3E}">
        <p14:creationId xmlns:p14="http://schemas.microsoft.com/office/powerpoint/2010/main" val="1863265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CE6504E-C645-49A3-8E0C-051C61C379D8}"/>
              </a:ext>
            </a:extLst>
          </p:cNvPr>
          <p:cNvSpPr>
            <a:spLocks noGrp="1"/>
          </p:cNvSpPr>
          <p:nvPr>
            <p:ph type="title"/>
          </p:nvPr>
        </p:nvSpPr>
        <p:spPr/>
        <p:txBody>
          <a:bodyPr/>
          <a:lstStyle/>
          <a:p>
            <a:r>
              <a:rPr lang="de-CH" sz="2800" spc="-15" dirty="0" smtClean="0">
                <a:latin typeface="Microsoft YaHei UI"/>
                <a:cs typeface="Microsoft YaHei UI"/>
              </a:rPr>
              <a:t>Statistiken </a:t>
            </a:r>
            <a:r>
              <a:rPr lang="de-CH" sz="2800" spc="-15" dirty="0">
                <a:latin typeface="Microsoft YaHei UI"/>
                <a:cs typeface="Microsoft YaHei UI"/>
              </a:rPr>
              <a:t>– </a:t>
            </a:r>
            <a:r>
              <a:rPr lang="de-CH" sz="2800" spc="-15" dirty="0" smtClean="0">
                <a:latin typeface="Microsoft YaHei UI"/>
                <a:cs typeface="Microsoft YaHei UI"/>
              </a:rPr>
              <a:t>Diplomatie</a:t>
            </a:r>
            <a:endParaRPr lang="fr-CH" sz="2800" dirty="0"/>
          </a:p>
        </p:txBody>
      </p:sp>
      <p:pic>
        <p:nvPicPr>
          <p:cNvPr id="2" name="Picture 1"/>
          <p:cNvPicPr>
            <a:picLocks noChangeAspect="1"/>
          </p:cNvPicPr>
          <p:nvPr/>
        </p:nvPicPr>
        <p:blipFill rotWithShape="1">
          <a:blip r:embed="rId2"/>
          <a:srcRect b="33588"/>
          <a:stretch/>
        </p:blipFill>
        <p:spPr>
          <a:xfrm>
            <a:off x="923420" y="1065007"/>
            <a:ext cx="7155573" cy="4991548"/>
          </a:xfrm>
          <a:prstGeom prst="rect">
            <a:avLst/>
          </a:prstGeom>
        </p:spPr>
      </p:pic>
      <p:pic>
        <p:nvPicPr>
          <p:cNvPr id="5" name="Picture 4"/>
          <p:cNvPicPr>
            <a:picLocks noChangeAspect="1"/>
          </p:cNvPicPr>
          <p:nvPr/>
        </p:nvPicPr>
        <p:blipFill rotWithShape="1">
          <a:blip r:embed="rId2"/>
          <a:srcRect l="-150" t="66842" r="150" b="-907"/>
          <a:stretch/>
        </p:blipFill>
        <p:spPr>
          <a:xfrm>
            <a:off x="4544427" y="3560781"/>
            <a:ext cx="7155573" cy="2560320"/>
          </a:xfrm>
          <a:prstGeom prst="rect">
            <a:avLst/>
          </a:prstGeom>
        </p:spPr>
      </p:pic>
    </p:spTree>
    <p:extLst>
      <p:ext uri="{BB962C8B-B14F-4D97-AF65-F5344CB8AC3E}">
        <p14:creationId xmlns:p14="http://schemas.microsoft.com/office/powerpoint/2010/main" val="3058083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CE6504E-C645-49A3-8E0C-051C61C379D8}"/>
              </a:ext>
            </a:extLst>
          </p:cNvPr>
          <p:cNvSpPr>
            <a:spLocks noGrp="1"/>
          </p:cNvSpPr>
          <p:nvPr>
            <p:ph type="title"/>
          </p:nvPr>
        </p:nvSpPr>
        <p:spPr>
          <a:xfrm>
            <a:off x="1079999" y="365126"/>
            <a:ext cx="10957671" cy="990000"/>
          </a:xfrm>
        </p:spPr>
        <p:txBody>
          <a:bodyPr/>
          <a:lstStyle/>
          <a:p>
            <a:r>
              <a:rPr lang="de-CH" sz="2800" spc="-15" dirty="0" smtClean="0">
                <a:latin typeface="Microsoft YaHei UI"/>
                <a:cs typeface="Microsoft YaHei UI"/>
              </a:rPr>
              <a:t>Statistiken – Internationale Zusammenarbeit</a:t>
            </a:r>
            <a:endParaRPr lang="fr-CH" sz="2800" dirty="0"/>
          </a:p>
        </p:txBody>
      </p:sp>
      <p:pic>
        <p:nvPicPr>
          <p:cNvPr id="2" name="Picture 1"/>
          <p:cNvPicPr>
            <a:picLocks noChangeAspect="1"/>
          </p:cNvPicPr>
          <p:nvPr/>
        </p:nvPicPr>
        <p:blipFill rotWithShape="1">
          <a:blip r:embed="rId2"/>
          <a:srcRect r="5930" b="71341"/>
          <a:stretch/>
        </p:blipFill>
        <p:spPr>
          <a:xfrm>
            <a:off x="176358" y="1379725"/>
            <a:ext cx="5654288" cy="1826054"/>
          </a:xfrm>
          <a:prstGeom prst="rect">
            <a:avLst/>
          </a:prstGeom>
        </p:spPr>
      </p:pic>
      <p:pic>
        <p:nvPicPr>
          <p:cNvPr id="6" name="Picture 5"/>
          <p:cNvPicPr>
            <a:picLocks noChangeAspect="1"/>
          </p:cNvPicPr>
          <p:nvPr/>
        </p:nvPicPr>
        <p:blipFill rotWithShape="1">
          <a:blip r:embed="rId2"/>
          <a:srcRect l="590" t="67041" r="-590" b="637"/>
          <a:stretch/>
        </p:blipFill>
        <p:spPr>
          <a:xfrm>
            <a:off x="2813635" y="3819600"/>
            <a:ext cx="6297954" cy="2157854"/>
          </a:xfrm>
          <a:prstGeom prst="rect">
            <a:avLst/>
          </a:prstGeom>
        </p:spPr>
      </p:pic>
      <p:pic>
        <p:nvPicPr>
          <p:cNvPr id="7" name="Picture 6"/>
          <p:cNvPicPr>
            <a:picLocks noChangeAspect="1"/>
          </p:cNvPicPr>
          <p:nvPr/>
        </p:nvPicPr>
        <p:blipFill rotWithShape="1">
          <a:blip r:embed="rId2"/>
          <a:srcRect l="974" t="29166" r="1663" b="38080"/>
          <a:stretch/>
        </p:blipFill>
        <p:spPr>
          <a:xfrm>
            <a:off x="5962612" y="1118796"/>
            <a:ext cx="5852159" cy="2086983"/>
          </a:xfrm>
          <a:prstGeom prst="rect">
            <a:avLst/>
          </a:prstGeom>
        </p:spPr>
      </p:pic>
    </p:spTree>
    <p:extLst>
      <p:ext uri="{BB962C8B-B14F-4D97-AF65-F5344CB8AC3E}">
        <p14:creationId xmlns:p14="http://schemas.microsoft.com/office/powerpoint/2010/main" val="396178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CE6504E-C645-49A3-8E0C-051C61C379D8}"/>
              </a:ext>
            </a:extLst>
          </p:cNvPr>
          <p:cNvSpPr>
            <a:spLocks noGrp="1"/>
          </p:cNvSpPr>
          <p:nvPr>
            <p:ph type="title"/>
          </p:nvPr>
        </p:nvSpPr>
        <p:spPr>
          <a:xfrm>
            <a:off x="1079999" y="365126"/>
            <a:ext cx="10957671" cy="990000"/>
          </a:xfrm>
        </p:spPr>
        <p:txBody>
          <a:bodyPr/>
          <a:lstStyle/>
          <a:p>
            <a:r>
              <a:rPr lang="de-CH" sz="2800" spc="-15" dirty="0">
                <a:latin typeface="Microsoft YaHei UI"/>
                <a:cs typeface="Microsoft YaHei UI"/>
              </a:rPr>
              <a:t>Statistiken – </a:t>
            </a:r>
            <a:r>
              <a:rPr lang="de-CH" sz="2800" dirty="0"/>
              <a:t>Konsularisches, Betriebsführung und Finanzen</a:t>
            </a:r>
            <a:r>
              <a:rPr lang="de-CH" sz="2800" spc="-15" dirty="0" smtClean="0">
                <a:latin typeface="Microsoft YaHei UI"/>
                <a:cs typeface="Microsoft YaHei UI"/>
              </a:rPr>
              <a:t> </a:t>
            </a:r>
            <a:endParaRPr lang="fr-CH" sz="2800" dirty="0"/>
          </a:p>
        </p:txBody>
      </p:sp>
      <p:pic>
        <p:nvPicPr>
          <p:cNvPr id="2" name="Picture 1"/>
          <p:cNvPicPr>
            <a:picLocks noChangeAspect="1"/>
          </p:cNvPicPr>
          <p:nvPr/>
        </p:nvPicPr>
        <p:blipFill rotWithShape="1">
          <a:blip r:embed="rId2"/>
          <a:srcRect b="38462"/>
          <a:stretch/>
        </p:blipFill>
        <p:spPr>
          <a:xfrm>
            <a:off x="671208" y="1774787"/>
            <a:ext cx="5619750" cy="3399641"/>
          </a:xfrm>
          <a:prstGeom prst="rect">
            <a:avLst/>
          </a:prstGeom>
        </p:spPr>
      </p:pic>
      <p:pic>
        <p:nvPicPr>
          <p:cNvPr id="6" name="Picture 5"/>
          <p:cNvPicPr>
            <a:picLocks noChangeAspect="1"/>
          </p:cNvPicPr>
          <p:nvPr/>
        </p:nvPicPr>
        <p:blipFill rotWithShape="1">
          <a:blip r:embed="rId2"/>
          <a:srcRect l="14780" t="60921" r="16881" b="1107"/>
          <a:stretch/>
        </p:blipFill>
        <p:spPr>
          <a:xfrm>
            <a:off x="7250654" y="3076687"/>
            <a:ext cx="3840480" cy="2097741"/>
          </a:xfrm>
          <a:prstGeom prst="rect">
            <a:avLst/>
          </a:prstGeom>
        </p:spPr>
      </p:pic>
    </p:spTree>
    <p:extLst>
      <p:ext uri="{BB962C8B-B14F-4D97-AF65-F5344CB8AC3E}">
        <p14:creationId xmlns:p14="http://schemas.microsoft.com/office/powerpoint/2010/main" val="2316313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C2F7F-94AB-41E5-A3BE-E9841B246337}"/>
              </a:ext>
            </a:extLst>
          </p:cNvPr>
          <p:cNvSpPr>
            <a:spLocks noGrp="1"/>
          </p:cNvSpPr>
          <p:nvPr>
            <p:ph type="title"/>
          </p:nvPr>
        </p:nvSpPr>
        <p:spPr>
          <a:xfrm>
            <a:off x="1079999" y="323851"/>
            <a:ext cx="10620000" cy="989013"/>
          </a:xfrm>
        </p:spPr>
        <p:txBody>
          <a:bodyPr>
            <a:normAutofit/>
          </a:bodyPr>
          <a:lstStyle/>
          <a:p>
            <a:r>
              <a:rPr lang="fr-CH" dirty="0" err="1"/>
              <a:t>Rechtliche</a:t>
            </a:r>
            <a:r>
              <a:rPr lang="fr-CH" dirty="0"/>
              <a:t> </a:t>
            </a:r>
            <a:r>
              <a:rPr lang="fr-CH" dirty="0" err="1"/>
              <a:t>Grundlage</a:t>
            </a:r>
            <a:r>
              <a:rPr lang="fr-CH" dirty="0"/>
              <a:t>: </a:t>
            </a:r>
            <a:r>
              <a:rPr lang="fr-CH" dirty="0" err="1"/>
              <a:t>unsere</a:t>
            </a:r>
            <a:r>
              <a:rPr lang="fr-CH" dirty="0"/>
              <a:t> </a:t>
            </a:r>
            <a:r>
              <a:rPr lang="fr-CH" dirty="0" err="1"/>
              <a:t>Verfassung</a:t>
            </a:r>
            <a:endParaRPr lang="fr-CH" dirty="0"/>
          </a:p>
        </p:txBody>
      </p:sp>
      <p:pic>
        <p:nvPicPr>
          <p:cNvPr id="6" name="Espace réservé du contenu 5" descr="Marteau de président">
            <a:extLst>
              <a:ext uri="{FF2B5EF4-FFF2-40B4-BE49-F238E27FC236}">
                <a16:creationId xmlns:a16="http://schemas.microsoft.com/office/drawing/2014/main" id="{BFFE15C5-5CC7-4898-B48A-9FE41A61B007}"/>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838088" y="1312864"/>
            <a:ext cx="1934512" cy="1934512"/>
          </a:xfrm>
        </p:spPr>
      </p:pic>
      <p:pic>
        <p:nvPicPr>
          <p:cNvPr id="10" name="Espace réservé du contenu 9" descr="Document">
            <a:extLst>
              <a:ext uri="{FF2B5EF4-FFF2-40B4-BE49-F238E27FC236}">
                <a16:creationId xmlns:a16="http://schemas.microsoft.com/office/drawing/2014/main" id="{B02145EA-0BB1-4E5E-AA14-0D1CE3DCDBEB}"/>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839400" y="3702051"/>
            <a:ext cx="1933200" cy="1933200"/>
          </a:xfrm>
        </p:spPr>
      </p:pic>
      <p:sp>
        <p:nvSpPr>
          <p:cNvPr id="13" name="Content Placeholder 2">
            <a:extLst>
              <a:ext uri="{FF2B5EF4-FFF2-40B4-BE49-F238E27FC236}">
                <a16:creationId xmlns:a16="http://schemas.microsoft.com/office/drawing/2014/main" id="{6ABC21A3-AB91-4EFC-80B3-7735185C887B}"/>
              </a:ext>
            </a:extLst>
          </p:cNvPr>
          <p:cNvSpPr txBox="1">
            <a:spLocks/>
          </p:cNvSpPr>
          <p:nvPr/>
        </p:nvSpPr>
        <p:spPr>
          <a:xfrm>
            <a:off x="5098383" y="1312864"/>
            <a:ext cx="6315481" cy="4778375"/>
          </a:xfrm>
          <a:prstGeom prst="rect">
            <a:avLst/>
          </a:prstGeom>
        </p:spPr>
        <p:txBody>
          <a:bodyPr anchor="ctr"/>
          <a:lstStyle>
            <a:lvl1pPr marL="342900" indent="-342900" algn="l" rtl="0" eaLnBrk="1" fontAlgn="base" hangingPunct="1">
              <a:spcBef>
                <a:spcPct val="20000"/>
              </a:spcBef>
              <a:spcAft>
                <a:spcPct val="0"/>
              </a:spcAft>
              <a:buClr>
                <a:srgbClr val="E30613"/>
              </a:buClr>
              <a:buSzPct val="70000"/>
              <a:buFont typeface="Wingdings" panose="05000000000000000000"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4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4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4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400">
                <a:solidFill>
                  <a:schemeClr val="tx1"/>
                </a:solidFill>
                <a:latin typeface="+mn-lt"/>
              </a:defRPr>
            </a:lvl5pPr>
            <a:lvl6pPr marL="2514600" indent="-228600" algn="l" rtl="0" eaLnBrk="1" fontAlgn="base" hangingPunct="1">
              <a:spcBef>
                <a:spcPct val="20000"/>
              </a:spcBef>
              <a:spcAft>
                <a:spcPct val="0"/>
              </a:spcAft>
              <a:buClr>
                <a:srgbClr val="DDDDDD"/>
              </a:buClr>
              <a:buChar char="•"/>
              <a:defRPr sz="1800">
                <a:solidFill>
                  <a:schemeClr val="tx1"/>
                </a:solidFill>
                <a:latin typeface="+mn-lt"/>
              </a:defRPr>
            </a:lvl6pPr>
            <a:lvl7pPr marL="2971800" indent="-228600" algn="l" rtl="0" eaLnBrk="1" fontAlgn="base" hangingPunct="1">
              <a:spcBef>
                <a:spcPct val="20000"/>
              </a:spcBef>
              <a:spcAft>
                <a:spcPct val="0"/>
              </a:spcAft>
              <a:buClr>
                <a:srgbClr val="DDDDDD"/>
              </a:buClr>
              <a:buChar char="•"/>
              <a:defRPr sz="1800">
                <a:solidFill>
                  <a:schemeClr val="tx1"/>
                </a:solidFill>
                <a:latin typeface="+mn-lt"/>
              </a:defRPr>
            </a:lvl7pPr>
            <a:lvl8pPr marL="3429000" indent="-228600" algn="l" rtl="0" eaLnBrk="1" fontAlgn="base" hangingPunct="1">
              <a:spcBef>
                <a:spcPct val="20000"/>
              </a:spcBef>
              <a:spcAft>
                <a:spcPct val="0"/>
              </a:spcAft>
              <a:buClr>
                <a:srgbClr val="DDDDDD"/>
              </a:buClr>
              <a:buChar char="•"/>
              <a:defRPr sz="1800">
                <a:solidFill>
                  <a:schemeClr val="tx1"/>
                </a:solidFill>
                <a:latin typeface="+mn-lt"/>
              </a:defRPr>
            </a:lvl8pPr>
            <a:lvl9pPr marL="3886200" indent="-228600" algn="l" rtl="0" eaLnBrk="1" fontAlgn="base" hangingPunct="1">
              <a:spcBef>
                <a:spcPct val="20000"/>
              </a:spcBef>
              <a:spcAft>
                <a:spcPct val="0"/>
              </a:spcAft>
              <a:buClr>
                <a:srgbClr val="DDDDDD"/>
              </a:buClr>
              <a:buChar char="•"/>
              <a:defRPr sz="1800">
                <a:solidFill>
                  <a:schemeClr val="tx1"/>
                </a:solidFill>
                <a:latin typeface="+mn-lt"/>
              </a:defRPr>
            </a:lvl9pPr>
          </a:lstStyle>
          <a:p>
            <a:pPr marL="0" indent="0">
              <a:buNone/>
            </a:pPr>
            <a:r>
              <a:rPr lang="de-CH" b="1" kern="0" dirty="0">
                <a:solidFill>
                  <a:srgbClr val="E30613"/>
                </a:solidFill>
              </a:rPr>
              <a:t>Art. 2 </a:t>
            </a:r>
            <a:r>
              <a:rPr lang="de-CH" kern="0" dirty="0"/>
              <a:t>Zweck</a:t>
            </a:r>
          </a:p>
          <a:p>
            <a:pPr marL="0" indent="0">
              <a:buNone/>
            </a:pPr>
            <a:endParaRPr lang="de-CH" kern="0" dirty="0"/>
          </a:p>
          <a:p>
            <a:pPr marL="0" indent="0">
              <a:buNone/>
            </a:pPr>
            <a:endParaRPr lang="de-CH" kern="0" dirty="0"/>
          </a:p>
          <a:p>
            <a:pPr marL="0" indent="0">
              <a:buNone/>
            </a:pPr>
            <a:r>
              <a:rPr lang="de-CH" b="1" kern="0" dirty="0">
                <a:solidFill>
                  <a:srgbClr val="E30613"/>
                </a:solidFill>
              </a:rPr>
              <a:t>Art. 54 </a:t>
            </a:r>
            <a:r>
              <a:rPr lang="de-CH" kern="0" dirty="0" smtClean="0"/>
              <a:t>BV </a:t>
            </a:r>
            <a:r>
              <a:rPr lang="de-CH" kern="0" dirty="0"/>
              <a:t>- Auswärtige Angelegenheiten</a:t>
            </a:r>
          </a:p>
        </p:txBody>
      </p:sp>
    </p:spTree>
    <p:extLst>
      <p:ext uri="{BB962C8B-B14F-4D97-AF65-F5344CB8AC3E}">
        <p14:creationId xmlns:p14="http://schemas.microsoft.com/office/powerpoint/2010/main" val="1288365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marR="323850" indent="0" algn="just">
              <a:lnSpc>
                <a:spcPct val="100000"/>
              </a:lnSpc>
              <a:spcBef>
                <a:spcPts val="105"/>
              </a:spcBef>
              <a:buNone/>
              <a:tabLst>
                <a:tab pos="4373245" algn="l"/>
              </a:tabLst>
            </a:pPr>
            <a:r>
              <a:rPr lang="de-CH" spc="-5" dirty="0">
                <a:cs typeface="Microsoft YaHei UI"/>
              </a:rPr>
              <a:t>Seit </a:t>
            </a:r>
            <a:r>
              <a:rPr lang="de-CH" dirty="0">
                <a:cs typeface="Microsoft YaHei UI"/>
              </a:rPr>
              <a:t>1. </a:t>
            </a:r>
            <a:r>
              <a:rPr lang="de-CH" spc="-5" dirty="0">
                <a:cs typeface="Microsoft YaHei UI"/>
              </a:rPr>
              <a:t>Januar </a:t>
            </a:r>
            <a:r>
              <a:rPr lang="de-CH" dirty="0">
                <a:cs typeface="Microsoft YaHei UI"/>
              </a:rPr>
              <a:t>2017 dürfen </a:t>
            </a:r>
            <a:r>
              <a:rPr lang="de-CH" spc="-5" dirty="0">
                <a:cs typeface="Microsoft YaHei UI"/>
              </a:rPr>
              <a:t>alle </a:t>
            </a:r>
            <a:r>
              <a:rPr lang="de-CH" dirty="0">
                <a:cs typeface="Microsoft YaHei UI"/>
              </a:rPr>
              <a:t>der </a:t>
            </a:r>
            <a:r>
              <a:rPr lang="de-CH" spc="-10" dirty="0">
                <a:cs typeface="Microsoft YaHei UI"/>
              </a:rPr>
              <a:t>Versetzungspflicht  </a:t>
            </a:r>
            <a:r>
              <a:rPr lang="de-CH" spc="-5" dirty="0">
                <a:cs typeface="Microsoft YaHei UI"/>
              </a:rPr>
              <a:t>unterstehenden </a:t>
            </a:r>
            <a:r>
              <a:rPr lang="de-CH" spc="-10" dirty="0">
                <a:cs typeface="Microsoft YaHei UI"/>
              </a:rPr>
              <a:t>Personen</a:t>
            </a:r>
            <a:r>
              <a:rPr lang="de-CH" spc="15" dirty="0">
                <a:cs typeface="Microsoft YaHei UI"/>
              </a:rPr>
              <a:t> </a:t>
            </a:r>
            <a:r>
              <a:rPr lang="de-CH" dirty="0">
                <a:cs typeface="Microsoft YaHei UI"/>
              </a:rPr>
              <a:t>des</a:t>
            </a:r>
            <a:r>
              <a:rPr lang="de-CH" spc="-5" dirty="0">
                <a:cs typeface="Microsoft YaHei UI"/>
              </a:rPr>
              <a:t> </a:t>
            </a:r>
            <a:r>
              <a:rPr lang="de-CH" spc="-15" dirty="0" smtClean="0">
                <a:cs typeface="Microsoft YaHei UI"/>
              </a:rPr>
              <a:t>EDA </a:t>
            </a:r>
            <a:r>
              <a:rPr lang="de-CH" spc="-10" dirty="0" smtClean="0">
                <a:cs typeface="Microsoft YaHei UI"/>
              </a:rPr>
              <a:t>ihre weiteren </a:t>
            </a:r>
            <a:r>
              <a:rPr lang="de-CH" spc="-5" dirty="0" smtClean="0">
                <a:cs typeface="Microsoft YaHei UI"/>
              </a:rPr>
              <a:t>Staatsbürgerschaften</a:t>
            </a:r>
            <a:r>
              <a:rPr lang="de-CH" spc="-35" dirty="0" smtClean="0">
                <a:cs typeface="Microsoft YaHei UI"/>
              </a:rPr>
              <a:t> </a:t>
            </a:r>
            <a:r>
              <a:rPr lang="de-CH" spc="-5" dirty="0">
                <a:cs typeface="Microsoft YaHei UI"/>
              </a:rPr>
              <a:t>behalten.</a:t>
            </a:r>
            <a:endParaRPr lang="de-CH" dirty="0">
              <a:cs typeface="Microsoft YaHei UI"/>
            </a:endParaRPr>
          </a:p>
          <a:p>
            <a:pPr algn="just">
              <a:lnSpc>
                <a:spcPct val="100000"/>
              </a:lnSpc>
              <a:spcBef>
                <a:spcPts val="40"/>
              </a:spcBef>
            </a:pPr>
            <a:endParaRPr lang="de-CH" dirty="0">
              <a:cs typeface="Times New Roman"/>
            </a:endParaRPr>
          </a:p>
          <a:p>
            <a:pPr marL="0" marR="5080" indent="0" algn="just">
              <a:lnSpc>
                <a:spcPct val="100000"/>
              </a:lnSpc>
              <a:buNone/>
            </a:pPr>
            <a:r>
              <a:rPr lang="de-CH" spc="-5" dirty="0">
                <a:cs typeface="Microsoft YaHei UI"/>
              </a:rPr>
              <a:t>Die bisherige </a:t>
            </a:r>
            <a:r>
              <a:rPr lang="de-CH" spc="-10" dirty="0">
                <a:cs typeface="Microsoft YaHei UI"/>
              </a:rPr>
              <a:t>Regelung, </a:t>
            </a:r>
            <a:r>
              <a:rPr lang="de-CH" dirty="0">
                <a:cs typeface="Microsoft YaHei UI"/>
              </a:rPr>
              <a:t>wonach </a:t>
            </a:r>
            <a:r>
              <a:rPr lang="de-CH" spc="-5" dirty="0">
                <a:cs typeface="Microsoft YaHei UI"/>
              </a:rPr>
              <a:t>versetzbare </a:t>
            </a:r>
            <a:r>
              <a:rPr lang="de-CH" spc="-10" dirty="0" smtClean="0">
                <a:cs typeface="Microsoft YaHei UI"/>
              </a:rPr>
              <a:t>Personen </a:t>
            </a:r>
            <a:r>
              <a:rPr lang="de-CH" dirty="0">
                <a:cs typeface="Microsoft YaHei UI"/>
              </a:rPr>
              <a:t>des </a:t>
            </a:r>
            <a:r>
              <a:rPr lang="de-CH" spc="-15" dirty="0">
                <a:cs typeface="Microsoft YaHei UI"/>
              </a:rPr>
              <a:t>EDA </a:t>
            </a:r>
            <a:r>
              <a:rPr lang="de-CH" dirty="0">
                <a:cs typeface="Microsoft YaHei UI"/>
              </a:rPr>
              <a:t>nur </a:t>
            </a:r>
            <a:r>
              <a:rPr lang="de-CH" spc="-5" dirty="0">
                <a:cs typeface="Microsoft YaHei UI"/>
              </a:rPr>
              <a:t>unbefristet angestellt werden </a:t>
            </a:r>
            <a:r>
              <a:rPr lang="de-CH" spc="-10" dirty="0">
                <a:cs typeface="Microsoft YaHei UI"/>
              </a:rPr>
              <a:t>konnten</a:t>
            </a:r>
            <a:r>
              <a:rPr lang="de-CH" spc="-10" dirty="0" smtClean="0">
                <a:cs typeface="Microsoft YaHei UI"/>
              </a:rPr>
              <a:t>, </a:t>
            </a:r>
            <a:r>
              <a:rPr lang="de-CH" spc="-5" dirty="0">
                <a:cs typeface="Microsoft YaHei UI"/>
              </a:rPr>
              <a:t>wenn sie ausschliesslich </a:t>
            </a:r>
            <a:r>
              <a:rPr lang="de-CH" dirty="0">
                <a:cs typeface="Microsoft YaHei UI"/>
              </a:rPr>
              <a:t>das </a:t>
            </a:r>
            <a:r>
              <a:rPr lang="de-CH" spc="-5" dirty="0">
                <a:cs typeface="Microsoft YaHei UI"/>
              </a:rPr>
              <a:t>schweizerische Bürgerrecht  besitzen, wurde </a:t>
            </a:r>
            <a:r>
              <a:rPr lang="de-CH" dirty="0">
                <a:cs typeface="Microsoft YaHei UI"/>
              </a:rPr>
              <a:t>aufgehoben </a:t>
            </a:r>
            <a:r>
              <a:rPr lang="de-CH" spc="-5" dirty="0">
                <a:cs typeface="Microsoft YaHei UI"/>
              </a:rPr>
              <a:t>(vgl. </a:t>
            </a:r>
            <a:r>
              <a:rPr lang="de-CH" u="heavy" spc="5" dirty="0">
                <a:solidFill>
                  <a:srgbClr val="0000FF"/>
                </a:solidFill>
                <a:uFill>
                  <a:solidFill>
                    <a:srgbClr val="0000FF"/>
                  </a:solidFill>
                </a:uFill>
                <a:cs typeface="Microsoft YaHei UI"/>
                <a:hlinkClick r:id="rId2"/>
              </a:rPr>
              <a:t>Art. </a:t>
            </a:r>
            <a:r>
              <a:rPr lang="de-CH" u="heavy" dirty="0">
                <a:solidFill>
                  <a:srgbClr val="0000FF"/>
                </a:solidFill>
                <a:uFill>
                  <a:solidFill>
                    <a:srgbClr val="0000FF"/>
                  </a:solidFill>
                </a:uFill>
                <a:cs typeface="Microsoft YaHei UI"/>
                <a:hlinkClick r:id="rId2"/>
              </a:rPr>
              <a:t>24 Abs. 2</a:t>
            </a:r>
            <a:r>
              <a:rPr lang="de-CH" u="heavy" spc="-70" dirty="0">
                <a:solidFill>
                  <a:srgbClr val="0000FF"/>
                </a:solidFill>
                <a:uFill>
                  <a:solidFill>
                    <a:srgbClr val="0000FF"/>
                  </a:solidFill>
                </a:uFill>
                <a:cs typeface="Microsoft YaHei UI"/>
                <a:hlinkClick r:id="rId2"/>
              </a:rPr>
              <a:t> </a:t>
            </a:r>
            <a:r>
              <a:rPr lang="de-CH" u="heavy" spc="-5" dirty="0">
                <a:solidFill>
                  <a:srgbClr val="0000FF"/>
                </a:solidFill>
                <a:uFill>
                  <a:solidFill>
                    <a:srgbClr val="0000FF"/>
                  </a:solidFill>
                </a:uFill>
                <a:cs typeface="Microsoft YaHei UI"/>
                <a:hlinkClick r:id="rId2"/>
              </a:rPr>
              <a:t>BPV</a:t>
            </a:r>
            <a:r>
              <a:rPr lang="de-CH" spc="-5" dirty="0">
                <a:cs typeface="Microsoft YaHei UI"/>
              </a:rPr>
              <a:t>).</a:t>
            </a:r>
            <a:endParaRPr lang="de-CH" dirty="0">
              <a:cs typeface="Microsoft YaHei UI"/>
            </a:endParaRPr>
          </a:p>
        </p:txBody>
      </p:sp>
      <p:sp>
        <p:nvSpPr>
          <p:cNvPr id="3" name="Title 2"/>
          <p:cNvSpPr>
            <a:spLocks noGrp="1"/>
          </p:cNvSpPr>
          <p:nvPr>
            <p:ph type="title"/>
          </p:nvPr>
        </p:nvSpPr>
        <p:spPr/>
        <p:txBody>
          <a:bodyPr/>
          <a:lstStyle/>
          <a:p>
            <a:r>
              <a:rPr lang="fr-CH" dirty="0" smtClean="0"/>
              <a:t>Q&amp;A – </a:t>
            </a:r>
            <a:r>
              <a:rPr lang="de-CH" spc="-20" dirty="0">
                <a:latin typeface="Microsoft YaHei UI"/>
                <a:cs typeface="Microsoft YaHei UI"/>
              </a:rPr>
              <a:t>Weiter</a:t>
            </a:r>
            <a:r>
              <a:rPr lang="de-CH" spc="-5" dirty="0">
                <a:latin typeface="Microsoft YaHei UI"/>
                <a:cs typeface="Microsoft YaHei UI"/>
              </a:rPr>
              <a:t> </a:t>
            </a:r>
            <a:r>
              <a:rPr lang="de-CH" spc="-10" dirty="0">
                <a:latin typeface="Microsoft YaHei UI"/>
                <a:cs typeface="Microsoft YaHei UI"/>
              </a:rPr>
              <a:t>Staatsbürgerschaften</a:t>
            </a:r>
            <a:endParaRPr lang="de-CH" dirty="0"/>
          </a:p>
        </p:txBody>
      </p:sp>
    </p:spTree>
    <p:extLst>
      <p:ext uri="{BB962C8B-B14F-4D97-AF65-F5344CB8AC3E}">
        <p14:creationId xmlns:p14="http://schemas.microsoft.com/office/powerpoint/2010/main" val="738908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marR="1006475" indent="0" algn="just">
              <a:lnSpc>
                <a:spcPct val="100000"/>
              </a:lnSpc>
              <a:spcBef>
                <a:spcPts val="100"/>
              </a:spcBef>
              <a:buNone/>
            </a:pPr>
            <a:r>
              <a:rPr lang="de-CH" spc="-5" dirty="0">
                <a:cs typeface="Arial"/>
              </a:rPr>
              <a:t>Die </a:t>
            </a:r>
            <a:r>
              <a:rPr lang="de-CH" spc="-10" dirty="0">
                <a:cs typeface="Arial"/>
              </a:rPr>
              <a:t>Versetzungsdisziplin bedeutet eine </a:t>
            </a:r>
            <a:r>
              <a:rPr lang="de-CH" spc="-5" dirty="0">
                <a:cs typeface="Arial"/>
              </a:rPr>
              <a:t>sich </a:t>
            </a:r>
            <a:r>
              <a:rPr lang="de-CH" spc="-10" dirty="0">
                <a:cs typeface="Arial"/>
              </a:rPr>
              <a:t>alle </a:t>
            </a:r>
            <a:r>
              <a:rPr lang="de-CH" spc="-5" dirty="0">
                <a:cs typeface="Arial"/>
              </a:rPr>
              <a:t>3-4 Jahre  </a:t>
            </a:r>
            <a:r>
              <a:rPr lang="de-CH" spc="-10" dirty="0">
                <a:cs typeface="Arial"/>
              </a:rPr>
              <a:t>wiederholende </a:t>
            </a:r>
            <a:r>
              <a:rPr lang="de-CH" spc="-5" dirty="0">
                <a:cs typeface="Arial"/>
              </a:rPr>
              <a:t>örtliche </a:t>
            </a:r>
            <a:r>
              <a:rPr lang="de-CH" spc="-15" dirty="0">
                <a:cs typeface="Arial"/>
              </a:rPr>
              <a:t>Versetzung </a:t>
            </a:r>
            <a:r>
              <a:rPr lang="de-CH" spc="-5" dirty="0">
                <a:cs typeface="Arial"/>
              </a:rPr>
              <a:t>im In- </a:t>
            </a:r>
            <a:r>
              <a:rPr lang="de-CH" spc="-10" dirty="0">
                <a:cs typeface="Arial"/>
              </a:rPr>
              <a:t>und</a:t>
            </a:r>
            <a:r>
              <a:rPr lang="de-CH" dirty="0">
                <a:cs typeface="Arial"/>
              </a:rPr>
              <a:t> </a:t>
            </a:r>
            <a:r>
              <a:rPr lang="de-CH" spc="-10" dirty="0">
                <a:cs typeface="Arial"/>
              </a:rPr>
              <a:t>Ausland.</a:t>
            </a:r>
            <a:endParaRPr lang="de-CH" dirty="0">
              <a:cs typeface="Arial"/>
            </a:endParaRPr>
          </a:p>
          <a:p>
            <a:pPr marL="0" marR="218440" indent="0" algn="just">
              <a:lnSpc>
                <a:spcPct val="100000"/>
              </a:lnSpc>
              <a:buNone/>
            </a:pPr>
            <a:r>
              <a:rPr lang="de-CH" spc="-10" dirty="0">
                <a:cs typeface="Arial"/>
              </a:rPr>
              <a:t>Mitarbeitende der </a:t>
            </a:r>
            <a:r>
              <a:rPr lang="de-CH" spc="-5" dirty="0">
                <a:cs typeface="Arial"/>
              </a:rPr>
              <a:t>versetzbaren Karrieren </a:t>
            </a:r>
            <a:r>
              <a:rPr lang="de-CH" spc="-15" dirty="0">
                <a:cs typeface="Arial"/>
              </a:rPr>
              <a:t>bewerben </a:t>
            </a:r>
            <a:r>
              <a:rPr lang="de-CH" spc="-5" dirty="0">
                <a:cs typeface="Arial"/>
              </a:rPr>
              <a:t>sich </a:t>
            </a:r>
            <a:r>
              <a:rPr lang="de-CH" spc="-10" dirty="0">
                <a:cs typeface="Arial"/>
              </a:rPr>
              <a:t>dabei </a:t>
            </a:r>
            <a:r>
              <a:rPr lang="de-CH" spc="-5" dirty="0">
                <a:cs typeface="Arial"/>
              </a:rPr>
              <a:t>im  </a:t>
            </a:r>
            <a:r>
              <a:rPr lang="de-CH" spc="-10" dirty="0">
                <a:cs typeface="Arial"/>
              </a:rPr>
              <a:t>Rahmen </a:t>
            </a:r>
            <a:r>
              <a:rPr lang="de-CH" spc="-5" dirty="0">
                <a:cs typeface="Arial"/>
              </a:rPr>
              <a:t>von </a:t>
            </a:r>
            <a:r>
              <a:rPr lang="de-CH" spc="-10" dirty="0">
                <a:cs typeface="Arial"/>
              </a:rPr>
              <a:t>Jahresausschreibungen auf die </a:t>
            </a:r>
            <a:r>
              <a:rPr lang="de-CH" spc="-5" dirty="0">
                <a:cs typeface="Arial"/>
              </a:rPr>
              <a:t>zu </a:t>
            </a:r>
            <a:r>
              <a:rPr lang="de-CH" spc="-10" dirty="0">
                <a:cs typeface="Arial"/>
              </a:rPr>
              <a:t>besetzenden  Posten.</a:t>
            </a:r>
            <a:endParaRPr lang="de-CH" dirty="0">
              <a:cs typeface="Arial"/>
            </a:endParaRPr>
          </a:p>
          <a:p>
            <a:pPr algn="just">
              <a:lnSpc>
                <a:spcPct val="100000"/>
              </a:lnSpc>
              <a:spcBef>
                <a:spcPts val="25"/>
              </a:spcBef>
            </a:pPr>
            <a:endParaRPr lang="de-CH" dirty="0">
              <a:cs typeface="Times New Roman"/>
            </a:endParaRPr>
          </a:p>
          <a:p>
            <a:pPr marL="0" marR="5080" indent="0" algn="just">
              <a:lnSpc>
                <a:spcPct val="100000"/>
              </a:lnSpc>
              <a:buNone/>
            </a:pPr>
            <a:r>
              <a:rPr lang="de-CH" spc="-5" dirty="0">
                <a:cs typeface="Arial"/>
              </a:rPr>
              <a:t>Die </a:t>
            </a:r>
            <a:r>
              <a:rPr lang="de-CH" spc="-10" dirty="0">
                <a:cs typeface="Arial"/>
              </a:rPr>
              <a:t>Aufteilung zwischen </a:t>
            </a:r>
            <a:r>
              <a:rPr lang="de-CH" spc="-5" dirty="0">
                <a:cs typeface="Arial"/>
              </a:rPr>
              <a:t>Einsätzen </a:t>
            </a:r>
            <a:r>
              <a:rPr lang="de-CH" spc="-10" dirty="0">
                <a:cs typeface="Arial"/>
              </a:rPr>
              <a:t>an der </a:t>
            </a:r>
            <a:r>
              <a:rPr lang="de-CH" spc="-5" dirty="0">
                <a:cs typeface="Arial"/>
              </a:rPr>
              <a:t>Zentrale resp. im </a:t>
            </a:r>
            <a:r>
              <a:rPr lang="de-CH" spc="-10" dirty="0">
                <a:cs typeface="Arial"/>
              </a:rPr>
              <a:t>Ausland  gestaltet </a:t>
            </a:r>
            <a:r>
              <a:rPr lang="de-CH" spc="-5" dirty="0">
                <a:cs typeface="Arial"/>
              </a:rPr>
              <a:t>sich je </a:t>
            </a:r>
            <a:r>
              <a:rPr lang="de-CH" spc="-10" dirty="0">
                <a:cs typeface="Arial"/>
              </a:rPr>
              <a:t>nach </a:t>
            </a:r>
            <a:r>
              <a:rPr lang="de-CH" spc="-5" dirty="0">
                <a:cs typeface="Arial"/>
              </a:rPr>
              <a:t>Karriere resp. je </a:t>
            </a:r>
            <a:r>
              <a:rPr lang="de-CH" spc="-10" dirty="0">
                <a:cs typeface="Arial"/>
              </a:rPr>
              <a:t>nach </a:t>
            </a:r>
            <a:r>
              <a:rPr lang="de-CH" spc="-5" dirty="0">
                <a:cs typeface="Arial"/>
              </a:rPr>
              <a:t>Person</a:t>
            </a:r>
            <a:r>
              <a:rPr lang="de-CH" spc="165" dirty="0">
                <a:cs typeface="Arial"/>
              </a:rPr>
              <a:t> </a:t>
            </a:r>
            <a:r>
              <a:rPr lang="de-CH" spc="-10" dirty="0">
                <a:cs typeface="Arial"/>
              </a:rPr>
              <a:t>unterschiedlich:</a:t>
            </a:r>
            <a:endParaRPr lang="de-CH" dirty="0">
              <a:cs typeface="Arial"/>
            </a:endParaRPr>
          </a:p>
          <a:p>
            <a:pPr marL="355600" marR="825500" algn="just">
              <a:spcBef>
                <a:spcPts val="600"/>
              </a:spcBef>
              <a:buClr>
                <a:srgbClr val="CD0920"/>
              </a:buClr>
              <a:tabLst>
                <a:tab pos="355600" algn="l"/>
              </a:tabLst>
            </a:pPr>
            <a:r>
              <a:rPr lang="de-CH" spc="-10" dirty="0">
                <a:cs typeface="Arial"/>
              </a:rPr>
              <a:t>Internationale Zusammenarbeit: </a:t>
            </a:r>
            <a:r>
              <a:rPr lang="de-CH" spc="-5" dirty="0" smtClean="0">
                <a:cs typeface="Arial"/>
              </a:rPr>
              <a:t>ca. 1/3 </a:t>
            </a:r>
            <a:r>
              <a:rPr lang="de-CH" spc="-10" dirty="0">
                <a:cs typeface="Arial"/>
              </a:rPr>
              <a:t>Ausland und </a:t>
            </a:r>
            <a:r>
              <a:rPr lang="de-CH" spc="-5" dirty="0">
                <a:cs typeface="Arial"/>
              </a:rPr>
              <a:t>2/3 </a:t>
            </a:r>
            <a:r>
              <a:rPr lang="de-CH" spc="-15" dirty="0" smtClean="0">
                <a:cs typeface="Arial"/>
              </a:rPr>
              <a:t>Schweiz</a:t>
            </a:r>
            <a:endParaRPr lang="de-CH" dirty="0">
              <a:cs typeface="Arial"/>
            </a:endParaRPr>
          </a:p>
          <a:p>
            <a:pPr marL="355600" algn="just">
              <a:spcBef>
                <a:spcPts val="600"/>
              </a:spcBef>
              <a:buClr>
                <a:srgbClr val="CD0920"/>
              </a:buClr>
              <a:tabLst>
                <a:tab pos="355600" algn="l"/>
              </a:tabLst>
            </a:pPr>
            <a:r>
              <a:rPr lang="de-CH" spc="-10" dirty="0">
                <a:cs typeface="Arial"/>
              </a:rPr>
              <a:t>Diplomatie: </a:t>
            </a:r>
            <a:r>
              <a:rPr lang="de-CH" spc="-5" dirty="0">
                <a:cs typeface="Arial"/>
              </a:rPr>
              <a:t>ca. 2/3 </a:t>
            </a:r>
            <a:r>
              <a:rPr lang="de-CH" spc="-10" dirty="0">
                <a:cs typeface="Arial"/>
              </a:rPr>
              <a:t>Ausland und </a:t>
            </a:r>
            <a:r>
              <a:rPr lang="de-CH" spc="-5" dirty="0">
                <a:cs typeface="Arial"/>
              </a:rPr>
              <a:t>1/3</a:t>
            </a:r>
            <a:r>
              <a:rPr lang="de-CH" spc="-15" dirty="0">
                <a:cs typeface="Arial"/>
              </a:rPr>
              <a:t> Schweiz</a:t>
            </a:r>
            <a:endParaRPr lang="de-CH" dirty="0">
              <a:cs typeface="Arial"/>
            </a:endParaRPr>
          </a:p>
          <a:p>
            <a:pPr marL="355600" marR="613410" algn="just">
              <a:spcBef>
                <a:spcPts val="600"/>
              </a:spcBef>
              <a:buClr>
                <a:srgbClr val="CD0920"/>
              </a:buClr>
              <a:tabLst>
                <a:tab pos="355600" algn="l"/>
              </a:tabLst>
            </a:pPr>
            <a:r>
              <a:rPr lang="de-CH" dirty="0" smtClean="0">
                <a:cs typeface="Arial"/>
              </a:rPr>
              <a:t>KBF: +/- </a:t>
            </a:r>
            <a:r>
              <a:rPr lang="de-CH" spc="-15" dirty="0">
                <a:cs typeface="Arial"/>
              </a:rPr>
              <a:t>während der </a:t>
            </a:r>
            <a:r>
              <a:rPr lang="de-CH" spc="-10" dirty="0" smtClean="0">
                <a:cs typeface="Arial"/>
              </a:rPr>
              <a:t>ganzen </a:t>
            </a:r>
            <a:r>
              <a:rPr lang="de-CH" spc="-5" dirty="0">
                <a:cs typeface="Arial"/>
              </a:rPr>
              <a:t>Karriere im</a:t>
            </a:r>
            <a:r>
              <a:rPr lang="de-CH" spc="-65" dirty="0">
                <a:cs typeface="Arial"/>
              </a:rPr>
              <a:t> </a:t>
            </a:r>
            <a:r>
              <a:rPr lang="de-CH" spc="-10" dirty="0">
                <a:cs typeface="Arial"/>
              </a:rPr>
              <a:t>Ausland</a:t>
            </a:r>
            <a:endParaRPr lang="de-CH" dirty="0">
              <a:cs typeface="Arial"/>
            </a:endParaRPr>
          </a:p>
        </p:txBody>
      </p:sp>
      <p:sp>
        <p:nvSpPr>
          <p:cNvPr id="3" name="Title 2"/>
          <p:cNvSpPr>
            <a:spLocks noGrp="1"/>
          </p:cNvSpPr>
          <p:nvPr>
            <p:ph type="title"/>
          </p:nvPr>
        </p:nvSpPr>
        <p:spPr/>
        <p:txBody>
          <a:bodyPr/>
          <a:lstStyle/>
          <a:p>
            <a:r>
              <a:rPr lang="fr-CH" dirty="0" smtClean="0"/>
              <a:t>Q&amp;A </a:t>
            </a:r>
            <a:r>
              <a:rPr lang="fr-CH" dirty="0"/>
              <a:t>– </a:t>
            </a:r>
            <a:r>
              <a:rPr lang="de-CH" spc="-15" dirty="0">
                <a:latin typeface="Microsoft YaHei UI"/>
                <a:cs typeface="Microsoft YaHei UI"/>
              </a:rPr>
              <a:t>Versetzungsdisziplin</a:t>
            </a:r>
            <a:endParaRPr lang="de-CH" dirty="0"/>
          </a:p>
        </p:txBody>
      </p:sp>
    </p:spTree>
    <p:extLst>
      <p:ext uri="{BB962C8B-B14F-4D97-AF65-F5344CB8AC3E}">
        <p14:creationId xmlns:p14="http://schemas.microsoft.com/office/powerpoint/2010/main" val="112392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marR="5080" indent="0" algn="just">
              <a:lnSpc>
                <a:spcPct val="100000"/>
              </a:lnSpc>
              <a:spcBef>
                <a:spcPts val="100"/>
              </a:spcBef>
              <a:buNone/>
            </a:pPr>
            <a:r>
              <a:rPr lang="de-CH" spc="-10" dirty="0">
                <a:cs typeface="Arial"/>
              </a:rPr>
              <a:t>Grundvoraussetzung </a:t>
            </a:r>
            <a:r>
              <a:rPr lang="de-CH" spc="-5" dirty="0">
                <a:cs typeface="Arial"/>
              </a:rPr>
              <a:t>für </a:t>
            </a:r>
            <a:r>
              <a:rPr lang="de-CH" spc="-10" dirty="0">
                <a:cs typeface="Arial"/>
              </a:rPr>
              <a:t>die </a:t>
            </a:r>
            <a:r>
              <a:rPr lang="de-CH" spc="-30" dirty="0">
                <a:cs typeface="Arial"/>
              </a:rPr>
              <a:t>Teilnahme </a:t>
            </a:r>
            <a:r>
              <a:rPr lang="de-CH" spc="-10" dirty="0">
                <a:cs typeface="Arial"/>
              </a:rPr>
              <a:t>am diplomatischen </a:t>
            </a:r>
            <a:r>
              <a:rPr lang="de-CH" spc="-10" dirty="0" err="1" smtClean="0">
                <a:cs typeface="Arial"/>
              </a:rPr>
              <a:t>Concours</a:t>
            </a:r>
            <a:r>
              <a:rPr lang="de-CH" spc="-10" dirty="0" smtClean="0">
                <a:cs typeface="Arial"/>
              </a:rPr>
              <a:t> </a:t>
            </a:r>
            <a:r>
              <a:rPr lang="de-CH" spc="-5" dirty="0">
                <a:cs typeface="Arial"/>
              </a:rPr>
              <a:t>ist </a:t>
            </a:r>
            <a:r>
              <a:rPr lang="de-CH" spc="-10" dirty="0">
                <a:cs typeface="Arial"/>
              </a:rPr>
              <a:t>ein Hochschulstudium </a:t>
            </a:r>
            <a:r>
              <a:rPr lang="de-CH" spc="-5" dirty="0">
                <a:cs typeface="Arial"/>
              </a:rPr>
              <a:t>mit </a:t>
            </a:r>
            <a:r>
              <a:rPr lang="de-CH" spc="-10" dirty="0">
                <a:cs typeface="Arial"/>
              </a:rPr>
              <a:t>Lizentiat </a:t>
            </a:r>
            <a:r>
              <a:rPr lang="de-CH" dirty="0">
                <a:cs typeface="Arial"/>
              </a:rPr>
              <a:t>/</a:t>
            </a:r>
            <a:r>
              <a:rPr lang="de-CH" spc="200" dirty="0">
                <a:cs typeface="Arial"/>
              </a:rPr>
              <a:t> </a:t>
            </a:r>
            <a:r>
              <a:rPr lang="de-CH" spc="-5" dirty="0">
                <a:cs typeface="Arial"/>
              </a:rPr>
              <a:t>Bologna-Master:</a:t>
            </a:r>
            <a:endParaRPr lang="de-CH" dirty="0">
              <a:cs typeface="Arial"/>
            </a:endParaRPr>
          </a:p>
          <a:p>
            <a:pPr marL="355600" algn="just">
              <a:spcBef>
                <a:spcPts val="600"/>
              </a:spcBef>
              <a:buClr>
                <a:srgbClr val="CD0920"/>
              </a:buClr>
              <a:tabLst>
                <a:tab pos="355600" algn="l"/>
              </a:tabLst>
            </a:pPr>
            <a:r>
              <a:rPr lang="de-CH" spc="-10" dirty="0">
                <a:cs typeface="Arial"/>
              </a:rPr>
              <a:t>einer Schweizer </a:t>
            </a:r>
            <a:r>
              <a:rPr lang="de-CH" spc="-5" dirty="0">
                <a:cs typeface="Arial"/>
              </a:rPr>
              <a:t>Universität </a:t>
            </a:r>
            <a:r>
              <a:rPr lang="de-CH" spc="-10" dirty="0">
                <a:cs typeface="Arial"/>
              </a:rPr>
              <a:t>oder Fachhochschule</a:t>
            </a:r>
            <a:r>
              <a:rPr lang="de-CH" spc="155" dirty="0">
                <a:cs typeface="Arial"/>
              </a:rPr>
              <a:t> </a:t>
            </a:r>
            <a:r>
              <a:rPr lang="de-CH" spc="-15" dirty="0">
                <a:cs typeface="Arial"/>
              </a:rPr>
              <a:t>oder</a:t>
            </a:r>
            <a:endParaRPr lang="de-CH" dirty="0">
              <a:cs typeface="Arial"/>
            </a:endParaRPr>
          </a:p>
          <a:p>
            <a:pPr marL="355600" algn="just">
              <a:spcBef>
                <a:spcPts val="595"/>
              </a:spcBef>
              <a:buClr>
                <a:srgbClr val="CD0920"/>
              </a:buClr>
              <a:tabLst>
                <a:tab pos="355600" algn="l"/>
              </a:tabLst>
            </a:pPr>
            <a:r>
              <a:rPr lang="de-CH" spc="-10" dirty="0">
                <a:cs typeface="Arial"/>
              </a:rPr>
              <a:t>eine gleichwertige, ausländische</a:t>
            </a:r>
            <a:r>
              <a:rPr lang="de-CH" spc="15" dirty="0">
                <a:cs typeface="Arial"/>
              </a:rPr>
              <a:t> </a:t>
            </a:r>
            <a:r>
              <a:rPr lang="de-CH" spc="-10" dirty="0">
                <a:cs typeface="Arial"/>
              </a:rPr>
              <a:t>Ausbildung</a:t>
            </a:r>
            <a:endParaRPr lang="de-CH" dirty="0">
              <a:cs typeface="Arial"/>
            </a:endParaRPr>
          </a:p>
          <a:p>
            <a:pPr marL="0" indent="0" algn="just">
              <a:lnSpc>
                <a:spcPct val="100000"/>
              </a:lnSpc>
              <a:spcBef>
                <a:spcPts val="20"/>
              </a:spcBef>
              <a:buClr>
                <a:srgbClr val="CD0920"/>
              </a:buClr>
              <a:buNone/>
            </a:pPr>
            <a:endParaRPr lang="de-CH" dirty="0">
              <a:cs typeface="Times New Roman"/>
            </a:endParaRPr>
          </a:p>
          <a:p>
            <a:pPr marL="0" indent="0" algn="just">
              <a:lnSpc>
                <a:spcPct val="100000"/>
              </a:lnSpc>
              <a:buNone/>
            </a:pPr>
            <a:r>
              <a:rPr lang="de-CH" b="1" spc="-10" dirty="0">
                <a:cs typeface="Arial"/>
              </a:rPr>
              <a:t>Anerkennung</a:t>
            </a:r>
            <a:endParaRPr lang="de-CH" dirty="0">
              <a:cs typeface="Arial"/>
            </a:endParaRPr>
          </a:p>
          <a:p>
            <a:pPr marL="0" marR="789940" indent="0" algn="just">
              <a:lnSpc>
                <a:spcPct val="100000"/>
              </a:lnSpc>
              <a:buNone/>
            </a:pPr>
            <a:r>
              <a:rPr lang="de-CH" spc="-10" dirty="0">
                <a:cs typeface="Arial"/>
              </a:rPr>
              <a:t>Ausländische </a:t>
            </a:r>
            <a:r>
              <a:rPr lang="de-CH" spc="-5" dirty="0">
                <a:cs typeface="Arial"/>
              </a:rPr>
              <a:t>Masterabschlüsse müssen </a:t>
            </a:r>
            <a:r>
              <a:rPr lang="de-CH" spc="-15" dirty="0">
                <a:cs typeface="Arial"/>
              </a:rPr>
              <a:t>zwingend </a:t>
            </a:r>
            <a:r>
              <a:rPr lang="de-CH" spc="-5" dirty="0">
                <a:cs typeface="Arial"/>
              </a:rPr>
              <a:t>vor </a:t>
            </a:r>
            <a:r>
              <a:rPr lang="de-CH" spc="-15" dirty="0">
                <a:cs typeface="Arial"/>
              </a:rPr>
              <a:t>der  Bewerbung </a:t>
            </a:r>
            <a:r>
              <a:rPr lang="de-CH" spc="-5" dirty="0">
                <a:cs typeface="Arial"/>
              </a:rPr>
              <a:t>durch SWISS-ENIC </a:t>
            </a:r>
            <a:r>
              <a:rPr lang="de-CH" spc="-10" dirty="0">
                <a:cs typeface="Arial"/>
              </a:rPr>
              <a:t>anerkannt </a:t>
            </a:r>
            <a:r>
              <a:rPr lang="de-CH" spc="-15" dirty="0">
                <a:cs typeface="Arial"/>
              </a:rPr>
              <a:t>werden  </a:t>
            </a:r>
            <a:r>
              <a:rPr lang="de-CH" spc="-10" dirty="0">
                <a:solidFill>
                  <a:srgbClr val="0000FF"/>
                </a:solidFill>
                <a:cs typeface="Arial"/>
                <a:hlinkClick r:id="rId2"/>
              </a:rPr>
              <a:t>www.swissuniversities.ch</a:t>
            </a:r>
            <a:r>
              <a:rPr lang="de-CH" spc="-10" dirty="0">
                <a:cs typeface="Arial"/>
              </a:rPr>
              <a:t>:</a:t>
            </a:r>
            <a:endParaRPr lang="de-CH" dirty="0">
              <a:cs typeface="Arial"/>
            </a:endParaRPr>
          </a:p>
          <a:p>
            <a:pPr marL="355600" algn="just">
              <a:spcBef>
                <a:spcPts val="600"/>
              </a:spcBef>
              <a:buClr>
                <a:srgbClr val="CD0920"/>
              </a:buClr>
              <a:tabLst>
                <a:tab pos="355600" algn="l"/>
              </a:tabLst>
            </a:pPr>
            <a:r>
              <a:rPr lang="de-CH" spc="-10" dirty="0">
                <a:cs typeface="Arial"/>
              </a:rPr>
              <a:t>Das </a:t>
            </a:r>
            <a:r>
              <a:rPr lang="de-CH" spc="-20" dirty="0">
                <a:cs typeface="Arial"/>
              </a:rPr>
              <a:t>Verfahren </a:t>
            </a:r>
            <a:r>
              <a:rPr lang="de-CH" spc="-10" dirty="0">
                <a:cs typeface="Arial"/>
              </a:rPr>
              <a:t>kann bis </a:t>
            </a:r>
            <a:r>
              <a:rPr lang="de-CH" spc="-5" dirty="0">
                <a:cs typeface="Arial"/>
              </a:rPr>
              <a:t>zu 2 </a:t>
            </a:r>
            <a:r>
              <a:rPr lang="de-CH" spc="-10" dirty="0">
                <a:cs typeface="Arial"/>
              </a:rPr>
              <a:t>Monate</a:t>
            </a:r>
            <a:r>
              <a:rPr lang="de-CH" spc="80" dirty="0">
                <a:cs typeface="Arial"/>
              </a:rPr>
              <a:t> </a:t>
            </a:r>
            <a:r>
              <a:rPr lang="de-CH" spc="-10" dirty="0">
                <a:cs typeface="Arial"/>
              </a:rPr>
              <a:t>dauern</a:t>
            </a:r>
            <a:endParaRPr lang="de-CH" dirty="0">
              <a:cs typeface="Arial"/>
            </a:endParaRPr>
          </a:p>
          <a:p>
            <a:pPr marL="355600" marR="372745" algn="just">
              <a:spcBef>
                <a:spcPts val="600"/>
              </a:spcBef>
              <a:buClr>
                <a:srgbClr val="CD0920"/>
              </a:buClr>
              <a:tabLst>
                <a:tab pos="355600" algn="l"/>
              </a:tabLst>
            </a:pPr>
            <a:r>
              <a:rPr lang="de-CH" spc="-5" dirty="0">
                <a:cs typeface="Arial"/>
              </a:rPr>
              <a:t>Für </a:t>
            </a:r>
            <a:r>
              <a:rPr lang="de-CH" spc="-10" dirty="0">
                <a:cs typeface="Arial"/>
              </a:rPr>
              <a:t>Beglaubigungen und Übersetzungen können Gebühren  anfallen</a:t>
            </a:r>
            <a:endParaRPr lang="de-CH" dirty="0">
              <a:cs typeface="Arial"/>
            </a:endParaRPr>
          </a:p>
          <a:p>
            <a:pPr marL="0" indent="0" algn="just">
              <a:lnSpc>
                <a:spcPct val="100000"/>
              </a:lnSpc>
              <a:spcBef>
                <a:spcPts val="105"/>
              </a:spcBef>
              <a:buNone/>
            </a:pPr>
            <a:endParaRPr lang="de-CH" dirty="0"/>
          </a:p>
        </p:txBody>
      </p:sp>
      <p:sp>
        <p:nvSpPr>
          <p:cNvPr id="3" name="Title 2"/>
          <p:cNvSpPr>
            <a:spLocks noGrp="1"/>
          </p:cNvSpPr>
          <p:nvPr>
            <p:ph type="title"/>
          </p:nvPr>
        </p:nvSpPr>
        <p:spPr/>
        <p:txBody>
          <a:bodyPr/>
          <a:lstStyle/>
          <a:p>
            <a:pPr marL="91440">
              <a:lnSpc>
                <a:spcPct val="100000"/>
              </a:lnSpc>
              <a:spcBef>
                <a:spcPts val="275"/>
              </a:spcBef>
            </a:pPr>
            <a:r>
              <a:rPr lang="de-CH" spc="-5" dirty="0">
                <a:latin typeface="Microsoft YaHei UI"/>
                <a:cs typeface="Microsoft YaHei UI"/>
              </a:rPr>
              <a:t>Q&amp;A </a:t>
            </a:r>
            <a:r>
              <a:rPr lang="de-CH" dirty="0">
                <a:latin typeface="Microsoft YaHei UI"/>
                <a:cs typeface="Microsoft YaHei UI"/>
              </a:rPr>
              <a:t>– </a:t>
            </a:r>
            <a:r>
              <a:rPr lang="de-CH" spc="-5" dirty="0">
                <a:latin typeface="Microsoft YaHei UI"/>
                <a:cs typeface="Microsoft YaHei UI"/>
              </a:rPr>
              <a:t>Zugelassene</a:t>
            </a:r>
            <a:r>
              <a:rPr lang="de-CH" spc="-15" dirty="0">
                <a:latin typeface="Microsoft YaHei UI"/>
                <a:cs typeface="Microsoft YaHei UI"/>
              </a:rPr>
              <a:t> </a:t>
            </a:r>
            <a:r>
              <a:rPr lang="de-CH" spc="-5" dirty="0">
                <a:latin typeface="Microsoft YaHei UI"/>
                <a:cs typeface="Microsoft YaHei UI"/>
              </a:rPr>
              <a:t>Masterabschlüsse</a:t>
            </a:r>
            <a:endParaRPr lang="de-CH" dirty="0">
              <a:latin typeface="Microsoft YaHei UI"/>
              <a:cs typeface="Microsoft YaHei UI"/>
            </a:endParaRPr>
          </a:p>
        </p:txBody>
      </p:sp>
    </p:spTree>
    <p:extLst>
      <p:ext uri="{BB962C8B-B14F-4D97-AF65-F5344CB8AC3E}">
        <p14:creationId xmlns:p14="http://schemas.microsoft.com/office/powerpoint/2010/main" val="114277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9999" y="1707574"/>
            <a:ext cx="10620000" cy="4778375"/>
          </a:xfrm>
        </p:spPr>
        <p:txBody>
          <a:bodyPr/>
          <a:lstStyle/>
          <a:p>
            <a:pPr marL="0" marR="868680" indent="0">
              <a:lnSpc>
                <a:spcPct val="100000"/>
              </a:lnSpc>
              <a:spcBef>
                <a:spcPts val="1480"/>
              </a:spcBef>
              <a:buNone/>
            </a:pPr>
            <a:r>
              <a:rPr lang="de-CH" sz="2200" spc="-5" dirty="0">
                <a:cs typeface="Arial"/>
              </a:rPr>
              <a:t>Es ist </a:t>
            </a:r>
            <a:r>
              <a:rPr lang="de-CH" sz="2200" spc="-10" dirty="0">
                <a:cs typeface="Arial"/>
              </a:rPr>
              <a:t>Sache der </a:t>
            </a:r>
            <a:r>
              <a:rPr lang="de-CH" sz="2200" spc="-10" dirty="0" smtClean="0">
                <a:cs typeface="Arial"/>
              </a:rPr>
              <a:t>Bewerber/Innen, </a:t>
            </a:r>
            <a:r>
              <a:rPr lang="de-CH" sz="2200" spc="-10" dirty="0">
                <a:cs typeface="Arial"/>
              </a:rPr>
              <a:t>die eigenen </a:t>
            </a:r>
            <a:r>
              <a:rPr lang="de-CH" sz="2200" spc="-10" dirty="0" smtClean="0">
                <a:cs typeface="Arial"/>
              </a:rPr>
              <a:t>Fähigkeiten </a:t>
            </a:r>
            <a:r>
              <a:rPr lang="de-CH" sz="2200" spc="-10" dirty="0">
                <a:cs typeface="Arial"/>
              </a:rPr>
              <a:t>einzuschätzen und </a:t>
            </a:r>
            <a:r>
              <a:rPr lang="de-CH" sz="2200" spc="-5" dirty="0">
                <a:cs typeface="Arial"/>
              </a:rPr>
              <a:t>sich </a:t>
            </a:r>
            <a:r>
              <a:rPr lang="de-CH" sz="2200" spc="-10" dirty="0">
                <a:cs typeface="Arial"/>
              </a:rPr>
              <a:t>entsprechend</a:t>
            </a:r>
            <a:r>
              <a:rPr lang="de-CH" sz="2200" spc="90" dirty="0">
                <a:cs typeface="Arial"/>
              </a:rPr>
              <a:t> </a:t>
            </a:r>
            <a:r>
              <a:rPr lang="de-CH" sz="2200" spc="-10" dirty="0">
                <a:cs typeface="Arial"/>
              </a:rPr>
              <a:t>vorzubereiten.</a:t>
            </a:r>
            <a:endParaRPr lang="de-CH" sz="2200" dirty="0">
              <a:cs typeface="Arial"/>
            </a:endParaRPr>
          </a:p>
          <a:p>
            <a:pPr marL="0" indent="0">
              <a:lnSpc>
                <a:spcPct val="100000"/>
              </a:lnSpc>
              <a:spcBef>
                <a:spcPts val="5"/>
              </a:spcBef>
              <a:buNone/>
            </a:pPr>
            <a:endParaRPr lang="de-CH" sz="2200" dirty="0" smtClean="0">
              <a:cs typeface="Times New Roman"/>
            </a:endParaRPr>
          </a:p>
          <a:p>
            <a:pPr marL="0" indent="0">
              <a:lnSpc>
                <a:spcPct val="100000"/>
              </a:lnSpc>
              <a:spcBef>
                <a:spcPts val="5"/>
              </a:spcBef>
              <a:buNone/>
            </a:pPr>
            <a:r>
              <a:rPr lang="de-CH" sz="2200" dirty="0" smtClean="0">
                <a:cs typeface="Arial"/>
              </a:rPr>
              <a:t>Im </a:t>
            </a:r>
            <a:r>
              <a:rPr lang="de-CH" sz="2200" spc="-10" dirty="0">
                <a:cs typeface="Arial"/>
              </a:rPr>
              <a:t>Rahmen der verschiedenen Prüfungen besonders gefragt</a:t>
            </a:r>
            <a:r>
              <a:rPr lang="de-CH" sz="2200" spc="210" dirty="0">
                <a:cs typeface="Arial"/>
              </a:rPr>
              <a:t> </a:t>
            </a:r>
            <a:r>
              <a:rPr lang="de-CH" sz="2200" spc="-10" dirty="0">
                <a:cs typeface="Arial"/>
              </a:rPr>
              <a:t>sind:</a:t>
            </a:r>
            <a:endParaRPr lang="de-CH" sz="2200" dirty="0">
              <a:cs typeface="Arial"/>
            </a:endParaRPr>
          </a:p>
          <a:p>
            <a:pPr marL="355600">
              <a:buClr>
                <a:srgbClr val="CD0920"/>
              </a:buClr>
              <a:tabLst>
                <a:tab pos="355600" algn="l"/>
              </a:tabLst>
            </a:pPr>
            <a:r>
              <a:rPr lang="de-CH" sz="2200" spc="-5" dirty="0">
                <a:cs typeface="Arial"/>
              </a:rPr>
              <a:t>Ein </a:t>
            </a:r>
            <a:r>
              <a:rPr lang="de-CH" sz="2200" spc="-10" dirty="0">
                <a:cs typeface="Arial"/>
              </a:rPr>
              <a:t>breit gefächertes</a:t>
            </a:r>
            <a:r>
              <a:rPr lang="de-CH" sz="2200" spc="-70" dirty="0">
                <a:cs typeface="Arial"/>
              </a:rPr>
              <a:t> </a:t>
            </a:r>
            <a:r>
              <a:rPr lang="de-CH" sz="2200" spc="-10" dirty="0">
                <a:cs typeface="Arial"/>
              </a:rPr>
              <a:t>Allgemeinwissen</a:t>
            </a:r>
            <a:endParaRPr lang="de-CH" sz="2200" dirty="0">
              <a:cs typeface="Arial"/>
            </a:endParaRPr>
          </a:p>
          <a:p>
            <a:pPr marL="355600">
              <a:buClr>
                <a:srgbClr val="CD0920"/>
              </a:buClr>
              <a:tabLst>
                <a:tab pos="355600" algn="l"/>
              </a:tabLst>
            </a:pPr>
            <a:r>
              <a:rPr lang="de-CH" sz="2200" spc="-10" dirty="0">
                <a:cs typeface="Arial"/>
              </a:rPr>
              <a:t>hohe</a:t>
            </a:r>
            <a:r>
              <a:rPr lang="de-CH" sz="2200" dirty="0">
                <a:cs typeface="Arial"/>
              </a:rPr>
              <a:t> </a:t>
            </a:r>
            <a:r>
              <a:rPr lang="de-CH" sz="2200" spc="-10" dirty="0">
                <a:cs typeface="Arial"/>
              </a:rPr>
              <a:t>Sprachkompetenzen</a:t>
            </a:r>
            <a:endParaRPr lang="de-CH" sz="2200" dirty="0">
              <a:cs typeface="Arial"/>
            </a:endParaRPr>
          </a:p>
          <a:p>
            <a:pPr marL="355600">
              <a:buClr>
                <a:srgbClr val="CD0920"/>
              </a:buClr>
              <a:tabLst>
                <a:tab pos="355600" algn="l"/>
              </a:tabLst>
            </a:pPr>
            <a:r>
              <a:rPr lang="de-CH" sz="2200" spc="-10" dirty="0">
                <a:cs typeface="Arial"/>
              </a:rPr>
              <a:t>überdurchschnittliches politisches</a:t>
            </a:r>
            <a:r>
              <a:rPr lang="de-CH" sz="2200" spc="65" dirty="0">
                <a:cs typeface="Arial"/>
              </a:rPr>
              <a:t> </a:t>
            </a:r>
            <a:r>
              <a:rPr lang="de-CH" sz="2200" spc="-5" dirty="0">
                <a:cs typeface="Arial"/>
              </a:rPr>
              <a:t>Interesse</a:t>
            </a:r>
            <a:endParaRPr lang="de-CH" sz="2200" dirty="0">
              <a:cs typeface="Arial"/>
            </a:endParaRPr>
          </a:p>
          <a:p>
            <a:pPr>
              <a:lnSpc>
                <a:spcPct val="100000"/>
              </a:lnSpc>
              <a:spcBef>
                <a:spcPts val="30"/>
              </a:spcBef>
              <a:buClr>
                <a:srgbClr val="CD0920"/>
              </a:buClr>
              <a:buFont typeface="Courier New"/>
              <a:buChar char="o"/>
            </a:pPr>
            <a:endParaRPr lang="de-CH" sz="2200" dirty="0">
              <a:cs typeface="Times New Roman"/>
            </a:endParaRPr>
          </a:p>
          <a:p>
            <a:pPr marL="0" indent="0">
              <a:lnSpc>
                <a:spcPct val="100000"/>
              </a:lnSpc>
              <a:buNone/>
            </a:pPr>
            <a:r>
              <a:rPr lang="de-CH" sz="2200" spc="-15" dirty="0" smtClean="0">
                <a:cs typeface="Arial"/>
              </a:rPr>
              <a:t>Weiter </a:t>
            </a:r>
            <a:r>
              <a:rPr lang="de-CH" sz="2200" spc="-10" dirty="0">
                <a:cs typeface="Arial"/>
              </a:rPr>
              <a:t>empfiehlt das </a:t>
            </a:r>
            <a:r>
              <a:rPr lang="de-CH" sz="2200" spc="-5" dirty="0">
                <a:cs typeface="Arial"/>
              </a:rPr>
              <a:t>EDA </a:t>
            </a:r>
            <a:r>
              <a:rPr lang="de-CH" sz="2200" spc="-10" dirty="0">
                <a:cs typeface="Arial"/>
              </a:rPr>
              <a:t>regelmässiges Konsultieren</a:t>
            </a:r>
            <a:r>
              <a:rPr lang="de-CH" sz="2200" spc="65" dirty="0">
                <a:cs typeface="Arial"/>
              </a:rPr>
              <a:t> </a:t>
            </a:r>
            <a:r>
              <a:rPr lang="de-CH" sz="2200" spc="-10" dirty="0">
                <a:cs typeface="Arial"/>
              </a:rPr>
              <a:t>von</a:t>
            </a:r>
            <a:endParaRPr lang="de-CH" sz="2200" dirty="0">
              <a:cs typeface="Arial"/>
            </a:endParaRPr>
          </a:p>
          <a:p>
            <a:pPr marL="355600">
              <a:buClr>
                <a:srgbClr val="CD0920"/>
              </a:buClr>
              <a:tabLst>
                <a:tab pos="356235" algn="l"/>
              </a:tabLst>
            </a:pPr>
            <a:r>
              <a:rPr lang="de-CH" sz="2200" spc="-5" dirty="0">
                <a:cs typeface="Arial"/>
              </a:rPr>
              <a:t>In- </a:t>
            </a:r>
            <a:r>
              <a:rPr lang="de-CH" sz="2200" spc="-10" dirty="0">
                <a:cs typeface="Arial"/>
              </a:rPr>
              <a:t>und Ausländischen</a:t>
            </a:r>
            <a:r>
              <a:rPr lang="de-CH" sz="2200" spc="-60" dirty="0">
                <a:cs typeface="Arial"/>
              </a:rPr>
              <a:t> </a:t>
            </a:r>
            <a:r>
              <a:rPr lang="de-CH" sz="2200" spc="-10" dirty="0">
                <a:cs typeface="Arial"/>
              </a:rPr>
              <a:t>Medien</a:t>
            </a:r>
            <a:endParaRPr lang="de-CH" sz="2200" dirty="0">
              <a:cs typeface="Arial"/>
            </a:endParaRPr>
          </a:p>
          <a:p>
            <a:pPr marL="355600" marR="2029460">
              <a:buClr>
                <a:srgbClr val="CD0920"/>
              </a:buClr>
              <a:tabLst>
                <a:tab pos="355600" algn="l"/>
              </a:tabLst>
            </a:pPr>
            <a:r>
              <a:rPr lang="de-CH" sz="2200" spc="-10" dirty="0">
                <a:cs typeface="Arial"/>
              </a:rPr>
              <a:t>Website des </a:t>
            </a:r>
            <a:r>
              <a:rPr lang="de-CH" sz="2200" spc="-5" dirty="0">
                <a:cs typeface="Arial"/>
              </a:rPr>
              <a:t>EDA inkl. </a:t>
            </a:r>
            <a:r>
              <a:rPr lang="de-CH" sz="2200" spc="-10" dirty="0">
                <a:cs typeface="Arial"/>
              </a:rPr>
              <a:t>der dort publizierten </a:t>
            </a:r>
            <a:r>
              <a:rPr lang="de-CH" sz="2200" spc="-10" dirty="0" smtClean="0">
                <a:cs typeface="Arial"/>
              </a:rPr>
              <a:t>diplomatischen</a:t>
            </a:r>
            <a:r>
              <a:rPr lang="de-CH" sz="2200" spc="25" dirty="0" smtClean="0">
                <a:cs typeface="Arial"/>
              </a:rPr>
              <a:t> </a:t>
            </a:r>
            <a:r>
              <a:rPr lang="de-CH" sz="2200" spc="-10" dirty="0" smtClean="0">
                <a:cs typeface="Arial"/>
              </a:rPr>
              <a:t>Bibliographie</a:t>
            </a:r>
            <a:endParaRPr lang="de-CH" sz="2200" dirty="0">
              <a:cs typeface="Arial"/>
            </a:endParaRPr>
          </a:p>
        </p:txBody>
      </p:sp>
      <p:sp>
        <p:nvSpPr>
          <p:cNvPr id="3" name="Title 2"/>
          <p:cNvSpPr>
            <a:spLocks noGrp="1"/>
          </p:cNvSpPr>
          <p:nvPr>
            <p:ph type="title"/>
          </p:nvPr>
        </p:nvSpPr>
        <p:spPr/>
        <p:txBody>
          <a:bodyPr/>
          <a:lstStyle/>
          <a:p>
            <a:r>
              <a:rPr lang="fr-CH" dirty="0" smtClean="0"/>
              <a:t>Q&amp;A </a:t>
            </a:r>
            <a:r>
              <a:rPr lang="fr-CH" dirty="0"/>
              <a:t>– </a:t>
            </a:r>
            <a:r>
              <a:rPr lang="de-CH" spc="-5" dirty="0">
                <a:latin typeface="Microsoft YaHei UI"/>
                <a:cs typeface="Microsoft YaHei UI"/>
              </a:rPr>
              <a:t>Wie </a:t>
            </a:r>
            <a:r>
              <a:rPr lang="de-CH" spc="-15" dirty="0">
                <a:latin typeface="Microsoft YaHei UI"/>
                <a:cs typeface="Microsoft YaHei UI"/>
              </a:rPr>
              <a:t>bereitet </a:t>
            </a:r>
            <a:r>
              <a:rPr lang="de-CH" spc="-5" dirty="0">
                <a:latin typeface="Microsoft YaHei UI"/>
                <a:cs typeface="Microsoft YaHei UI"/>
              </a:rPr>
              <a:t>man sich auf den  </a:t>
            </a:r>
            <a:r>
              <a:rPr lang="de-CH" spc="-5" dirty="0" err="1">
                <a:latin typeface="Microsoft YaHei UI"/>
                <a:cs typeface="Microsoft YaHei UI"/>
              </a:rPr>
              <a:t>Concours</a:t>
            </a:r>
            <a:r>
              <a:rPr lang="de-CH" spc="-5" dirty="0">
                <a:latin typeface="Microsoft YaHei UI"/>
                <a:cs typeface="Microsoft YaHei UI"/>
              </a:rPr>
              <a:t> </a:t>
            </a:r>
            <a:r>
              <a:rPr lang="de-CH" spc="-10" dirty="0">
                <a:latin typeface="Microsoft YaHei UI"/>
                <a:cs typeface="Microsoft YaHei UI"/>
              </a:rPr>
              <a:t>vor?</a:t>
            </a:r>
            <a:r>
              <a:rPr lang="de-CH" dirty="0">
                <a:latin typeface="Microsoft YaHei UI"/>
                <a:cs typeface="Microsoft YaHei UI"/>
              </a:rPr>
              <a:t/>
            </a:r>
            <a:br>
              <a:rPr lang="de-CH" dirty="0">
                <a:latin typeface="Microsoft YaHei UI"/>
                <a:cs typeface="Microsoft YaHei UI"/>
              </a:rPr>
            </a:br>
            <a:endParaRPr lang="de-CH" dirty="0"/>
          </a:p>
        </p:txBody>
      </p:sp>
    </p:spTree>
    <p:extLst>
      <p:ext uri="{BB962C8B-B14F-4D97-AF65-F5344CB8AC3E}">
        <p14:creationId xmlns:p14="http://schemas.microsoft.com/office/powerpoint/2010/main" val="164799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marR="5080" indent="0">
              <a:lnSpc>
                <a:spcPct val="100000"/>
              </a:lnSpc>
              <a:spcBef>
                <a:spcPts val="100"/>
              </a:spcBef>
              <a:buNone/>
            </a:pPr>
            <a:r>
              <a:rPr lang="de-CH" b="1" dirty="0">
                <a:cs typeface="Arial"/>
              </a:rPr>
              <a:t>Im </a:t>
            </a:r>
            <a:r>
              <a:rPr lang="de-CH" b="1" spc="-5" dirty="0">
                <a:cs typeface="Arial"/>
              </a:rPr>
              <a:t>Rahmen der Zulassungswettbewerbe (</a:t>
            </a:r>
            <a:r>
              <a:rPr lang="de-CH" b="1" spc="-5" dirty="0" err="1">
                <a:cs typeface="Arial"/>
              </a:rPr>
              <a:t>Concours</a:t>
            </a:r>
            <a:r>
              <a:rPr lang="de-CH" b="1" spc="-5" dirty="0">
                <a:cs typeface="Arial"/>
              </a:rPr>
              <a:t>) </a:t>
            </a:r>
            <a:r>
              <a:rPr lang="de-CH" b="1" dirty="0">
                <a:cs typeface="Arial"/>
              </a:rPr>
              <a:t>werden  </a:t>
            </a:r>
            <a:r>
              <a:rPr lang="de-CH" b="1" spc="-5" dirty="0">
                <a:cs typeface="Arial"/>
              </a:rPr>
              <a:t>folgende Sprachen</a:t>
            </a:r>
            <a:r>
              <a:rPr lang="de-CH" b="1" spc="-10" dirty="0">
                <a:cs typeface="Arial"/>
              </a:rPr>
              <a:t> </a:t>
            </a:r>
            <a:r>
              <a:rPr lang="de-CH" b="1" spc="-5" dirty="0">
                <a:cs typeface="Arial"/>
              </a:rPr>
              <a:t>geprüft:</a:t>
            </a:r>
            <a:endParaRPr lang="de-CH" dirty="0">
              <a:cs typeface="Arial"/>
            </a:endParaRPr>
          </a:p>
          <a:p>
            <a:pPr marL="355600">
              <a:spcBef>
                <a:spcPts val="600"/>
              </a:spcBef>
              <a:buClr>
                <a:srgbClr val="CD0920"/>
              </a:buClr>
              <a:tabLst>
                <a:tab pos="355600" algn="l"/>
              </a:tabLst>
            </a:pPr>
            <a:r>
              <a:rPr lang="de-CH" spc="-5" dirty="0">
                <a:cs typeface="Arial"/>
              </a:rPr>
              <a:t>Eine </a:t>
            </a:r>
            <a:r>
              <a:rPr lang="de-CH" spc="-10" dirty="0">
                <a:cs typeface="Arial"/>
              </a:rPr>
              <a:t>zweite</a:t>
            </a:r>
            <a:r>
              <a:rPr lang="de-CH" spc="-55" dirty="0">
                <a:cs typeface="Arial"/>
              </a:rPr>
              <a:t> </a:t>
            </a:r>
            <a:r>
              <a:rPr lang="de-CH" spc="-5" dirty="0">
                <a:cs typeface="Arial"/>
              </a:rPr>
              <a:t>Amtssprache</a:t>
            </a:r>
            <a:endParaRPr lang="de-CH" dirty="0">
              <a:cs typeface="Arial"/>
            </a:endParaRPr>
          </a:p>
          <a:p>
            <a:pPr marL="355600">
              <a:spcBef>
                <a:spcPts val="595"/>
              </a:spcBef>
              <a:buClr>
                <a:srgbClr val="CD0920"/>
              </a:buClr>
              <a:tabLst>
                <a:tab pos="355600" algn="l"/>
              </a:tabLst>
            </a:pPr>
            <a:r>
              <a:rPr lang="de-CH" spc="-5" dirty="0">
                <a:cs typeface="Arial"/>
              </a:rPr>
              <a:t>Englisch</a:t>
            </a:r>
            <a:endParaRPr lang="de-CH" dirty="0">
              <a:cs typeface="Arial"/>
            </a:endParaRPr>
          </a:p>
          <a:p>
            <a:pPr>
              <a:lnSpc>
                <a:spcPct val="100000"/>
              </a:lnSpc>
              <a:spcBef>
                <a:spcPts val="35"/>
              </a:spcBef>
            </a:pPr>
            <a:endParaRPr lang="de-CH" dirty="0">
              <a:cs typeface="Times New Roman"/>
            </a:endParaRPr>
          </a:p>
          <a:p>
            <a:pPr marL="0" indent="0">
              <a:lnSpc>
                <a:spcPct val="100000"/>
              </a:lnSpc>
              <a:buNone/>
            </a:pPr>
            <a:r>
              <a:rPr lang="de-CH" b="1" spc="-5" dirty="0">
                <a:cs typeface="Arial"/>
              </a:rPr>
              <a:t>Dispensation</a:t>
            </a:r>
            <a:r>
              <a:rPr lang="de-CH" b="1" spc="-10" dirty="0">
                <a:cs typeface="Arial"/>
              </a:rPr>
              <a:t> </a:t>
            </a:r>
            <a:r>
              <a:rPr lang="de-CH" b="1" spc="-5" dirty="0">
                <a:cs typeface="Arial"/>
              </a:rPr>
              <a:t>Sprachprüfungen</a:t>
            </a:r>
            <a:endParaRPr lang="de-CH" dirty="0">
              <a:cs typeface="Arial"/>
            </a:endParaRPr>
          </a:p>
          <a:p>
            <a:pPr marL="0" marR="124460" indent="0">
              <a:lnSpc>
                <a:spcPct val="100000"/>
              </a:lnSpc>
              <a:buNone/>
            </a:pPr>
            <a:r>
              <a:rPr lang="de-CH" spc="-10" dirty="0">
                <a:cs typeface="Arial"/>
              </a:rPr>
              <a:t>Kandidaten/innen, </a:t>
            </a:r>
            <a:r>
              <a:rPr lang="de-CH" spc="-15" dirty="0">
                <a:cs typeface="Arial"/>
              </a:rPr>
              <a:t>welche </a:t>
            </a:r>
            <a:r>
              <a:rPr lang="de-CH" spc="-10" dirty="0">
                <a:cs typeface="Arial"/>
              </a:rPr>
              <a:t>über Sprachdiplome </a:t>
            </a:r>
            <a:r>
              <a:rPr lang="de-CH" spc="-5" dirty="0">
                <a:cs typeface="Arial"/>
              </a:rPr>
              <a:t>(nicht </a:t>
            </a:r>
            <a:r>
              <a:rPr lang="de-CH" spc="-10" dirty="0">
                <a:cs typeface="Arial"/>
              </a:rPr>
              <a:t>älter als </a:t>
            </a:r>
            <a:r>
              <a:rPr lang="de-CH" spc="-5" dirty="0">
                <a:cs typeface="Arial"/>
              </a:rPr>
              <a:t>2  </a:t>
            </a:r>
            <a:r>
              <a:rPr lang="de-CH" spc="-10" dirty="0">
                <a:cs typeface="Arial"/>
              </a:rPr>
              <a:t>Jahre) verfügen können </a:t>
            </a:r>
            <a:r>
              <a:rPr lang="de-CH" spc="-5" dirty="0">
                <a:cs typeface="Arial"/>
              </a:rPr>
              <a:t>von </a:t>
            </a:r>
            <a:r>
              <a:rPr lang="de-CH" spc="-10" dirty="0">
                <a:cs typeface="Arial"/>
              </a:rPr>
              <a:t>den jeweiligen Sprachprüfungen  dispensiert</a:t>
            </a:r>
            <a:r>
              <a:rPr lang="de-CH" spc="25" dirty="0">
                <a:cs typeface="Arial"/>
              </a:rPr>
              <a:t> </a:t>
            </a:r>
            <a:r>
              <a:rPr lang="de-CH" spc="-15" dirty="0">
                <a:cs typeface="Arial"/>
              </a:rPr>
              <a:t>werden.</a:t>
            </a:r>
            <a:endParaRPr lang="de-CH" dirty="0">
              <a:cs typeface="Arial"/>
            </a:endParaRPr>
          </a:p>
          <a:p>
            <a:pPr marL="0" indent="0">
              <a:buNone/>
            </a:pPr>
            <a:endParaRPr lang="de-CH" dirty="0"/>
          </a:p>
        </p:txBody>
      </p:sp>
      <p:sp>
        <p:nvSpPr>
          <p:cNvPr id="3" name="Title 2"/>
          <p:cNvSpPr>
            <a:spLocks noGrp="1"/>
          </p:cNvSpPr>
          <p:nvPr>
            <p:ph type="title"/>
          </p:nvPr>
        </p:nvSpPr>
        <p:spPr/>
        <p:txBody>
          <a:bodyPr/>
          <a:lstStyle/>
          <a:p>
            <a:pPr marL="91440">
              <a:lnSpc>
                <a:spcPct val="100000"/>
              </a:lnSpc>
              <a:spcBef>
                <a:spcPts val="275"/>
              </a:spcBef>
            </a:pPr>
            <a:r>
              <a:rPr lang="fr-CH" dirty="0" smtClean="0"/>
              <a:t>Q&amp;A </a:t>
            </a:r>
            <a:r>
              <a:rPr lang="fr-CH" dirty="0"/>
              <a:t>– </a:t>
            </a:r>
            <a:r>
              <a:rPr lang="de-CH" spc="-15" dirty="0">
                <a:latin typeface="Microsoft YaHei UI"/>
                <a:cs typeface="Microsoft YaHei UI"/>
              </a:rPr>
              <a:t>Welche </a:t>
            </a:r>
            <a:r>
              <a:rPr lang="de-CH" spc="-5" dirty="0">
                <a:latin typeface="Microsoft YaHei UI"/>
                <a:cs typeface="Microsoft YaHei UI"/>
              </a:rPr>
              <a:t>Sprachen </a:t>
            </a:r>
            <a:r>
              <a:rPr lang="de-CH" spc="-15" dirty="0">
                <a:latin typeface="Microsoft YaHei UI"/>
                <a:cs typeface="Microsoft YaHei UI"/>
              </a:rPr>
              <a:t>werden</a:t>
            </a:r>
            <a:r>
              <a:rPr lang="de-CH" spc="10" dirty="0">
                <a:latin typeface="Microsoft YaHei UI"/>
                <a:cs typeface="Microsoft YaHei UI"/>
              </a:rPr>
              <a:t> </a:t>
            </a:r>
            <a:r>
              <a:rPr lang="de-CH" spc="-10" dirty="0">
                <a:latin typeface="Microsoft YaHei UI"/>
                <a:cs typeface="Microsoft YaHei UI"/>
              </a:rPr>
              <a:t>geprüft?</a:t>
            </a:r>
            <a:endParaRPr lang="de-CH" dirty="0">
              <a:latin typeface="Microsoft YaHei UI"/>
              <a:cs typeface="Microsoft YaHei UI"/>
            </a:endParaRPr>
          </a:p>
        </p:txBody>
      </p:sp>
    </p:spTree>
    <p:extLst>
      <p:ext uri="{BB962C8B-B14F-4D97-AF65-F5344CB8AC3E}">
        <p14:creationId xmlns:p14="http://schemas.microsoft.com/office/powerpoint/2010/main" val="316074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365126"/>
            <a:ext cx="10620000" cy="640610"/>
          </a:xfrm>
        </p:spPr>
        <p:txBody>
          <a:bodyPr/>
          <a:lstStyle/>
          <a:p>
            <a:r>
              <a:rPr lang="fr-CH" dirty="0" err="1" smtClean="0"/>
              <a:t>Was</a:t>
            </a:r>
            <a:r>
              <a:rPr lang="fr-CH" dirty="0" smtClean="0"/>
              <a:t> </a:t>
            </a:r>
            <a:r>
              <a:rPr lang="fr-CH" dirty="0" err="1" smtClean="0"/>
              <a:t>unsere</a:t>
            </a:r>
            <a:r>
              <a:rPr lang="fr-CH" dirty="0" smtClean="0"/>
              <a:t> </a:t>
            </a:r>
            <a:r>
              <a:rPr lang="fr-CH" dirty="0" err="1" smtClean="0"/>
              <a:t>Rahmenbedingungen</a:t>
            </a:r>
            <a:r>
              <a:rPr lang="fr-CH" dirty="0" smtClean="0"/>
              <a:t> </a:t>
            </a:r>
            <a:r>
              <a:rPr lang="fr-CH" dirty="0" err="1" smtClean="0"/>
              <a:t>definiert</a:t>
            </a:r>
            <a:endParaRPr lang="fr-CH" dirty="0"/>
          </a:p>
        </p:txBody>
      </p:sp>
      <p:pic>
        <p:nvPicPr>
          <p:cNvPr id="4" name="Picture 3"/>
          <p:cNvPicPr>
            <a:picLocks noChangeAspect="1"/>
          </p:cNvPicPr>
          <p:nvPr/>
        </p:nvPicPr>
        <p:blipFill rotWithShape="1">
          <a:blip r:embed="rId3"/>
          <a:srcRect l="26858" t="14210" r="28344" b="7496"/>
          <a:stretch/>
        </p:blipFill>
        <p:spPr>
          <a:xfrm rot="924062">
            <a:off x="9326261" y="2796156"/>
            <a:ext cx="2454160" cy="3431383"/>
          </a:xfrm>
          <a:prstGeom prst="rect">
            <a:avLst/>
          </a:prstGeom>
        </p:spPr>
      </p:pic>
      <p:pic>
        <p:nvPicPr>
          <p:cNvPr id="5" name="Picture 4"/>
          <p:cNvPicPr>
            <a:picLocks noChangeAspect="1"/>
          </p:cNvPicPr>
          <p:nvPr/>
        </p:nvPicPr>
        <p:blipFill rotWithShape="1">
          <a:blip r:embed="rId4"/>
          <a:srcRect l="27060" t="14210" r="28547" b="7876"/>
          <a:stretch/>
        </p:blipFill>
        <p:spPr>
          <a:xfrm rot="19938505">
            <a:off x="590924" y="1581022"/>
            <a:ext cx="2235779" cy="3139278"/>
          </a:xfrm>
          <a:prstGeom prst="rect">
            <a:avLst/>
          </a:prstGeom>
        </p:spPr>
      </p:pic>
      <p:pic>
        <p:nvPicPr>
          <p:cNvPr id="7" name="Picture 6"/>
          <p:cNvPicPr>
            <a:picLocks noChangeAspect="1"/>
          </p:cNvPicPr>
          <p:nvPr/>
        </p:nvPicPr>
        <p:blipFill rotWithShape="1">
          <a:blip r:embed="rId5"/>
          <a:srcRect l="31621" t="20322" r="33007" b="23205"/>
          <a:stretch/>
        </p:blipFill>
        <p:spPr>
          <a:xfrm>
            <a:off x="7742972" y="1241308"/>
            <a:ext cx="2020893" cy="2581155"/>
          </a:xfrm>
          <a:prstGeom prst="rect">
            <a:avLst/>
          </a:prstGeom>
        </p:spPr>
      </p:pic>
      <p:pic>
        <p:nvPicPr>
          <p:cNvPr id="8" name="Picture 7"/>
          <p:cNvPicPr>
            <a:picLocks noChangeAspect="1"/>
          </p:cNvPicPr>
          <p:nvPr/>
        </p:nvPicPr>
        <p:blipFill rotWithShape="1">
          <a:blip r:embed="rId6"/>
          <a:srcRect l="31520" t="14717" r="33007" b="23332"/>
          <a:stretch/>
        </p:blipFill>
        <p:spPr>
          <a:xfrm>
            <a:off x="5755705" y="3304549"/>
            <a:ext cx="2094582" cy="2926432"/>
          </a:xfrm>
          <a:prstGeom prst="rect">
            <a:avLst/>
          </a:prstGeom>
        </p:spPr>
      </p:pic>
      <p:pic>
        <p:nvPicPr>
          <p:cNvPr id="9" name="Picture 8"/>
          <p:cNvPicPr>
            <a:picLocks noChangeAspect="1"/>
          </p:cNvPicPr>
          <p:nvPr/>
        </p:nvPicPr>
        <p:blipFill rotWithShape="1">
          <a:blip r:embed="rId7"/>
          <a:srcRect l="31631" t="14210" r="32897" b="23079"/>
          <a:stretch/>
        </p:blipFill>
        <p:spPr>
          <a:xfrm>
            <a:off x="3444754" y="1005736"/>
            <a:ext cx="2362083" cy="3340660"/>
          </a:xfrm>
          <a:prstGeom prst="rect">
            <a:avLst/>
          </a:prstGeom>
        </p:spPr>
      </p:pic>
    </p:spTree>
    <p:extLst>
      <p:ext uri="{BB962C8B-B14F-4D97-AF65-F5344CB8AC3E}">
        <p14:creationId xmlns:p14="http://schemas.microsoft.com/office/powerpoint/2010/main" val="3825384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err="1" smtClean="0"/>
              <a:t>Das</a:t>
            </a:r>
            <a:r>
              <a:rPr lang="fr-CH" dirty="0" smtClean="0"/>
              <a:t> EDA - </a:t>
            </a:r>
            <a:r>
              <a:rPr lang="de-CH" dirty="0" smtClean="0"/>
              <a:t>Einstiegsmöglichkeiten</a:t>
            </a:r>
            <a:endParaRPr lang="de-CH" dirty="0"/>
          </a:p>
        </p:txBody>
      </p:sp>
      <p:sp>
        <p:nvSpPr>
          <p:cNvPr id="17" name="Rectangle 16"/>
          <p:cNvSpPr/>
          <p:nvPr/>
        </p:nvSpPr>
        <p:spPr bwMode="auto">
          <a:xfrm>
            <a:off x="1079999" y="4774023"/>
            <a:ext cx="2880000" cy="1527586"/>
          </a:xfrm>
          <a:prstGeom prst="rect">
            <a:avLst/>
          </a:prstGeom>
          <a:solidFill>
            <a:srgbClr val="FFA3A3"/>
          </a:solidFill>
          <a:ln w="9525" cap="flat" cmpd="sng" algn="ctr">
            <a:no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smtClean="0">
              <a:ln>
                <a:noFill/>
              </a:ln>
              <a:solidFill>
                <a:srgbClr val="AE0F0A"/>
              </a:solidFill>
              <a:effectLst/>
              <a:latin typeface="+mj-lt"/>
            </a:endParaRPr>
          </a:p>
        </p:txBody>
      </p:sp>
      <p:sp>
        <p:nvSpPr>
          <p:cNvPr id="21" name="Rectangle 20"/>
          <p:cNvSpPr/>
          <p:nvPr/>
        </p:nvSpPr>
        <p:spPr bwMode="auto">
          <a:xfrm>
            <a:off x="4949999" y="4774023"/>
            <a:ext cx="2880000" cy="1527586"/>
          </a:xfrm>
          <a:prstGeom prst="rect">
            <a:avLst/>
          </a:prstGeom>
          <a:solidFill>
            <a:srgbClr val="FFA3A3"/>
          </a:solidFill>
          <a:ln w="9525" cap="flat" cmpd="sng" algn="ctr">
            <a:no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smtClean="0">
              <a:ln>
                <a:noFill/>
              </a:ln>
              <a:solidFill>
                <a:srgbClr val="AE0F0A"/>
              </a:solidFill>
              <a:effectLst/>
              <a:latin typeface="+mj-lt"/>
            </a:endParaRPr>
          </a:p>
        </p:txBody>
      </p:sp>
      <p:sp>
        <p:nvSpPr>
          <p:cNvPr id="23" name="Rectangle 22"/>
          <p:cNvSpPr/>
          <p:nvPr/>
        </p:nvSpPr>
        <p:spPr bwMode="auto">
          <a:xfrm>
            <a:off x="8819999" y="4783664"/>
            <a:ext cx="2880000" cy="1527586"/>
          </a:xfrm>
          <a:prstGeom prst="rect">
            <a:avLst/>
          </a:prstGeom>
          <a:solidFill>
            <a:srgbClr val="E30613"/>
          </a:solidFill>
          <a:ln w="9525" cap="flat" cmpd="sng" algn="ctr">
            <a:no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smtClean="0">
              <a:ln>
                <a:noFill/>
              </a:ln>
              <a:solidFill>
                <a:srgbClr val="AE0F0A"/>
              </a:solidFill>
              <a:effectLst/>
              <a:latin typeface="+mj-lt"/>
            </a:endParaRPr>
          </a:p>
        </p:txBody>
      </p:sp>
      <p:sp>
        <p:nvSpPr>
          <p:cNvPr id="9" name="TextBox 8"/>
          <p:cNvSpPr txBox="1"/>
          <p:nvPr/>
        </p:nvSpPr>
        <p:spPr>
          <a:xfrm>
            <a:off x="1079999" y="5016542"/>
            <a:ext cx="2880000" cy="1061829"/>
          </a:xfrm>
          <a:prstGeom prst="rect">
            <a:avLst/>
          </a:prstGeom>
          <a:solidFill>
            <a:srgbClr val="FFA3A3"/>
          </a:solidFill>
          <a:ln>
            <a:noFill/>
          </a:ln>
        </p:spPr>
        <p:txBody>
          <a:bodyPr wrap="square" rtlCol="0" anchor="ctr">
            <a:spAutoFit/>
          </a:bodyPr>
          <a:lstStyle/>
          <a:p>
            <a:pPr marL="93345" algn="ctr">
              <a:lnSpc>
                <a:spcPct val="100000"/>
              </a:lnSpc>
              <a:spcBef>
                <a:spcPts val="600"/>
              </a:spcBef>
              <a:buClr>
                <a:srgbClr val="C00000"/>
              </a:buClr>
              <a:tabLst>
                <a:tab pos="436880" algn="l"/>
              </a:tabLst>
            </a:pPr>
            <a:r>
              <a:rPr lang="de-CH" sz="2100" b="1" spc="-5" dirty="0">
                <a:solidFill>
                  <a:schemeClr val="bg1"/>
                </a:solidFill>
                <a:latin typeface="+mn-lt"/>
                <a:cs typeface="Microsoft YaHei UI"/>
              </a:rPr>
              <a:t>Expertenpool für </a:t>
            </a:r>
            <a:r>
              <a:rPr lang="de-CH" sz="2100" b="1" dirty="0">
                <a:solidFill>
                  <a:schemeClr val="bg1"/>
                </a:solidFill>
                <a:latin typeface="+mn-lt"/>
                <a:cs typeface="Microsoft YaHei UI"/>
              </a:rPr>
              <a:t>zivile</a:t>
            </a:r>
            <a:r>
              <a:rPr lang="de-CH" sz="2100" b="1" spc="55" dirty="0">
                <a:solidFill>
                  <a:schemeClr val="bg1"/>
                </a:solidFill>
                <a:latin typeface="+mn-lt"/>
                <a:cs typeface="Microsoft YaHei UI"/>
              </a:rPr>
              <a:t> </a:t>
            </a:r>
            <a:r>
              <a:rPr lang="de-CH" sz="2100" b="1" spc="-10" dirty="0">
                <a:solidFill>
                  <a:schemeClr val="bg1"/>
                </a:solidFill>
                <a:latin typeface="+mn-lt"/>
                <a:cs typeface="Microsoft YaHei UI"/>
              </a:rPr>
              <a:t>Friedensförderung</a:t>
            </a:r>
            <a:endParaRPr lang="de-CH" sz="2100" b="1" dirty="0">
              <a:solidFill>
                <a:schemeClr val="bg1"/>
              </a:solidFill>
              <a:latin typeface="+mn-lt"/>
              <a:cs typeface="Microsoft YaHei UI"/>
            </a:endParaRPr>
          </a:p>
        </p:txBody>
      </p:sp>
      <p:grpSp>
        <p:nvGrpSpPr>
          <p:cNvPr id="4" name="Group 3"/>
          <p:cNvGrpSpPr/>
          <p:nvPr/>
        </p:nvGrpSpPr>
        <p:grpSpPr>
          <a:xfrm>
            <a:off x="1079999" y="2933415"/>
            <a:ext cx="10620000" cy="1531614"/>
            <a:chOff x="1079999" y="1283210"/>
            <a:chExt cx="10620000" cy="1531614"/>
          </a:xfrm>
        </p:grpSpPr>
        <p:sp>
          <p:nvSpPr>
            <p:cNvPr id="2" name="Rectangle 1"/>
            <p:cNvSpPr/>
            <p:nvPr/>
          </p:nvSpPr>
          <p:spPr bwMode="auto">
            <a:xfrm>
              <a:off x="1079999" y="1283210"/>
              <a:ext cx="2880000" cy="1527586"/>
            </a:xfrm>
            <a:prstGeom prst="rect">
              <a:avLst/>
            </a:prstGeom>
            <a:solidFill>
              <a:srgbClr val="E30613"/>
            </a:solidFill>
            <a:ln w="9525" cap="flat" cmpd="sng" algn="ctr">
              <a:no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smtClean="0">
                <a:ln>
                  <a:noFill/>
                </a:ln>
                <a:solidFill>
                  <a:srgbClr val="AE0F0A"/>
                </a:solidFill>
                <a:effectLst/>
                <a:latin typeface="+mj-lt"/>
              </a:endParaRPr>
            </a:p>
          </p:txBody>
        </p:sp>
        <p:sp>
          <p:nvSpPr>
            <p:cNvPr id="18" name="Rectangle 17"/>
            <p:cNvSpPr/>
            <p:nvPr/>
          </p:nvSpPr>
          <p:spPr bwMode="auto">
            <a:xfrm>
              <a:off x="4949999" y="1287238"/>
              <a:ext cx="2880000" cy="1527586"/>
            </a:xfrm>
            <a:prstGeom prst="rect">
              <a:avLst/>
            </a:prstGeom>
            <a:solidFill>
              <a:srgbClr val="E30613"/>
            </a:solidFill>
            <a:ln w="9525" cap="flat" cmpd="sng" algn="ctr">
              <a:no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smtClean="0">
                <a:ln>
                  <a:noFill/>
                </a:ln>
                <a:solidFill>
                  <a:srgbClr val="AE0F0A"/>
                </a:solidFill>
                <a:effectLst/>
                <a:latin typeface="+mj-lt"/>
              </a:endParaRPr>
            </a:p>
          </p:txBody>
        </p:sp>
        <p:sp>
          <p:nvSpPr>
            <p:cNvPr id="19" name="Rectangle 18"/>
            <p:cNvSpPr/>
            <p:nvPr/>
          </p:nvSpPr>
          <p:spPr bwMode="auto">
            <a:xfrm>
              <a:off x="8819999" y="1283210"/>
              <a:ext cx="2880000" cy="1527586"/>
            </a:xfrm>
            <a:prstGeom prst="rect">
              <a:avLst/>
            </a:prstGeom>
            <a:solidFill>
              <a:srgbClr val="E30613"/>
            </a:solidFill>
            <a:ln w="9525" cap="flat" cmpd="sng" algn="ctr">
              <a:no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smtClean="0">
                <a:ln>
                  <a:noFill/>
                </a:ln>
                <a:solidFill>
                  <a:srgbClr val="AE0F0A"/>
                </a:solidFill>
                <a:effectLst/>
                <a:latin typeface="+mj-lt"/>
              </a:endParaRPr>
            </a:p>
          </p:txBody>
        </p:sp>
        <p:sp>
          <p:nvSpPr>
            <p:cNvPr id="7" name="TextBox 6"/>
            <p:cNvSpPr txBox="1"/>
            <p:nvPr/>
          </p:nvSpPr>
          <p:spPr>
            <a:xfrm>
              <a:off x="1079999" y="1839254"/>
              <a:ext cx="2880000" cy="415498"/>
            </a:xfrm>
            <a:prstGeom prst="rect">
              <a:avLst/>
            </a:prstGeom>
            <a:solidFill>
              <a:srgbClr val="E30613"/>
            </a:solidFill>
            <a:ln>
              <a:noFill/>
            </a:ln>
          </p:spPr>
          <p:txBody>
            <a:bodyPr wrap="square" rtlCol="0" anchor="ctr">
              <a:spAutoFit/>
            </a:bodyPr>
            <a:lstStyle/>
            <a:p>
              <a:pPr marL="93345" algn="ctr">
                <a:lnSpc>
                  <a:spcPct val="100000"/>
                </a:lnSpc>
                <a:spcBef>
                  <a:spcPts val="710"/>
                </a:spcBef>
              </a:pPr>
              <a:r>
                <a:rPr lang="de-CH" sz="2100" b="1" spc="-10" dirty="0" smtClean="0">
                  <a:solidFill>
                    <a:schemeClr val="bg1"/>
                  </a:solidFill>
                  <a:latin typeface="+mn-lt"/>
                  <a:cs typeface="Microsoft YaHei UI"/>
                </a:rPr>
                <a:t>Karriere Diplomatie</a:t>
              </a:r>
              <a:endParaRPr lang="de-CH" sz="2100" b="1" spc="-5" dirty="0" smtClean="0">
                <a:solidFill>
                  <a:schemeClr val="bg1"/>
                </a:solidFill>
                <a:latin typeface="+mn-lt"/>
                <a:cs typeface="Microsoft YaHei UI"/>
              </a:endParaRPr>
            </a:p>
          </p:txBody>
        </p:sp>
        <p:sp>
          <p:nvSpPr>
            <p:cNvPr id="10" name="TextBox 9"/>
            <p:cNvSpPr txBox="1"/>
            <p:nvPr/>
          </p:nvSpPr>
          <p:spPr>
            <a:xfrm>
              <a:off x="4949999" y="1516088"/>
              <a:ext cx="2880000" cy="1061829"/>
            </a:xfrm>
            <a:prstGeom prst="rect">
              <a:avLst/>
            </a:prstGeom>
            <a:solidFill>
              <a:srgbClr val="E30613"/>
            </a:solidFill>
            <a:ln>
              <a:noFill/>
            </a:ln>
          </p:spPr>
          <p:txBody>
            <a:bodyPr wrap="square" rtlCol="0" anchor="ctr">
              <a:spAutoFit/>
            </a:bodyPr>
            <a:lstStyle/>
            <a:p>
              <a:pPr marL="93345" algn="ctr">
                <a:lnSpc>
                  <a:spcPct val="100000"/>
                </a:lnSpc>
                <a:spcBef>
                  <a:spcPts val="1080"/>
                </a:spcBef>
                <a:buClr>
                  <a:srgbClr val="C00000"/>
                </a:buClr>
                <a:tabLst>
                  <a:tab pos="436880" algn="l"/>
                </a:tabLst>
              </a:pPr>
              <a:r>
                <a:rPr lang="de-CH" sz="2100" b="1" spc="-5" dirty="0" smtClean="0">
                  <a:solidFill>
                    <a:schemeClr val="bg1"/>
                  </a:solidFill>
                  <a:latin typeface="+mn-lt"/>
                  <a:cs typeface="Microsoft YaHei UI"/>
                </a:rPr>
                <a:t>Karriere Internationale Zusammenarbeit</a:t>
              </a:r>
              <a:endParaRPr lang="de-CH" sz="2100" b="1" dirty="0">
                <a:solidFill>
                  <a:schemeClr val="bg1"/>
                </a:solidFill>
                <a:latin typeface="+mn-lt"/>
                <a:cs typeface="Microsoft YaHei UI"/>
              </a:endParaRPr>
            </a:p>
          </p:txBody>
        </p:sp>
        <p:sp>
          <p:nvSpPr>
            <p:cNvPr id="11" name="TextBox 10"/>
            <p:cNvSpPr txBox="1"/>
            <p:nvPr/>
          </p:nvSpPr>
          <p:spPr>
            <a:xfrm>
              <a:off x="8819999" y="1354504"/>
              <a:ext cx="2880000" cy="1384995"/>
            </a:xfrm>
            <a:prstGeom prst="rect">
              <a:avLst/>
            </a:prstGeom>
            <a:solidFill>
              <a:srgbClr val="E30613"/>
            </a:solidFill>
            <a:ln>
              <a:noFill/>
            </a:ln>
          </p:spPr>
          <p:txBody>
            <a:bodyPr wrap="square" rtlCol="0" anchor="ctr">
              <a:spAutoFit/>
            </a:bodyPr>
            <a:lstStyle/>
            <a:p>
              <a:pPr algn="ctr" eaLnBrk="1" hangingPunct="1"/>
              <a:r>
                <a:rPr lang="fr-CH" sz="2100" b="1" dirty="0" err="1">
                  <a:solidFill>
                    <a:schemeClr val="bg1"/>
                  </a:solidFill>
                  <a:latin typeface="+mj-lt"/>
                </a:rPr>
                <a:t>Karriere</a:t>
              </a:r>
              <a:endParaRPr lang="fr-CH" sz="2100" b="1" dirty="0">
                <a:solidFill>
                  <a:schemeClr val="bg1"/>
                </a:solidFill>
                <a:latin typeface="+mj-lt"/>
              </a:endParaRPr>
            </a:p>
            <a:p>
              <a:pPr algn="ctr" eaLnBrk="1" hangingPunct="1"/>
              <a:r>
                <a:rPr lang="de-CH" sz="2100" b="1" spc="-5" dirty="0">
                  <a:solidFill>
                    <a:schemeClr val="bg1"/>
                  </a:solidFill>
                  <a:latin typeface="+mj-lt"/>
                  <a:cs typeface="Microsoft YaHei UI"/>
                </a:rPr>
                <a:t>Konsularisches, </a:t>
              </a:r>
              <a:r>
                <a:rPr lang="de-CH" sz="2100" b="1" spc="-10" dirty="0">
                  <a:solidFill>
                    <a:schemeClr val="bg1"/>
                  </a:solidFill>
                  <a:latin typeface="+mj-lt"/>
                  <a:cs typeface="Microsoft YaHei UI"/>
                </a:rPr>
                <a:t>Betriebsführung und  </a:t>
              </a:r>
              <a:r>
                <a:rPr lang="de-CH" sz="2100" b="1" spc="-5" dirty="0" smtClean="0">
                  <a:solidFill>
                    <a:schemeClr val="bg1"/>
                  </a:solidFill>
                  <a:latin typeface="+mj-lt"/>
                  <a:cs typeface="Microsoft YaHei UI"/>
                </a:rPr>
                <a:t>Finanzen</a:t>
              </a:r>
              <a:endParaRPr lang="fr-CH" sz="2100" b="1" dirty="0">
                <a:solidFill>
                  <a:schemeClr val="bg1"/>
                </a:solidFill>
                <a:latin typeface="+mj-lt"/>
              </a:endParaRPr>
            </a:p>
          </p:txBody>
        </p:sp>
      </p:grpSp>
      <p:grpSp>
        <p:nvGrpSpPr>
          <p:cNvPr id="5" name="Group 4"/>
          <p:cNvGrpSpPr/>
          <p:nvPr/>
        </p:nvGrpSpPr>
        <p:grpSpPr>
          <a:xfrm>
            <a:off x="1079999" y="1155884"/>
            <a:ext cx="10620000" cy="1527586"/>
            <a:chOff x="1079999" y="3050843"/>
            <a:chExt cx="10620000" cy="1527586"/>
          </a:xfrm>
          <a:solidFill>
            <a:srgbClr val="FFA3A3"/>
          </a:solidFill>
        </p:grpSpPr>
        <p:sp>
          <p:nvSpPr>
            <p:cNvPr id="16" name="Rectangle 15"/>
            <p:cNvSpPr/>
            <p:nvPr/>
          </p:nvSpPr>
          <p:spPr bwMode="auto">
            <a:xfrm>
              <a:off x="1079999" y="3050843"/>
              <a:ext cx="2880000" cy="1527586"/>
            </a:xfrm>
            <a:prstGeom prst="rect">
              <a:avLst/>
            </a:prstGeom>
            <a:grpFill/>
            <a:ln w="9525" cap="flat" cmpd="sng" algn="ctr">
              <a:no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smtClean="0">
                <a:ln>
                  <a:noFill/>
                </a:ln>
                <a:solidFill>
                  <a:srgbClr val="AE0F0A"/>
                </a:solidFill>
                <a:effectLst/>
                <a:latin typeface="+mj-lt"/>
              </a:endParaRPr>
            </a:p>
          </p:txBody>
        </p:sp>
        <p:sp>
          <p:nvSpPr>
            <p:cNvPr id="20" name="Rectangle 19"/>
            <p:cNvSpPr/>
            <p:nvPr/>
          </p:nvSpPr>
          <p:spPr bwMode="auto">
            <a:xfrm>
              <a:off x="4949999" y="3050843"/>
              <a:ext cx="2880000" cy="1527586"/>
            </a:xfrm>
            <a:prstGeom prst="rect">
              <a:avLst/>
            </a:prstGeom>
            <a:solidFill>
              <a:srgbClr val="FF3B3B"/>
            </a:solidFill>
            <a:ln w="9525" cap="flat" cmpd="sng" algn="ctr">
              <a:no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smtClean="0">
                <a:ln>
                  <a:noFill/>
                </a:ln>
                <a:solidFill>
                  <a:srgbClr val="AE0F0A"/>
                </a:solidFill>
                <a:effectLst/>
                <a:latin typeface="+mj-lt"/>
              </a:endParaRPr>
            </a:p>
          </p:txBody>
        </p:sp>
        <p:sp>
          <p:nvSpPr>
            <p:cNvPr id="22" name="Rectangle 21"/>
            <p:cNvSpPr/>
            <p:nvPr/>
          </p:nvSpPr>
          <p:spPr bwMode="auto">
            <a:xfrm>
              <a:off x="8819999" y="3050843"/>
              <a:ext cx="2880000" cy="1527586"/>
            </a:xfrm>
            <a:prstGeom prst="rect">
              <a:avLst/>
            </a:prstGeom>
            <a:grpFill/>
            <a:ln w="9525" cap="flat" cmpd="sng" algn="ctr">
              <a:noFill/>
              <a:prstDash val="solid"/>
              <a:round/>
              <a:headEnd type="none" w="med" len="med"/>
              <a:tailEnd type="none" w="med" len="med"/>
            </a:ln>
            <a:effectLst/>
          </p:spPr>
          <p:txBody>
            <a:bodyPr vert="horz" wrap="square" lIns="900000" tIns="45720" rIns="91440" bIns="45720" numCol="1" rtlCol="0" anchor="ctr" anchorCtr="0" compatLnSpc="1">
              <a:prstTxWarp prst="textNoShape">
                <a:avLst/>
              </a:prstTxWarp>
              <a:norm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4000" b="1" i="0" u="none" strike="noStrike" cap="none" normalizeH="0" baseline="0" dirty="0" smtClean="0">
                <a:ln>
                  <a:noFill/>
                </a:ln>
                <a:solidFill>
                  <a:srgbClr val="AE0F0A"/>
                </a:solidFill>
                <a:effectLst/>
                <a:latin typeface="+mj-lt"/>
              </a:endParaRPr>
            </a:p>
          </p:txBody>
        </p:sp>
        <p:sp>
          <p:nvSpPr>
            <p:cNvPr id="8" name="TextBox 7"/>
            <p:cNvSpPr txBox="1"/>
            <p:nvPr/>
          </p:nvSpPr>
          <p:spPr>
            <a:xfrm>
              <a:off x="1079999" y="3359548"/>
              <a:ext cx="2880000" cy="738664"/>
            </a:xfrm>
            <a:prstGeom prst="rect">
              <a:avLst/>
            </a:prstGeom>
            <a:grpFill/>
            <a:ln>
              <a:noFill/>
            </a:ln>
          </p:spPr>
          <p:txBody>
            <a:bodyPr wrap="square" rtlCol="0" anchor="ctr">
              <a:spAutoFit/>
            </a:bodyPr>
            <a:lstStyle/>
            <a:p>
              <a:pPr marL="93345" algn="ctr">
                <a:lnSpc>
                  <a:spcPct val="100000"/>
                </a:lnSpc>
                <a:spcBef>
                  <a:spcPts val="710"/>
                </a:spcBef>
              </a:pPr>
              <a:r>
                <a:rPr lang="de-CH" sz="2100" b="1" spc="-10" dirty="0">
                  <a:solidFill>
                    <a:schemeClr val="bg1"/>
                  </a:solidFill>
                  <a:latin typeface="+mj-lt"/>
                  <a:cs typeface="Microsoft YaHei UI"/>
                </a:rPr>
                <a:t>Berufslehren</a:t>
              </a:r>
              <a:r>
                <a:rPr lang="de-CH" sz="2100" b="1" spc="80" dirty="0">
                  <a:solidFill>
                    <a:schemeClr val="bg1"/>
                  </a:solidFill>
                  <a:latin typeface="+mj-lt"/>
                  <a:cs typeface="Microsoft YaHei UI"/>
                </a:rPr>
                <a:t> </a:t>
              </a:r>
              <a:r>
                <a:rPr lang="de-CH" sz="2100" b="1" spc="-10" dirty="0">
                  <a:solidFill>
                    <a:schemeClr val="bg1"/>
                  </a:solidFill>
                  <a:latin typeface="+mj-lt"/>
                  <a:cs typeface="Microsoft YaHei UI"/>
                </a:rPr>
                <a:t>und </a:t>
              </a:r>
              <a:r>
                <a:rPr lang="de-CH" sz="2100" b="1" spc="-5" dirty="0">
                  <a:solidFill>
                    <a:schemeClr val="bg1"/>
                  </a:solidFill>
                  <a:latin typeface="+mj-lt"/>
                  <a:cs typeface="Microsoft YaHei UI"/>
                </a:rPr>
                <a:t>HMS-Praktika</a:t>
              </a:r>
            </a:p>
          </p:txBody>
        </p:sp>
        <p:sp>
          <p:nvSpPr>
            <p:cNvPr id="12" name="TextBox 11"/>
            <p:cNvSpPr txBox="1"/>
            <p:nvPr/>
          </p:nvSpPr>
          <p:spPr>
            <a:xfrm>
              <a:off x="4949999" y="3197965"/>
              <a:ext cx="2880000" cy="1061829"/>
            </a:xfrm>
            <a:prstGeom prst="rect">
              <a:avLst/>
            </a:prstGeom>
            <a:solidFill>
              <a:srgbClr val="FF3B3B"/>
            </a:solidFill>
            <a:ln>
              <a:noFill/>
            </a:ln>
          </p:spPr>
          <p:txBody>
            <a:bodyPr wrap="square" rtlCol="0" anchor="ctr">
              <a:spAutoFit/>
            </a:bodyPr>
            <a:lstStyle/>
            <a:p>
              <a:pPr marL="93345" algn="ctr">
                <a:lnSpc>
                  <a:spcPct val="100000"/>
                </a:lnSpc>
                <a:spcBef>
                  <a:spcPts val="1080"/>
                </a:spcBef>
                <a:buClr>
                  <a:srgbClr val="C00000"/>
                </a:buClr>
                <a:tabLst>
                  <a:tab pos="436880" algn="l"/>
                </a:tabLst>
              </a:pPr>
              <a:r>
                <a:rPr lang="de-CH" sz="2100" b="1" spc="-5" dirty="0">
                  <a:solidFill>
                    <a:schemeClr val="bg1"/>
                  </a:solidFill>
                  <a:latin typeface="+mj-lt"/>
                  <a:cs typeface="Microsoft YaHei UI"/>
                </a:rPr>
                <a:t>Hochschulpraktika und Zivildiensteinsätze</a:t>
              </a:r>
              <a:endParaRPr lang="de-CH" sz="2100" b="1" dirty="0">
                <a:solidFill>
                  <a:schemeClr val="bg1"/>
                </a:solidFill>
                <a:latin typeface="+mj-lt"/>
                <a:cs typeface="Microsoft YaHei UI"/>
              </a:endParaRPr>
            </a:p>
          </p:txBody>
        </p:sp>
        <p:sp>
          <p:nvSpPr>
            <p:cNvPr id="13" name="TextBox 12"/>
            <p:cNvSpPr txBox="1"/>
            <p:nvPr/>
          </p:nvSpPr>
          <p:spPr>
            <a:xfrm>
              <a:off x="8819999" y="3445303"/>
              <a:ext cx="2880000" cy="738664"/>
            </a:xfrm>
            <a:prstGeom prst="rect">
              <a:avLst/>
            </a:prstGeom>
            <a:grpFill/>
            <a:ln>
              <a:noFill/>
            </a:ln>
          </p:spPr>
          <p:txBody>
            <a:bodyPr wrap="square" rtlCol="0" anchor="ctr">
              <a:spAutoFit/>
            </a:bodyPr>
            <a:lstStyle/>
            <a:p>
              <a:pPr algn="ctr" eaLnBrk="1" hangingPunct="1"/>
              <a:r>
                <a:rPr lang="de-CH" sz="2100" b="1" dirty="0" smtClean="0">
                  <a:solidFill>
                    <a:schemeClr val="bg1"/>
                  </a:solidFill>
                  <a:latin typeface="+mn-lt"/>
                  <a:ea typeface="+mj-ea"/>
                  <a:cs typeface="+mj-cs"/>
                </a:rPr>
                <a:t>Konsularisches Fachpersonal</a:t>
              </a:r>
              <a:endParaRPr lang="fr-CH" sz="2100" b="1" dirty="0">
                <a:solidFill>
                  <a:schemeClr val="bg1"/>
                </a:solidFill>
                <a:latin typeface="+mn-lt"/>
                <a:ea typeface="+mj-ea"/>
                <a:cs typeface="+mj-cs"/>
              </a:endParaRPr>
            </a:p>
          </p:txBody>
        </p:sp>
      </p:grpSp>
      <p:sp>
        <p:nvSpPr>
          <p:cNvPr id="14" name="TextBox 13"/>
          <p:cNvSpPr txBox="1"/>
          <p:nvPr/>
        </p:nvSpPr>
        <p:spPr>
          <a:xfrm>
            <a:off x="4949999" y="5020020"/>
            <a:ext cx="2880000" cy="1061829"/>
          </a:xfrm>
          <a:prstGeom prst="rect">
            <a:avLst/>
          </a:prstGeom>
          <a:solidFill>
            <a:srgbClr val="FFA3A3"/>
          </a:solidFill>
          <a:ln>
            <a:noFill/>
          </a:ln>
        </p:spPr>
        <p:txBody>
          <a:bodyPr wrap="square" rtlCol="0" anchor="ctr">
            <a:spAutoFit/>
          </a:bodyPr>
          <a:lstStyle/>
          <a:p>
            <a:pPr marL="93345" algn="ctr">
              <a:lnSpc>
                <a:spcPct val="100000"/>
              </a:lnSpc>
              <a:spcBef>
                <a:spcPts val="600"/>
              </a:spcBef>
              <a:buClr>
                <a:srgbClr val="C00000"/>
              </a:buClr>
              <a:tabLst>
                <a:tab pos="436880" algn="l"/>
              </a:tabLst>
            </a:pPr>
            <a:r>
              <a:rPr lang="de-CH" sz="2100" b="1" spc="-5" dirty="0">
                <a:solidFill>
                  <a:schemeClr val="bg1"/>
                </a:solidFill>
                <a:latin typeface="+mn-lt"/>
                <a:cs typeface="Microsoft YaHei UI"/>
              </a:rPr>
              <a:t>Schweizerisches </a:t>
            </a:r>
            <a:r>
              <a:rPr lang="de-CH" sz="2100" b="1" spc="-10" dirty="0">
                <a:solidFill>
                  <a:schemeClr val="bg1"/>
                </a:solidFill>
                <a:latin typeface="+mn-lt"/>
                <a:cs typeface="Microsoft YaHei UI"/>
              </a:rPr>
              <a:t>Korps </a:t>
            </a:r>
            <a:r>
              <a:rPr lang="de-CH" sz="2100" b="1" spc="-5" dirty="0">
                <a:solidFill>
                  <a:schemeClr val="bg1"/>
                </a:solidFill>
                <a:latin typeface="+mn-lt"/>
                <a:cs typeface="Microsoft YaHei UI"/>
              </a:rPr>
              <a:t>für </a:t>
            </a:r>
            <a:r>
              <a:rPr lang="de-CH" sz="2100" b="1" spc="-10" dirty="0">
                <a:solidFill>
                  <a:schemeClr val="bg1"/>
                </a:solidFill>
                <a:latin typeface="+mn-lt"/>
                <a:cs typeface="Microsoft YaHei UI"/>
              </a:rPr>
              <a:t>Humanitäre</a:t>
            </a:r>
            <a:r>
              <a:rPr lang="de-CH" sz="2100" b="1" spc="125" dirty="0">
                <a:solidFill>
                  <a:schemeClr val="bg1"/>
                </a:solidFill>
                <a:latin typeface="+mn-lt"/>
                <a:cs typeface="Microsoft YaHei UI"/>
              </a:rPr>
              <a:t> </a:t>
            </a:r>
            <a:r>
              <a:rPr lang="de-CH" sz="2100" b="1" spc="-5" dirty="0">
                <a:solidFill>
                  <a:schemeClr val="bg1"/>
                </a:solidFill>
                <a:latin typeface="+mn-lt"/>
                <a:cs typeface="Microsoft YaHei UI"/>
              </a:rPr>
              <a:t>Hilfe</a:t>
            </a:r>
            <a:endParaRPr lang="de-CH" sz="2100" b="1" dirty="0">
              <a:solidFill>
                <a:schemeClr val="bg1"/>
              </a:solidFill>
              <a:latin typeface="+mn-lt"/>
              <a:cs typeface="Microsoft YaHei UI"/>
            </a:endParaRPr>
          </a:p>
        </p:txBody>
      </p:sp>
      <p:sp>
        <p:nvSpPr>
          <p:cNvPr id="15" name="TextBox 14"/>
          <p:cNvSpPr txBox="1"/>
          <p:nvPr/>
        </p:nvSpPr>
        <p:spPr>
          <a:xfrm>
            <a:off x="8819999" y="4997567"/>
            <a:ext cx="2880000" cy="1061829"/>
          </a:xfrm>
          <a:prstGeom prst="rect">
            <a:avLst/>
          </a:prstGeom>
          <a:solidFill>
            <a:srgbClr val="E30613"/>
          </a:solidFill>
          <a:ln>
            <a:noFill/>
          </a:ln>
        </p:spPr>
        <p:txBody>
          <a:bodyPr wrap="square" rtlCol="0" anchor="ctr">
            <a:spAutoFit/>
          </a:bodyPr>
          <a:lstStyle/>
          <a:p>
            <a:pPr algn="ctr" eaLnBrk="1" hangingPunct="1"/>
            <a:r>
              <a:rPr lang="de-CH" sz="2100" b="1" u="sng" dirty="0">
                <a:solidFill>
                  <a:schemeClr val="bg1"/>
                </a:solidFill>
                <a:uFill>
                  <a:solidFill>
                    <a:srgbClr val="FF0000"/>
                  </a:solidFill>
                </a:uFill>
                <a:latin typeface="+mn-lt"/>
                <a:cs typeface="Microsoft YaHei UI"/>
              </a:rPr>
              <a:t>Allgemeine </a:t>
            </a:r>
            <a:r>
              <a:rPr lang="de-CH" sz="2100" b="1" u="sng" dirty="0" smtClean="0">
                <a:solidFill>
                  <a:schemeClr val="bg1"/>
                </a:solidFill>
                <a:uFill>
                  <a:solidFill>
                    <a:srgbClr val="FF0000"/>
                  </a:solidFill>
                </a:uFill>
                <a:latin typeface="+mn-lt"/>
                <a:cs typeface="Microsoft YaHei UI"/>
              </a:rPr>
              <a:t>Dienste</a:t>
            </a:r>
            <a:r>
              <a:rPr lang="fr-CH" sz="2100" b="1" dirty="0" smtClean="0">
                <a:solidFill>
                  <a:schemeClr val="bg1"/>
                </a:solidFill>
                <a:latin typeface="+mn-lt"/>
                <a:ea typeface="+mj-ea"/>
                <a:cs typeface="+mj-cs"/>
              </a:rPr>
              <a:t>, </a:t>
            </a:r>
            <a:r>
              <a:rPr lang="fr-CH" sz="2100" b="1" dirty="0" err="1" smtClean="0">
                <a:solidFill>
                  <a:schemeClr val="bg1"/>
                </a:solidFill>
                <a:latin typeface="+mn-lt"/>
                <a:ea typeface="+mj-ea"/>
                <a:cs typeface="+mj-cs"/>
              </a:rPr>
              <a:t>Wissenschaftlichen</a:t>
            </a:r>
            <a:r>
              <a:rPr lang="fr-CH" sz="2100" b="1" dirty="0" smtClean="0">
                <a:solidFill>
                  <a:schemeClr val="bg1"/>
                </a:solidFill>
                <a:latin typeface="+mn-lt"/>
                <a:ea typeface="+mj-ea"/>
                <a:cs typeface="+mj-cs"/>
              </a:rPr>
              <a:t> Supports</a:t>
            </a:r>
            <a:endParaRPr lang="fr-CH" sz="2100" b="1" dirty="0">
              <a:solidFill>
                <a:schemeClr val="bg1"/>
              </a:solidFill>
              <a:latin typeface="+mn-lt"/>
              <a:ea typeface="+mj-ea"/>
              <a:cs typeface="+mj-cs"/>
            </a:endParaRPr>
          </a:p>
        </p:txBody>
      </p:sp>
    </p:spTree>
    <p:extLst>
      <p:ext uri="{BB962C8B-B14F-4D97-AF65-F5344CB8AC3E}">
        <p14:creationId xmlns:p14="http://schemas.microsoft.com/office/powerpoint/2010/main" val="2637398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365125"/>
            <a:ext cx="10620000" cy="5584413"/>
          </a:xfrm>
        </p:spPr>
        <p:txBody>
          <a:bodyPr anchor="ctr"/>
          <a:lstStyle/>
          <a:p>
            <a:pPr algn="ctr"/>
            <a:r>
              <a:rPr lang="de-CH" sz="6000" dirty="0" smtClean="0"/>
              <a:t>Hochschulpraktika</a:t>
            </a:r>
            <a:br>
              <a:rPr lang="de-CH" sz="6000" dirty="0" smtClean="0"/>
            </a:br>
            <a:r>
              <a:rPr lang="de-CH" sz="6000" dirty="0" smtClean="0"/>
              <a:t>In- </a:t>
            </a:r>
            <a:r>
              <a:rPr lang="de-CH" sz="6000" dirty="0"/>
              <a:t>und Ausland</a:t>
            </a:r>
            <a:br>
              <a:rPr lang="de-CH" sz="6000" dirty="0"/>
            </a:br>
            <a:endParaRPr lang="de-CH" sz="6000" dirty="0"/>
          </a:p>
        </p:txBody>
      </p:sp>
    </p:spTree>
    <p:extLst>
      <p:ext uri="{BB962C8B-B14F-4D97-AF65-F5344CB8AC3E}">
        <p14:creationId xmlns:p14="http://schemas.microsoft.com/office/powerpoint/2010/main" val="1221942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3114" y="426923"/>
            <a:ext cx="10620000" cy="990000"/>
          </a:xfrm>
        </p:spPr>
        <p:txBody>
          <a:bodyPr/>
          <a:lstStyle/>
          <a:p>
            <a:pPr marL="91440">
              <a:lnSpc>
                <a:spcPct val="100000"/>
              </a:lnSpc>
              <a:spcBef>
                <a:spcPts val="275"/>
              </a:spcBef>
            </a:pPr>
            <a:r>
              <a:rPr lang="de-CH" spc="-5" dirty="0">
                <a:latin typeface="Microsoft YaHei UI"/>
                <a:cs typeface="Microsoft YaHei UI"/>
              </a:rPr>
              <a:t>Zulassungsbedingungen</a:t>
            </a:r>
            <a:r>
              <a:rPr lang="de-CH" spc="-30" dirty="0">
                <a:latin typeface="Microsoft YaHei UI"/>
                <a:cs typeface="Microsoft YaHei UI"/>
              </a:rPr>
              <a:t> </a:t>
            </a:r>
            <a:r>
              <a:rPr lang="de-CH" spc="-5" dirty="0">
                <a:latin typeface="Microsoft YaHei UI"/>
                <a:cs typeface="Microsoft YaHei UI"/>
              </a:rPr>
              <a:t>Praktika</a:t>
            </a:r>
            <a:endParaRPr lang="de-CH" dirty="0">
              <a:latin typeface="Microsoft YaHei UI"/>
              <a:cs typeface="Microsoft YaHei UI"/>
            </a:endParaRPr>
          </a:p>
        </p:txBody>
      </p:sp>
      <p:pic>
        <p:nvPicPr>
          <p:cNvPr id="20" name="Graphique 6" descr="Classe">
            <a:extLst>
              <a:ext uri="{FF2B5EF4-FFF2-40B4-BE49-F238E27FC236}">
                <a16:creationId xmlns:a16="http://schemas.microsoft.com/office/drawing/2014/main" id="{53145B49-DFDD-418A-9573-83EE47B5DB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3114" y="1870910"/>
            <a:ext cx="1933200" cy="1933200"/>
          </a:xfrm>
          <a:prstGeom prst="rect">
            <a:avLst/>
          </a:prstGeom>
        </p:spPr>
      </p:pic>
      <p:pic>
        <p:nvPicPr>
          <p:cNvPr id="22" name="Graphique 12" descr="Diplôme roulé">
            <a:extLst>
              <a:ext uri="{FF2B5EF4-FFF2-40B4-BE49-F238E27FC236}">
                <a16:creationId xmlns:a16="http://schemas.microsoft.com/office/drawing/2014/main" id="{B24DDBCF-AAAB-4E8B-A187-918A336C0B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83114" y="4258097"/>
            <a:ext cx="1933200" cy="1933200"/>
          </a:xfrm>
          <a:prstGeom prst="rect">
            <a:avLst/>
          </a:prstGeom>
        </p:spPr>
      </p:pic>
      <p:sp>
        <p:nvSpPr>
          <p:cNvPr id="23" name="Content Placeholder 2">
            <a:extLst>
              <a:ext uri="{FF2B5EF4-FFF2-40B4-BE49-F238E27FC236}">
                <a16:creationId xmlns:a16="http://schemas.microsoft.com/office/drawing/2014/main" id="{6ABC21A3-AB91-4EFC-80B3-7735185C887B}"/>
              </a:ext>
            </a:extLst>
          </p:cNvPr>
          <p:cNvSpPr txBox="1">
            <a:spLocks/>
          </p:cNvSpPr>
          <p:nvPr/>
        </p:nvSpPr>
        <p:spPr>
          <a:xfrm>
            <a:off x="3256547" y="1312864"/>
            <a:ext cx="8446567" cy="4778375"/>
          </a:xfrm>
          <a:prstGeom prst="rect">
            <a:avLst/>
          </a:prstGeom>
        </p:spPr>
        <p:txBody>
          <a:bodyPr anchor="ctr"/>
          <a:lstStyle>
            <a:lvl1pPr marL="342900" indent="-342900" algn="l" rtl="0" eaLnBrk="1" fontAlgn="base" hangingPunct="1">
              <a:spcBef>
                <a:spcPct val="20000"/>
              </a:spcBef>
              <a:spcAft>
                <a:spcPct val="0"/>
              </a:spcAft>
              <a:buClr>
                <a:srgbClr val="E30613"/>
              </a:buClr>
              <a:buSzPct val="70000"/>
              <a:buFont typeface="Wingdings" panose="05000000000000000000"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4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4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4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400">
                <a:solidFill>
                  <a:schemeClr val="tx1"/>
                </a:solidFill>
                <a:latin typeface="+mn-lt"/>
              </a:defRPr>
            </a:lvl5pPr>
            <a:lvl6pPr marL="2514600" indent="-228600" algn="l" rtl="0" eaLnBrk="1" fontAlgn="base" hangingPunct="1">
              <a:spcBef>
                <a:spcPct val="20000"/>
              </a:spcBef>
              <a:spcAft>
                <a:spcPct val="0"/>
              </a:spcAft>
              <a:buClr>
                <a:srgbClr val="DDDDDD"/>
              </a:buClr>
              <a:buChar char="•"/>
              <a:defRPr sz="1800">
                <a:solidFill>
                  <a:schemeClr val="tx1"/>
                </a:solidFill>
                <a:latin typeface="+mn-lt"/>
              </a:defRPr>
            </a:lvl6pPr>
            <a:lvl7pPr marL="2971800" indent="-228600" algn="l" rtl="0" eaLnBrk="1" fontAlgn="base" hangingPunct="1">
              <a:spcBef>
                <a:spcPct val="20000"/>
              </a:spcBef>
              <a:spcAft>
                <a:spcPct val="0"/>
              </a:spcAft>
              <a:buClr>
                <a:srgbClr val="DDDDDD"/>
              </a:buClr>
              <a:buChar char="•"/>
              <a:defRPr sz="1800">
                <a:solidFill>
                  <a:schemeClr val="tx1"/>
                </a:solidFill>
                <a:latin typeface="+mn-lt"/>
              </a:defRPr>
            </a:lvl7pPr>
            <a:lvl8pPr marL="3429000" indent="-228600" algn="l" rtl="0" eaLnBrk="1" fontAlgn="base" hangingPunct="1">
              <a:spcBef>
                <a:spcPct val="20000"/>
              </a:spcBef>
              <a:spcAft>
                <a:spcPct val="0"/>
              </a:spcAft>
              <a:buClr>
                <a:srgbClr val="DDDDDD"/>
              </a:buClr>
              <a:buChar char="•"/>
              <a:defRPr sz="1800">
                <a:solidFill>
                  <a:schemeClr val="tx1"/>
                </a:solidFill>
                <a:latin typeface="+mn-lt"/>
              </a:defRPr>
            </a:lvl8pPr>
            <a:lvl9pPr marL="3886200" indent="-228600" algn="l" rtl="0" eaLnBrk="1" fontAlgn="base" hangingPunct="1">
              <a:spcBef>
                <a:spcPct val="20000"/>
              </a:spcBef>
              <a:spcAft>
                <a:spcPct val="0"/>
              </a:spcAft>
              <a:buClr>
                <a:srgbClr val="DDDDDD"/>
              </a:buClr>
              <a:buChar char="•"/>
              <a:defRPr sz="1800">
                <a:solidFill>
                  <a:schemeClr val="tx1"/>
                </a:solidFill>
                <a:latin typeface="+mn-lt"/>
              </a:defRPr>
            </a:lvl9pPr>
          </a:lstStyle>
          <a:p>
            <a:pPr marL="0" indent="0">
              <a:buNone/>
            </a:pPr>
            <a:r>
              <a:rPr lang="de-CH" b="1" kern="0" dirty="0" smtClean="0">
                <a:solidFill>
                  <a:srgbClr val="E30613"/>
                </a:solidFill>
              </a:rPr>
              <a:t>Praktikum </a:t>
            </a:r>
            <a:r>
              <a:rPr lang="de-CH" b="1" kern="0" dirty="0">
                <a:solidFill>
                  <a:srgbClr val="E30613"/>
                </a:solidFill>
              </a:rPr>
              <a:t>vor dem Bachelorabschluss (HS1)</a:t>
            </a:r>
          </a:p>
          <a:p>
            <a:pPr marL="0" indent="0">
              <a:buNone/>
            </a:pPr>
            <a:endParaRPr lang="de-CH" b="1" kern="0" dirty="0" smtClean="0">
              <a:solidFill>
                <a:srgbClr val="E30613"/>
              </a:solidFill>
            </a:endParaRPr>
          </a:p>
          <a:p>
            <a:pPr marL="355600">
              <a:spcBef>
                <a:spcPts val="595"/>
              </a:spcBef>
              <a:buClr>
                <a:srgbClr val="CD0920"/>
              </a:buClr>
              <a:tabLst>
                <a:tab pos="355600" algn="l"/>
              </a:tabLst>
            </a:pPr>
            <a:r>
              <a:rPr lang="de-CH" sz="2000" spc="-10" dirty="0" smtClean="0">
                <a:cs typeface="Arial"/>
              </a:rPr>
              <a:t>Maximal </a:t>
            </a:r>
            <a:r>
              <a:rPr lang="de-CH" sz="2000" spc="-5" dirty="0">
                <a:cs typeface="Arial"/>
              </a:rPr>
              <a:t>6 </a:t>
            </a:r>
            <a:r>
              <a:rPr lang="de-CH" sz="2000" spc="-10" dirty="0">
                <a:cs typeface="Arial"/>
              </a:rPr>
              <a:t>Monate</a:t>
            </a:r>
            <a:r>
              <a:rPr lang="de-CH" sz="2000" spc="30" dirty="0">
                <a:cs typeface="Arial"/>
              </a:rPr>
              <a:t> </a:t>
            </a:r>
            <a:r>
              <a:rPr lang="de-CH" sz="2000" spc="-5" dirty="0" smtClean="0">
                <a:cs typeface="Arial"/>
              </a:rPr>
              <a:t>Praktikum </a:t>
            </a:r>
          </a:p>
          <a:p>
            <a:pPr marL="355600">
              <a:spcBef>
                <a:spcPts val="595"/>
              </a:spcBef>
              <a:buClr>
                <a:srgbClr val="CD0920"/>
              </a:buClr>
              <a:tabLst>
                <a:tab pos="355600" algn="l"/>
              </a:tabLst>
            </a:pPr>
            <a:r>
              <a:rPr lang="de-CH" sz="2000" spc="-5" dirty="0" smtClean="0">
                <a:cs typeface="Arial"/>
              </a:rPr>
              <a:t>Muss </a:t>
            </a:r>
            <a:r>
              <a:rPr lang="de-CH" sz="2000" spc="-15" dirty="0">
                <a:cs typeface="Arial"/>
              </a:rPr>
              <a:t>während </a:t>
            </a:r>
            <a:r>
              <a:rPr lang="de-CH" sz="2000" spc="-10" dirty="0">
                <a:cs typeface="Arial"/>
              </a:rPr>
              <a:t>dem Bachelorstudium absolviert</a:t>
            </a:r>
            <a:r>
              <a:rPr lang="de-CH" sz="2000" spc="200" dirty="0">
                <a:cs typeface="Arial"/>
              </a:rPr>
              <a:t> </a:t>
            </a:r>
            <a:r>
              <a:rPr lang="de-CH" sz="2000" spc="-15" dirty="0" smtClean="0">
                <a:cs typeface="Arial"/>
              </a:rPr>
              <a:t>werden</a:t>
            </a:r>
            <a:endParaRPr lang="de-CH" sz="2000" dirty="0" smtClean="0">
              <a:cs typeface="Arial"/>
            </a:endParaRPr>
          </a:p>
          <a:p>
            <a:pPr marL="355600">
              <a:spcBef>
                <a:spcPts val="595"/>
              </a:spcBef>
              <a:buClr>
                <a:srgbClr val="CD0920"/>
              </a:buClr>
              <a:tabLst>
                <a:tab pos="355600" algn="l"/>
              </a:tabLst>
            </a:pPr>
            <a:endParaRPr lang="de-CH" kern="0" dirty="0"/>
          </a:p>
          <a:p>
            <a:pPr marL="0" indent="0">
              <a:buNone/>
            </a:pPr>
            <a:endParaRPr lang="de-CH" kern="0" dirty="0"/>
          </a:p>
          <a:p>
            <a:pPr marL="0" indent="0">
              <a:lnSpc>
                <a:spcPct val="100000"/>
              </a:lnSpc>
              <a:spcBef>
                <a:spcPts val="700"/>
              </a:spcBef>
              <a:buNone/>
            </a:pPr>
            <a:r>
              <a:rPr lang="de-CH" b="1" kern="0" dirty="0">
                <a:solidFill>
                  <a:srgbClr val="E30613"/>
                </a:solidFill>
              </a:rPr>
              <a:t>Praktikum mit Bachelor (HS2) - resp. Masterabschluss (HS3)</a:t>
            </a:r>
          </a:p>
          <a:p>
            <a:r>
              <a:rPr lang="de-CH" sz="2000" spc="-10" dirty="0">
                <a:cs typeface="Arial"/>
              </a:rPr>
              <a:t>Maximal 12 Monate</a:t>
            </a:r>
            <a:r>
              <a:rPr lang="de-CH" sz="2000" spc="35" dirty="0">
                <a:cs typeface="Arial"/>
              </a:rPr>
              <a:t> </a:t>
            </a:r>
            <a:r>
              <a:rPr lang="de-CH" sz="2000" spc="-5" dirty="0" smtClean="0">
                <a:cs typeface="Arial"/>
              </a:rPr>
              <a:t>Praktikum </a:t>
            </a:r>
          </a:p>
          <a:p>
            <a:r>
              <a:rPr lang="de-CH" sz="2000" spc="-5" dirty="0" smtClean="0">
                <a:cs typeface="Arial"/>
              </a:rPr>
              <a:t>Praktikumsantritt </a:t>
            </a:r>
            <a:r>
              <a:rPr lang="de-CH" sz="2000" spc="-10" dirty="0">
                <a:cs typeface="Arial"/>
              </a:rPr>
              <a:t>innerhalb </a:t>
            </a:r>
            <a:r>
              <a:rPr lang="de-CH" sz="2000" spc="-5" dirty="0">
                <a:cs typeface="Arial"/>
              </a:rPr>
              <a:t>von </a:t>
            </a:r>
            <a:r>
              <a:rPr lang="de-CH" sz="2000" spc="-10" dirty="0">
                <a:cs typeface="Arial"/>
              </a:rPr>
              <a:t>12 Monaten nach dem</a:t>
            </a:r>
            <a:r>
              <a:rPr lang="de-CH" sz="2000" spc="25" dirty="0">
                <a:cs typeface="Arial"/>
              </a:rPr>
              <a:t> </a:t>
            </a:r>
            <a:r>
              <a:rPr lang="de-CH" sz="2000" spc="-5" dirty="0" smtClean="0">
                <a:cs typeface="Arial"/>
              </a:rPr>
              <a:t>Abschluss</a:t>
            </a:r>
            <a:endParaRPr lang="de-CH" sz="2000" dirty="0">
              <a:cs typeface="Arial"/>
            </a:endParaRPr>
          </a:p>
        </p:txBody>
      </p:sp>
    </p:spTree>
    <p:extLst>
      <p:ext uri="{BB962C8B-B14F-4D97-AF65-F5344CB8AC3E}">
        <p14:creationId xmlns:p14="http://schemas.microsoft.com/office/powerpoint/2010/main" val="1556468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0000" y="1159244"/>
            <a:ext cx="10620000" cy="5195257"/>
          </a:xfrm>
        </p:spPr>
        <p:txBody>
          <a:bodyPr/>
          <a:lstStyle/>
          <a:p>
            <a:r>
              <a:rPr lang="de-CH" sz="2800" b="1" dirty="0" smtClean="0"/>
              <a:t>Diplomatie</a:t>
            </a:r>
            <a:br>
              <a:rPr lang="de-CH" sz="2800" b="1" dirty="0" smtClean="0"/>
            </a:br>
            <a:endParaRPr lang="de-CH" sz="2800" b="1" dirty="0"/>
          </a:p>
          <a:p>
            <a:r>
              <a:rPr lang="de-CH" sz="2800" b="1" dirty="0" smtClean="0"/>
              <a:t>Entwicklungszusammenarbeit</a:t>
            </a:r>
            <a:br>
              <a:rPr lang="de-CH" sz="2800" b="1" dirty="0" smtClean="0"/>
            </a:br>
            <a:endParaRPr lang="de-CH" sz="2800" b="1" dirty="0" smtClean="0"/>
          </a:p>
          <a:p>
            <a:r>
              <a:rPr lang="de-CH" sz="2800" b="1" dirty="0" smtClean="0"/>
              <a:t>Konsularisches, Betriebsführung und Finanzen</a:t>
            </a:r>
            <a:endParaRPr lang="de-CH" sz="2800" dirty="0"/>
          </a:p>
        </p:txBody>
      </p:sp>
      <p:sp>
        <p:nvSpPr>
          <p:cNvPr id="3" name="Title 2"/>
          <p:cNvSpPr>
            <a:spLocks noGrp="1"/>
          </p:cNvSpPr>
          <p:nvPr>
            <p:ph type="title"/>
          </p:nvPr>
        </p:nvSpPr>
        <p:spPr/>
        <p:txBody>
          <a:bodyPr/>
          <a:lstStyle/>
          <a:p>
            <a:r>
              <a:rPr lang="fr-CH" dirty="0" smtClean="0"/>
              <a:t>3 </a:t>
            </a:r>
            <a:r>
              <a:rPr lang="fr-CH" dirty="0" err="1" smtClean="0"/>
              <a:t>Versetzbare</a:t>
            </a:r>
            <a:r>
              <a:rPr lang="fr-CH" dirty="0" smtClean="0"/>
              <a:t> </a:t>
            </a:r>
            <a:r>
              <a:rPr lang="fr-CH" dirty="0" err="1" smtClean="0"/>
              <a:t>Karrieren</a:t>
            </a:r>
            <a:endParaRPr lang="de-CH" dirty="0"/>
          </a:p>
        </p:txBody>
      </p:sp>
    </p:spTree>
    <p:extLst>
      <p:ext uri="{BB962C8B-B14F-4D97-AF65-F5344CB8AC3E}">
        <p14:creationId xmlns:p14="http://schemas.microsoft.com/office/powerpoint/2010/main" val="533638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365125"/>
            <a:ext cx="10620000" cy="5584413"/>
          </a:xfrm>
        </p:spPr>
        <p:txBody>
          <a:bodyPr anchor="ctr"/>
          <a:lstStyle/>
          <a:p>
            <a:pPr algn="ctr"/>
            <a:r>
              <a:rPr lang="fr-CH" sz="6000" dirty="0" err="1" smtClean="0"/>
              <a:t>Karriere</a:t>
            </a:r>
            <a:r>
              <a:rPr lang="fr-CH" sz="6000" dirty="0"/>
              <a:t/>
            </a:r>
            <a:br>
              <a:rPr lang="fr-CH" sz="6000" dirty="0"/>
            </a:br>
            <a:r>
              <a:rPr lang="fr-CH" sz="6000" dirty="0"/>
              <a:t>Diplomatie</a:t>
            </a:r>
            <a:endParaRPr lang="de-CH" sz="6000" dirty="0"/>
          </a:p>
        </p:txBody>
      </p:sp>
    </p:spTree>
    <p:extLst>
      <p:ext uri="{BB962C8B-B14F-4D97-AF65-F5344CB8AC3E}">
        <p14:creationId xmlns:p14="http://schemas.microsoft.com/office/powerpoint/2010/main" val="1161304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äsentationsfolie EPA-PSB_d">
  <a:themeElements>
    <a:clrScheme name="Präsentationsfolie EPA-PSB_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sfolie EPA-PSB_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00000" tIns="45720" rIns="91440" bIns="45720" numCol="1" rtlCol="0" anchor="ctr" anchorCtr="0" compatLnSpc="1">
        <a:prstTxWarp prst="textNoShape">
          <a:avLst/>
        </a:prstTxWarp>
        <a:norm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4000" b="1" i="0" u="none" strike="noStrike" cap="none" normalizeH="0" baseline="0" dirty="0" smtClean="0">
            <a:ln>
              <a:noFill/>
            </a:ln>
            <a:solidFill>
              <a:srgbClr val="AE0F0A"/>
            </a:solidFill>
            <a:effectLst/>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räsentationsfolie EPA-PSB_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sfolie EPA-PSB_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sfolie EPA-PSB_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sfolie EPA-PSB_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sfolie EPA-PSB_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sfolie EPA-PSB_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sfolie EPA-PSB_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sfolie EPA-PSB_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sfolie EPA-PSB_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sfolie EPA-PSB_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sfolie EPA-PSB_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sfolie EPA-PSB_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3" id="{6029956E-1012-4FDC-A808-D356F3F2FDC8}" vid="{B0E51864-ACB6-49E8-8CD4-1D3ACAF08F2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3141</Words>
  <Application>Microsoft Office PowerPoint</Application>
  <PresentationFormat>Widescreen</PresentationFormat>
  <Paragraphs>401</Paragraphs>
  <Slides>34</Slides>
  <Notes>24</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Microsoft YaHei UI</vt:lpstr>
      <vt:lpstr>Arial</vt:lpstr>
      <vt:lpstr>Courier New</vt:lpstr>
      <vt:lpstr>Frutiger LT Std 45 Light</vt:lpstr>
      <vt:lpstr>Times</vt:lpstr>
      <vt:lpstr>Times New Roman</vt:lpstr>
      <vt:lpstr>Wingdings</vt:lpstr>
      <vt:lpstr>Präsentationsfolie EPA-PSB_d</vt:lpstr>
      <vt:lpstr>Arbeiten beim EDA</vt:lpstr>
      <vt:lpstr>Das EDA</vt:lpstr>
      <vt:lpstr>Rechtliche Grundlage: unsere Verfassung</vt:lpstr>
      <vt:lpstr>Was unsere Rahmenbedingungen definiert</vt:lpstr>
      <vt:lpstr>Das EDA - Einstiegsmöglichkeiten</vt:lpstr>
      <vt:lpstr>Hochschulpraktika In- und Ausland </vt:lpstr>
      <vt:lpstr>Zulassungsbedingungen Praktika</vt:lpstr>
      <vt:lpstr>3 Versetzbare Karrieren</vt:lpstr>
      <vt:lpstr>Karriere Diplomatie</vt:lpstr>
      <vt:lpstr>Aufgaben</vt:lpstr>
      <vt:lpstr>Gesuchte Profile – Karriere Diplomatie</vt:lpstr>
      <vt:lpstr>Karriere Internationale Zusammenarbeit</vt:lpstr>
      <vt:lpstr>Aufgaben</vt:lpstr>
      <vt:lpstr>Gesuchte Profile – Karriere Internationale Zusammenarbeit</vt:lpstr>
      <vt:lpstr>Karriere Konsularisches, Betriebsführung und Finanzen</vt:lpstr>
      <vt:lpstr>Aufgaben</vt:lpstr>
      <vt:lpstr>Gesuchte Profile – Karriere Konsularisches,  Betriebsführung  &amp; Finanzen </vt:lpstr>
      <vt:lpstr>Weitere Möglichkeiten für JuristInnen</vt:lpstr>
      <vt:lpstr>Arbeiten beim EDA</vt:lpstr>
      <vt:lpstr>Transferdisziplin: Realität vs. Klischee </vt:lpstr>
      <vt:lpstr>Chancen und Herausforderungen</vt:lpstr>
      <vt:lpstr>PowerPoint Presentation</vt:lpstr>
      <vt:lpstr>PowerPoint Presentation</vt:lpstr>
      <vt:lpstr>Eintrittsverfahren – alle Karrieren</vt:lpstr>
      <vt:lpstr>Bewerbungsunterlagen</vt:lpstr>
      <vt:lpstr>Family Office Begleitpersonen sind wichtig für das Departement </vt:lpstr>
      <vt:lpstr>Statistiken – Diplomatie</vt:lpstr>
      <vt:lpstr>Statistiken – Internationale Zusammenarbeit</vt:lpstr>
      <vt:lpstr>Statistiken – Konsularisches, Betriebsführung und Finanzen </vt:lpstr>
      <vt:lpstr>Q&amp;A – Weiter Staatsbürgerschaften</vt:lpstr>
      <vt:lpstr>Q&amp;A – Versetzungsdisziplin</vt:lpstr>
      <vt:lpstr>Q&amp;A – Zugelassene Masterabschlüsse</vt:lpstr>
      <vt:lpstr>Q&amp;A – Wie bereitet man sich auf den  Concours vor? </vt:lpstr>
      <vt:lpstr>Q&amp;A – Welche Sprachen werden geprüft?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Victoria Kurt</dc:creator>
  <cp:lastModifiedBy>Rauber Saxer Andrea EDA RAU</cp:lastModifiedBy>
  <cp:revision>239</cp:revision>
  <dcterms:created xsi:type="dcterms:W3CDTF">2020-03-19T16:27:46Z</dcterms:created>
  <dcterms:modified xsi:type="dcterms:W3CDTF">2022-04-24T13:15:30Z</dcterms:modified>
</cp:coreProperties>
</file>