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867" r:id="rId6"/>
    <p:sldId id="885" r:id="rId7"/>
    <p:sldId id="870" r:id="rId8"/>
    <p:sldId id="893" r:id="rId9"/>
    <p:sldId id="894" r:id="rId10"/>
    <p:sldId id="895" r:id="rId11"/>
    <p:sldId id="897" r:id="rId12"/>
    <p:sldId id="886" r:id="rId13"/>
    <p:sldId id="892" r:id="rId14"/>
    <p:sldId id="882" r:id="rId15"/>
    <p:sldId id="888" r:id="rId16"/>
    <p:sldId id="887" r:id="rId17"/>
    <p:sldId id="889" r:id="rId18"/>
    <p:sldId id="879" r:id="rId19"/>
    <p:sldId id="872" r:id="rId20"/>
    <p:sldId id="866" r:id="rId21"/>
    <p:sldId id="890"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587"/>
    <a:srgbClr val="727476"/>
    <a:srgbClr val="000000"/>
    <a:srgbClr val="788787"/>
    <a:srgbClr val="4C2800"/>
    <a:srgbClr val="271807"/>
    <a:srgbClr val="296F8B"/>
    <a:srgbClr val="FFFFFF"/>
    <a:srgbClr val="367C36"/>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4" autoAdjust="0"/>
    <p:restoredTop sz="86169" autoAdjust="0"/>
  </p:normalViewPr>
  <p:slideViewPr>
    <p:cSldViewPr snapToGrid="0">
      <p:cViewPr varScale="1">
        <p:scale>
          <a:sx n="130" d="100"/>
          <a:sy n="130" d="100"/>
        </p:scale>
        <p:origin x="1476" y="120"/>
      </p:cViewPr>
      <p:guideLst>
        <p:guide orient="horz" pos="1597"/>
        <p:guide pos="2880"/>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80873-68F2-4A39-A24B-A7D666BC4F5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12F41D0-1F2B-41EC-8812-E4B31A111D17}">
      <dgm:prSet phldrT="[Text]" custT="1"/>
      <dgm:spPr>
        <a:solidFill>
          <a:srgbClr val="002060"/>
        </a:solidFill>
      </dgm:spPr>
      <dgm:t>
        <a:bodyPr lIns="144000" tIns="108000"/>
        <a:lstStyle/>
        <a:p>
          <a:r>
            <a:rPr lang="en-US" sz="1800" b="1" dirty="0" err="1">
              <a:latin typeface="Raleway" panose="020B0503030101060003" pitchFamily="34" charset="0"/>
            </a:rPr>
            <a:t>Dokumentation</a:t>
          </a:r>
          <a:endParaRPr lang="en-US" sz="1800" b="1" dirty="0">
            <a:latin typeface="Raleway" panose="020B0503030101060003" pitchFamily="34" charset="0"/>
          </a:endParaRPr>
        </a:p>
      </dgm:t>
    </dgm:pt>
    <dgm:pt modelId="{93459CD5-D8B7-4A23-B42A-6A7B964485DD}" type="parTrans" cxnId="{EF7DD659-0717-438E-985F-3BA7C954CF34}">
      <dgm:prSet/>
      <dgm:spPr/>
      <dgm:t>
        <a:bodyPr/>
        <a:lstStyle/>
        <a:p>
          <a:endParaRPr lang="en-US" sz="1100">
            <a:latin typeface="Raleway" panose="020B0503030101060003" pitchFamily="34" charset="0"/>
          </a:endParaRPr>
        </a:p>
      </dgm:t>
    </dgm:pt>
    <dgm:pt modelId="{28471656-CAE5-44C8-ACEF-DEE78CB5263B}" type="sibTrans" cxnId="{EF7DD659-0717-438E-985F-3BA7C954CF34}">
      <dgm:prSet custT="1"/>
      <dgm:spPr>
        <a:solidFill>
          <a:schemeClr val="bg1"/>
        </a:solidFill>
        <a:ln w="15875">
          <a:solidFill>
            <a:schemeClr val="bg1">
              <a:lumMod val="50000"/>
            </a:schemeClr>
          </a:solidFill>
        </a:ln>
      </dgm:spPr>
      <dgm:t>
        <a:bodyPr/>
        <a:lstStyle/>
        <a:p>
          <a:endParaRPr lang="en-US" sz="1100">
            <a:latin typeface="Raleway" panose="020B0503030101060003" pitchFamily="34" charset="0"/>
          </a:endParaRPr>
        </a:p>
      </dgm:t>
    </dgm:pt>
    <dgm:pt modelId="{F62796FC-2310-4FED-9688-E1F31DB6203E}">
      <dgm:prSet phldrT="[Text]" custT="1"/>
      <dgm:spPr>
        <a:solidFill>
          <a:srgbClr val="002060"/>
        </a:solidFill>
      </dgm:spPr>
      <dgm:t>
        <a:bodyPr lIns="144000" tIns="108000"/>
        <a:lstStyle/>
        <a:p>
          <a:r>
            <a:rPr lang="de-DE" sz="1200" b="1" dirty="0">
              <a:latin typeface="Calibri Light" panose="020F0302020204030204" pitchFamily="34" charset="0"/>
            </a:rPr>
            <a:t>Es lohnt sich, für einen Streitfall vorbereitet zu sein. Daher alles in Schriftform und stetig gut dokumentieren. </a:t>
          </a:r>
          <a:endParaRPr lang="en-US" sz="1200" dirty="0">
            <a:latin typeface="Calibri Light" panose="020F0302020204030204" pitchFamily="34" charset="0"/>
          </a:endParaRPr>
        </a:p>
      </dgm:t>
    </dgm:pt>
    <dgm:pt modelId="{5A1AA225-2215-47E2-A26F-57FCD67290FA}" type="parTrans" cxnId="{D112B795-04C9-4372-8A81-09CB5839F61B}">
      <dgm:prSet/>
      <dgm:spPr/>
      <dgm:t>
        <a:bodyPr/>
        <a:lstStyle/>
        <a:p>
          <a:endParaRPr lang="en-US" sz="1100">
            <a:latin typeface="Raleway" panose="020B0503030101060003" pitchFamily="34" charset="0"/>
          </a:endParaRPr>
        </a:p>
      </dgm:t>
    </dgm:pt>
    <dgm:pt modelId="{CDFD88BF-DA8D-4443-8719-8ECBDCCC8F51}" type="sibTrans" cxnId="{D112B795-04C9-4372-8A81-09CB5839F61B}">
      <dgm:prSet/>
      <dgm:spPr/>
      <dgm:t>
        <a:bodyPr/>
        <a:lstStyle/>
        <a:p>
          <a:endParaRPr lang="en-US" sz="1100">
            <a:latin typeface="Raleway" panose="020B0503030101060003" pitchFamily="34" charset="0"/>
          </a:endParaRPr>
        </a:p>
      </dgm:t>
    </dgm:pt>
    <dgm:pt modelId="{C3A66748-DA39-4C81-915F-F3CB354F4EFF}">
      <dgm:prSet phldrT="[Text]" custT="1"/>
      <dgm:spPr>
        <a:solidFill>
          <a:srgbClr val="002060"/>
        </a:solidFill>
      </dgm:spPr>
      <dgm:t>
        <a:bodyPr lIns="144000" tIns="108000"/>
        <a:lstStyle/>
        <a:p>
          <a:r>
            <a:rPr lang="en-US" sz="1800" b="1" dirty="0" err="1">
              <a:latin typeface="Raleway" panose="020B0503030101060003" pitchFamily="34" charset="0"/>
            </a:rPr>
            <a:t>Anlaufstellen</a:t>
          </a:r>
          <a:r>
            <a:rPr lang="en-US" sz="1800" b="1" dirty="0">
              <a:latin typeface="Raleway" panose="020B0503030101060003" pitchFamily="34" charset="0"/>
            </a:rPr>
            <a:t> </a:t>
          </a:r>
        </a:p>
      </dgm:t>
    </dgm:pt>
    <dgm:pt modelId="{51A19338-8F36-41F0-856C-3075008FCA3D}" type="parTrans" cxnId="{D53C82F0-7424-4674-AF95-3EB28A55C77E}">
      <dgm:prSet/>
      <dgm:spPr/>
      <dgm:t>
        <a:bodyPr/>
        <a:lstStyle/>
        <a:p>
          <a:endParaRPr lang="en-US" sz="1100">
            <a:latin typeface="Raleway" panose="020B0503030101060003" pitchFamily="34" charset="0"/>
          </a:endParaRPr>
        </a:p>
      </dgm:t>
    </dgm:pt>
    <dgm:pt modelId="{409D53DB-34C2-4C65-88B2-F22B4BFF72E6}" type="sibTrans" cxnId="{D53C82F0-7424-4674-AF95-3EB28A55C77E}">
      <dgm:prSet custT="1"/>
      <dgm:spPr>
        <a:solidFill>
          <a:schemeClr val="bg1"/>
        </a:solidFill>
        <a:ln w="15875">
          <a:solidFill>
            <a:schemeClr val="bg1">
              <a:lumMod val="50000"/>
            </a:schemeClr>
          </a:solidFill>
        </a:ln>
      </dgm:spPr>
      <dgm:t>
        <a:bodyPr/>
        <a:lstStyle/>
        <a:p>
          <a:endParaRPr lang="en-US" sz="1100">
            <a:latin typeface="Raleway" panose="020B0503030101060003" pitchFamily="34" charset="0"/>
          </a:endParaRPr>
        </a:p>
      </dgm:t>
    </dgm:pt>
    <dgm:pt modelId="{B9B11FE1-3811-43F2-8C60-56866FF86B85}">
      <dgm:prSet phldrT="[Text]" custT="1"/>
      <dgm:spPr>
        <a:solidFill>
          <a:srgbClr val="002060"/>
        </a:solidFill>
      </dgm:spPr>
      <dgm:t>
        <a:bodyPr lIns="144000" tIns="108000"/>
        <a:lstStyle/>
        <a:p>
          <a:r>
            <a:rPr lang="en-US" sz="1200" dirty="0">
              <a:latin typeface="Calibri Light" panose="020F0302020204030204" pitchFamily="34" charset="0"/>
            </a:rPr>
            <a:t>Wissen, wo ich mir </a:t>
          </a:r>
          <a:r>
            <a:rPr lang="en-US" sz="1200" dirty="0" err="1">
              <a:latin typeface="Calibri Light" panose="020F0302020204030204" pitchFamily="34" charset="0"/>
            </a:rPr>
            <a:t>bei</a:t>
          </a:r>
          <a:r>
            <a:rPr lang="en-US" sz="1200" dirty="0">
              <a:latin typeface="Calibri Light" panose="020F0302020204030204" pitchFamily="34" charset="0"/>
            </a:rPr>
            <a:t> </a:t>
          </a:r>
          <a:r>
            <a:rPr lang="en-US" sz="1200" dirty="0" err="1">
              <a:latin typeface="Calibri Light" panose="020F0302020204030204" pitchFamily="34" charset="0"/>
            </a:rPr>
            <a:t>Bedarf</a:t>
          </a:r>
          <a:r>
            <a:rPr lang="en-US" sz="1200" dirty="0">
              <a:latin typeface="Calibri Light" panose="020F0302020204030204" pitchFamily="34" charset="0"/>
            </a:rPr>
            <a:t> </a:t>
          </a:r>
          <a:r>
            <a:rPr lang="en-US" sz="1200" dirty="0" err="1">
              <a:latin typeface="Calibri Light" panose="020F0302020204030204" pitchFamily="34" charset="0"/>
            </a:rPr>
            <a:t>Hilfe</a:t>
          </a:r>
          <a:r>
            <a:rPr lang="en-US" sz="1200" dirty="0">
              <a:latin typeface="Calibri Light" panose="020F0302020204030204" pitchFamily="34" charset="0"/>
            </a:rPr>
            <a:t> </a:t>
          </a:r>
          <a:r>
            <a:rPr lang="en-US" sz="1200" dirty="0" err="1">
              <a:latin typeface="Calibri Light" panose="020F0302020204030204" pitchFamily="34" charset="0"/>
            </a:rPr>
            <a:t>holen</a:t>
          </a:r>
          <a:r>
            <a:rPr lang="en-US" sz="1200" dirty="0">
              <a:latin typeface="Calibri Light" panose="020F0302020204030204" pitchFamily="34" charset="0"/>
            </a:rPr>
            <a:t> </a:t>
          </a:r>
          <a:r>
            <a:rPr lang="en-US" sz="1200" dirty="0" err="1">
              <a:latin typeface="Calibri Light" panose="020F0302020204030204" pitchFamily="34" charset="0"/>
            </a:rPr>
            <a:t>kann</a:t>
          </a:r>
          <a:r>
            <a:rPr lang="en-US" sz="1200" dirty="0">
              <a:latin typeface="Calibri Light" panose="020F0302020204030204" pitchFamily="34" charset="0"/>
            </a:rPr>
            <a:t>.</a:t>
          </a:r>
        </a:p>
      </dgm:t>
    </dgm:pt>
    <dgm:pt modelId="{FD37924B-4511-47F0-8742-E16556075DCA}" type="parTrans" cxnId="{05E2C111-6FBE-4D6E-93BA-58480058C7BF}">
      <dgm:prSet/>
      <dgm:spPr/>
      <dgm:t>
        <a:bodyPr/>
        <a:lstStyle/>
        <a:p>
          <a:endParaRPr lang="en-US" sz="1100">
            <a:latin typeface="Raleway" panose="020B0503030101060003" pitchFamily="34" charset="0"/>
          </a:endParaRPr>
        </a:p>
      </dgm:t>
    </dgm:pt>
    <dgm:pt modelId="{858FF15C-06C9-4FAA-AD27-D75C6541B696}" type="sibTrans" cxnId="{05E2C111-6FBE-4D6E-93BA-58480058C7BF}">
      <dgm:prSet/>
      <dgm:spPr/>
      <dgm:t>
        <a:bodyPr/>
        <a:lstStyle/>
        <a:p>
          <a:endParaRPr lang="en-US" sz="1100">
            <a:latin typeface="Raleway" panose="020B0503030101060003" pitchFamily="34" charset="0"/>
          </a:endParaRPr>
        </a:p>
      </dgm:t>
    </dgm:pt>
    <dgm:pt modelId="{5D1F307A-4FC4-4DCC-AFB5-6B7AAE741726}">
      <dgm:prSet phldrT="[Text]" custT="1"/>
      <dgm:spPr>
        <a:solidFill>
          <a:srgbClr val="002060"/>
        </a:solidFill>
      </dgm:spPr>
      <dgm:t>
        <a:bodyPr lIns="144000" tIns="108000"/>
        <a:lstStyle/>
        <a:p>
          <a:r>
            <a:rPr lang="en-US" sz="1800" b="1" dirty="0" err="1">
              <a:latin typeface="Raleway" panose="020B0503030101060003" pitchFamily="34" charset="0"/>
            </a:rPr>
            <a:t>Rechtsschutzversicherung</a:t>
          </a:r>
          <a:endParaRPr lang="en-US" sz="1800" b="1" dirty="0">
            <a:latin typeface="Raleway" panose="020B0503030101060003" pitchFamily="34" charset="0"/>
          </a:endParaRPr>
        </a:p>
      </dgm:t>
    </dgm:pt>
    <dgm:pt modelId="{53062DE9-2511-493E-8F1E-97B239729FBD}" type="parTrans" cxnId="{AE5D5F33-63F2-4020-AAFB-5ECB62954E73}">
      <dgm:prSet/>
      <dgm:spPr/>
      <dgm:t>
        <a:bodyPr/>
        <a:lstStyle/>
        <a:p>
          <a:endParaRPr lang="en-US" sz="1100">
            <a:latin typeface="Raleway" panose="020B0503030101060003" pitchFamily="34" charset="0"/>
          </a:endParaRPr>
        </a:p>
      </dgm:t>
    </dgm:pt>
    <dgm:pt modelId="{706FA712-BEEE-4EFB-B0FB-97A8B8981CE3}" type="sibTrans" cxnId="{AE5D5F33-63F2-4020-AAFB-5ECB62954E73}">
      <dgm:prSet custT="1"/>
      <dgm:spPr>
        <a:solidFill>
          <a:schemeClr val="bg1"/>
        </a:solidFill>
        <a:ln w="15875">
          <a:solidFill>
            <a:schemeClr val="bg1">
              <a:lumMod val="50000"/>
            </a:schemeClr>
          </a:solidFill>
        </a:ln>
      </dgm:spPr>
      <dgm:t>
        <a:bodyPr/>
        <a:lstStyle/>
        <a:p>
          <a:endParaRPr lang="en-US" sz="1100">
            <a:latin typeface="Raleway" panose="020B0503030101060003" pitchFamily="34" charset="0"/>
          </a:endParaRPr>
        </a:p>
      </dgm:t>
    </dgm:pt>
    <dgm:pt modelId="{1FC1CAC5-D721-4F03-9FF4-0220E2AC1B6B}">
      <dgm:prSet phldrT="[Text]" custT="1"/>
      <dgm:spPr>
        <a:solidFill>
          <a:srgbClr val="002060"/>
        </a:solidFill>
      </dgm:spPr>
      <dgm:t>
        <a:bodyPr lIns="144000" tIns="108000"/>
        <a:lstStyle/>
        <a:p>
          <a:pPr>
            <a:tabLst/>
          </a:pPr>
          <a:r>
            <a:rPr lang="en-US" sz="1200" dirty="0" err="1">
              <a:latin typeface="Calibri Light" panose="020F0302020204030204" pitchFamily="34" charset="0"/>
            </a:rPr>
            <a:t>Abklären</a:t>
          </a:r>
          <a:r>
            <a:rPr lang="en-US" sz="1200" dirty="0">
              <a:latin typeface="Calibri Light" panose="020F0302020204030204" pitchFamily="34" charset="0"/>
            </a:rPr>
            <a:t>, </a:t>
          </a:r>
          <a:r>
            <a:rPr lang="en-US" sz="1200" dirty="0" err="1">
              <a:latin typeface="Calibri Light" panose="020F0302020204030204" pitchFamily="34" charset="0"/>
            </a:rPr>
            <a:t>ob</a:t>
          </a:r>
          <a:r>
            <a:rPr lang="en-US" sz="1200" dirty="0">
              <a:latin typeface="Calibri Light" panose="020F0302020204030204" pitchFamily="34" charset="0"/>
            </a:rPr>
            <a:t> und </a:t>
          </a:r>
          <a:r>
            <a:rPr lang="en-US" sz="1200" dirty="0" err="1">
              <a:latin typeface="Calibri Light" panose="020F0302020204030204" pitchFamily="34" charset="0"/>
            </a:rPr>
            <a:t>welche</a:t>
          </a:r>
          <a:r>
            <a:rPr lang="en-US" sz="1200" dirty="0">
              <a:latin typeface="Calibri Light" panose="020F0302020204030204" pitchFamily="34" charset="0"/>
            </a:rPr>
            <a:t> </a:t>
          </a:r>
          <a:r>
            <a:rPr lang="en-US" sz="1200" dirty="0" err="1">
              <a:latin typeface="Calibri Light" panose="020F0302020204030204" pitchFamily="34" charset="0"/>
            </a:rPr>
            <a:t>Rechtsschutzversicherung</a:t>
          </a:r>
          <a:r>
            <a:rPr lang="en-US" sz="1200" dirty="0">
              <a:latin typeface="Calibri Light" panose="020F0302020204030204" pitchFamily="34" charset="0"/>
            </a:rPr>
            <a:t> ich </a:t>
          </a:r>
          <a:r>
            <a:rPr lang="en-US" sz="1200" dirty="0" err="1">
              <a:latin typeface="Calibri Light" panose="020F0302020204030204" pitchFamily="34" charset="0"/>
            </a:rPr>
            <a:t>habe</a:t>
          </a:r>
          <a:r>
            <a:rPr lang="en-US" sz="1200" dirty="0">
              <a:latin typeface="Calibri Light" panose="020F0302020204030204" pitchFamily="34" charset="0"/>
            </a:rPr>
            <a:t> und </a:t>
          </a:r>
          <a:r>
            <a:rPr lang="en-US" sz="1200" dirty="0" err="1">
              <a:latin typeface="Calibri Light" panose="020F0302020204030204" pitchFamily="34" charset="0"/>
            </a:rPr>
            <a:t>ob</a:t>
          </a:r>
          <a:r>
            <a:rPr lang="en-US" sz="1200" dirty="0">
              <a:latin typeface="Calibri Light" panose="020F0302020204030204" pitchFamily="34" charset="0"/>
            </a:rPr>
            <a:t> ich </a:t>
          </a:r>
          <a:r>
            <a:rPr lang="en-US" sz="1200" dirty="0" err="1">
              <a:latin typeface="Calibri Light" panose="020F0302020204030204" pitchFamily="34" charset="0"/>
            </a:rPr>
            <a:t>eine</a:t>
          </a:r>
          <a:r>
            <a:rPr lang="en-US" sz="1200" dirty="0">
              <a:latin typeface="Calibri Light" panose="020F0302020204030204" pitchFamily="34" charset="0"/>
            </a:rPr>
            <a:t> </a:t>
          </a:r>
          <a:r>
            <a:rPr lang="en-US" sz="1200" dirty="0" err="1">
              <a:latin typeface="Calibri Light" panose="020F0302020204030204" pitchFamily="34" charset="0"/>
            </a:rPr>
            <a:t>möchte</a:t>
          </a:r>
          <a:r>
            <a:rPr lang="en-US" sz="1200" dirty="0">
              <a:latin typeface="Calibri Light" panose="020F0302020204030204" pitchFamily="34" charset="0"/>
            </a:rPr>
            <a:t>.</a:t>
          </a:r>
        </a:p>
      </dgm:t>
    </dgm:pt>
    <dgm:pt modelId="{8EB79BAC-2DD3-40BC-9206-E69EB4857876}" type="parTrans" cxnId="{9B14F3DF-1D8F-4688-9D3B-34615F8856EA}">
      <dgm:prSet/>
      <dgm:spPr/>
      <dgm:t>
        <a:bodyPr/>
        <a:lstStyle/>
        <a:p>
          <a:endParaRPr lang="en-US" sz="1100">
            <a:latin typeface="Raleway" panose="020B0503030101060003" pitchFamily="34" charset="0"/>
          </a:endParaRPr>
        </a:p>
      </dgm:t>
    </dgm:pt>
    <dgm:pt modelId="{71F1F19B-0BC9-40E4-833B-E9A41B6F5CC3}" type="sibTrans" cxnId="{9B14F3DF-1D8F-4688-9D3B-34615F8856EA}">
      <dgm:prSet/>
      <dgm:spPr/>
      <dgm:t>
        <a:bodyPr/>
        <a:lstStyle/>
        <a:p>
          <a:endParaRPr lang="en-US" sz="1100">
            <a:latin typeface="Raleway" panose="020B0503030101060003" pitchFamily="34" charset="0"/>
          </a:endParaRPr>
        </a:p>
      </dgm:t>
    </dgm:pt>
    <dgm:pt modelId="{8665021A-FE53-41D6-B23C-A1B2091DEAEB}">
      <dgm:prSet phldrT="[Text]" custT="1"/>
      <dgm:spPr>
        <a:solidFill>
          <a:srgbClr val="002060"/>
        </a:solidFill>
      </dgm:spPr>
      <dgm:t>
        <a:bodyPr lIns="144000" tIns="108000"/>
        <a:lstStyle/>
        <a:p>
          <a:r>
            <a:rPr lang="en-US" sz="1800" b="1" dirty="0" err="1">
              <a:latin typeface="Raleway" panose="020B0503030101060003" pitchFamily="34" charset="0"/>
            </a:rPr>
            <a:t>Einigung</a:t>
          </a:r>
          <a:endParaRPr lang="en-US" sz="1800" b="1" dirty="0">
            <a:latin typeface="Raleway" panose="020B0503030101060003" pitchFamily="34" charset="0"/>
          </a:endParaRPr>
        </a:p>
      </dgm:t>
    </dgm:pt>
    <dgm:pt modelId="{8D58AA48-D92C-4C06-AB33-AAEEC5823770}" type="parTrans" cxnId="{D2785123-057F-4B30-897D-80224AEBFBDD}">
      <dgm:prSet/>
      <dgm:spPr/>
      <dgm:t>
        <a:bodyPr/>
        <a:lstStyle/>
        <a:p>
          <a:endParaRPr lang="en-US" sz="1600"/>
        </a:p>
      </dgm:t>
    </dgm:pt>
    <dgm:pt modelId="{FC5ACB67-AD1D-479F-89DE-B30E8F0F4203}" type="sibTrans" cxnId="{D2785123-057F-4B30-897D-80224AEBFBDD}">
      <dgm:prSet/>
      <dgm:spPr/>
      <dgm:t>
        <a:bodyPr/>
        <a:lstStyle/>
        <a:p>
          <a:endParaRPr lang="en-US" sz="1600"/>
        </a:p>
      </dgm:t>
    </dgm:pt>
    <dgm:pt modelId="{F2FE71EF-F194-432B-B628-F0D11560B19A}">
      <dgm:prSet phldrT="[Text]" custT="1"/>
      <dgm:spPr>
        <a:solidFill>
          <a:srgbClr val="002060"/>
        </a:solidFill>
      </dgm:spPr>
      <dgm:t>
        <a:bodyPr lIns="144000" tIns="108000"/>
        <a:lstStyle/>
        <a:p>
          <a:r>
            <a:rPr lang="en-US" sz="1200" dirty="0" err="1">
              <a:latin typeface="Calibri Light" panose="020F0302020204030204" pitchFamily="34" charset="0"/>
            </a:rPr>
            <a:t>Streitigkeiten</a:t>
          </a:r>
          <a:r>
            <a:rPr lang="en-US" sz="1200" dirty="0">
              <a:latin typeface="Calibri Light" panose="020F0302020204030204" pitchFamily="34" charset="0"/>
            </a:rPr>
            <a:t> </a:t>
          </a:r>
          <a:r>
            <a:rPr lang="en-US" sz="1200" dirty="0" err="1">
              <a:latin typeface="Calibri Light" panose="020F0302020204030204" pitchFamily="34" charset="0"/>
            </a:rPr>
            <a:t>müssen</a:t>
          </a:r>
          <a:r>
            <a:rPr lang="en-US" sz="1200" dirty="0">
              <a:latin typeface="Calibri Light" panose="020F0302020204030204" pitchFamily="34" charset="0"/>
            </a:rPr>
            <a:t> </a:t>
          </a:r>
          <a:r>
            <a:rPr lang="en-US" sz="1200" dirty="0" err="1">
              <a:latin typeface="Calibri Light" panose="020F0302020204030204" pitchFamily="34" charset="0"/>
            </a:rPr>
            <a:t>nicht</a:t>
          </a:r>
          <a:r>
            <a:rPr lang="en-US" sz="1200" dirty="0">
              <a:latin typeface="Calibri Light" panose="020F0302020204030204" pitchFamily="34" charset="0"/>
            </a:rPr>
            <a:t> </a:t>
          </a:r>
          <a:r>
            <a:rPr lang="en-US" sz="1200" dirty="0" err="1">
              <a:latin typeface="Calibri Light" panose="020F0302020204030204" pitchFamily="34" charset="0"/>
            </a:rPr>
            <a:t>zwingend</a:t>
          </a:r>
          <a:r>
            <a:rPr lang="en-US" sz="1200" dirty="0">
              <a:latin typeface="Calibri Light" panose="020F0302020204030204" pitchFamily="34" charset="0"/>
            </a:rPr>
            <a:t> </a:t>
          </a:r>
          <a:r>
            <a:rPr lang="en-US" sz="1200" dirty="0" err="1">
              <a:latin typeface="Calibri Light" panose="020F0302020204030204" pitchFamily="34" charset="0"/>
            </a:rPr>
            <a:t>vor</a:t>
          </a:r>
          <a:r>
            <a:rPr lang="en-US" sz="1200" dirty="0">
              <a:latin typeface="Calibri Light" panose="020F0302020204030204" pitchFamily="34" charset="0"/>
            </a:rPr>
            <a:t> </a:t>
          </a:r>
          <a:r>
            <a:rPr lang="en-US" sz="1200" dirty="0" err="1">
              <a:latin typeface="Calibri Light" panose="020F0302020204030204" pitchFamily="34" charset="0"/>
            </a:rPr>
            <a:t>Gericht</a:t>
          </a:r>
          <a:r>
            <a:rPr lang="en-US" sz="1200" dirty="0">
              <a:latin typeface="Calibri Light" panose="020F0302020204030204" pitchFamily="34" charset="0"/>
            </a:rPr>
            <a:t> </a:t>
          </a:r>
          <a:r>
            <a:rPr lang="en-US" sz="1200" dirty="0" err="1">
              <a:latin typeface="Calibri Light" panose="020F0302020204030204" pitchFamily="34" charset="0"/>
            </a:rPr>
            <a:t>ausgetragen</a:t>
          </a:r>
          <a:r>
            <a:rPr lang="en-US" sz="1200" dirty="0">
              <a:latin typeface="Calibri Light" panose="020F0302020204030204" pitchFamily="34" charset="0"/>
            </a:rPr>
            <a:t> </a:t>
          </a:r>
          <a:r>
            <a:rPr lang="en-US" sz="1200" dirty="0" err="1">
              <a:latin typeface="Calibri Light" panose="020F0302020204030204" pitchFamily="34" charset="0"/>
            </a:rPr>
            <a:t>werden</a:t>
          </a:r>
          <a:r>
            <a:rPr lang="en-US" sz="1200" dirty="0">
              <a:latin typeface="Calibri Light" panose="020F0302020204030204" pitchFamily="34" charset="0"/>
            </a:rPr>
            <a:t>. </a:t>
          </a:r>
        </a:p>
      </dgm:t>
    </dgm:pt>
    <dgm:pt modelId="{BCF23AF2-B5C0-45C9-B4FE-E0DDA2078518}" type="sibTrans" cxnId="{0F0F234B-4EDE-4401-B026-79A51B7669AE}">
      <dgm:prSet/>
      <dgm:spPr/>
      <dgm:t>
        <a:bodyPr/>
        <a:lstStyle/>
        <a:p>
          <a:endParaRPr lang="en-US" sz="1600"/>
        </a:p>
      </dgm:t>
    </dgm:pt>
    <dgm:pt modelId="{2C3673A2-C94D-4F97-AAD2-93E9313E3305}" type="parTrans" cxnId="{0F0F234B-4EDE-4401-B026-79A51B7669AE}">
      <dgm:prSet/>
      <dgm:spPr/>
      <dgm:t>
        <a:bodyPr/>
        <a:lstStyle/>
        <a:p>
          <a:endParaRPr lang="en-US" sz="1600"/>
        </a:p>
      </dgm:t>
    </dgm:pt>
    <dgm:pt modelId="{82842055-13D8-4716-B41B-8C3373A1846B}" type="pres">
      <dgm:prSet presAssocID="{FB680873-68F2-4A39-A24B-A7D666BC4F5D}" presName="outerComposite" presStyleCnt="0">
        <dgm:presLayoutVars>
          <dgm:chMax val="5"/>
          <dgm:dir/>
          <dgm:resizeHandles val="exact"/>
        </dgm:presLayoutVars>
      </dgm:prSet>
      <dgm:spPr/>
    </dgm:pt>
    <dgm:pt modelId="{4AB1DDC3-9AD1-4D03-B781-F05B38F873D9}" type="pres">
      <dgm:prSet presAssocID="{FB680873-68F2-4A39-A24B-A7D666BC4F5D}" presName="dummyMaxCanvas" presStyleCnt="0">
        <dgm:presLayoutVars/>
      </dgm:prSet>
      <dgm:spPr/>
    </dgm:pt>
    <dgm:pt modelId="{8B73C18D-D02F-4F2F-B33D-4EA5F69BAE06}" type="pres">
      <dgm:prSet presAssocID="{FB680873-68F2-4A39-A24B-A7D666BC4F5D}" presName="FourNodes_1" presStyleLbl="node1" presStyleIdx="0" presStyleCnt="4">
        <dgm:presLayoutVars>
          <dgm:bulletEnabled val="1"/>
        </dgm:presLayoutVars>
      </dgm:prSet>
      <dgm:spPr/>
    </dgm:pt>
    <dgm:pt modelId="{B52D521E-C08F-47FC-B414-7E9E7304F030}" type="pres">
      <dgm:prSet presAssocID="{FB680873-68F2-4A39-A24B-A7D666BC4F5D}" presName="FourNodes_2" presStyleLbl="node1" presStyleIdx="1" presStyleCnt="4">
        <dgm:presLayoutVars>
          <dgm:bulletEnabled val="1"/>
        </dgm:presLayoutVars>
      </dgm:prSet>
      <dgm:spPr/>
    </dgm:pt>
    <dgm:pt modelId="{EE7F6BB8-ECEE-428F-8B8A-140AD3575A12}" type="pres">
      <dgm:prSet presAssocID="{FB680873-68F2-4A39-A24B-A7D666BC4F5D}" presName="FourNodes_3" presStyleLbl="node1" presStyleIdx="2" presStyleCnt="4">
        <dgm:presLayoutVars>
          <dgm:bulletEnabled val="1"/>
        </dgm:presLayoutVars>
      </dgm:prSet>
      <dgm:spPr/>
    </dgm:pt>
    <dgm:pt modelId="{A72D1670-4558-4502-A66D-1467731EB739}" type="pres">
      <dgm:prSet presAssocID="{FB680873-68F2-4A39-A24B-A7D666BC4F5D}" presName="FourNodes_4" presStyleLbl="node1" presStyleIdx="3" presStyleCnt="4">
        <dgm:presLayoutVars>
          <dgm:bulletEnabled val="1"/>
        </dgm:presLayoutVars>
      </dgm:prSet>
      <dgm:spPr/>
    </dgm:pt>
    <dgm:pt modelId="{4915D700-028F-4DBF-AF1A-E01C00B39ACF}" type="pres">
      <dgm:prSet presAssocID="{FB680873-68F2-4A39-A24B-A7D666BC4F5D}" presName="FourConn_1-2" presStyleLbl="fgAccFollowNode1" presStyleIdx="0" presStyleCnt="3" custScaleX="70120" custLinFactNeighborX="-19354" custLinFactNeighborY="0">
        <dgm:presLayoutVars>
          <dgm:bulletEnabled val="1"/>
        </dgm:presLayoutVars>
      </dgm:prSet>
      <dgm:spPr/>
    </dgm:pt>
    <dgm:pt modelId="{9D2DDF12-7B90-4A48-9A7A-2E301171B834}" type="pres">
      <dgm:prSet presAssocID="{FB680873-68F2-4A39-A24B-A7D666BC4F5D}" presName="FourConn_2-3" presStyleLbl="fgAccFollowNode1" presStyleIdx="1" presStyleCnt="3" custScaleX="70120" custLinFactNeighborX="-13306">
        <dgm:presLayoutVars>
          <dgm:bulletEnabled val="1"/>
        </dgm:presLayoutVars>
      </dgm:prSet>
      <dgm:spPr/>
    </dgm:pt>
    <dgm:pt modelId="{1DAE7546-96BB-4E0D-B56D-DE7D4E4069E3}" type="pres">
      <dgm:prSet presAssocID="{FB680873-68F2-4A39-A24B-A7D666BC4F5D}" presName="FourConn_3-4" presStyleLbl="fgAccFollowNode1" presStyleIdx="2" presStyleCnt="3" custScaleX="70120" custLinFactNeighborX="-12096">
        <dgm:presLayoutVars>
          <dgm:bulletEnabled val="1"/>
        </dgm:presLayoutVars>
      </dgm:prSet>
      <dgm:spPr/>
    </dgm:pt>
    <dgm:pt modelId="{3953F696-A9DB-40F6-A3F0-A23229062C3E}" type="pres">
      <dgm:prSet presAssocID="{FB680873-68F2-4A39-A24B-A7D666BC4F5D}" presName="FourNodes_1_text" presStyleLbl="node1" presStyleIdx="3" presStyleCnt="4">
        <dgm:presLayoutVars>
          <dgm:bulletEnabled val="1"/>
        </dgm:presLayoutVars>
      </dgm:prSet>
      <dgm:spPr/>
    </dgm:pt>
    <dgm:pt modelId="{CD62FBEF-398A-4022-9579-D012DC4A9C35}" type="pres">
      <dgm:prSet presAssocID="{FB680873-68F2-4A39-A24B-A7D666BC4F5D}" presName="FourNodes_2_text" presStyleLbl="node1" presStyleIdx="3" presStyleCnt="4">
        <dgm:presLayoutVars>
          <dgm:bulletEnabled val="1"/>
        </dgm:presLayoutVars>
      </dgm:prSet>
      <dgm:spPr/>
    </dgm:pt>
    <dgm:pt modelId="{B94B7B31-AC0D-4D2B-A315-6711BA4FE03E}" type="pres">
      <dgm:prSet presAssocID="{FB680873-68F2-4A39-A24B-A7D666BC4F5D}" presName="FourNodes_3_text" presStyleLbl="node1" presStyleIdx="3" presStyleCnt="4">
        <dgm:presLayoutVars>
          <dgm:bulletEnabled val="1"/>
        </dgm:presLayoutVars>
      </dgm:prSet>
      <dgm:spPr/>
    </dgm:pt>
    <dgm:pt modelId="{669BFFA2-2AC7-4085-B814-66976F01836A}" type="pres">
      <dgm:prSet presAssocID="{FB680873-68F2-4A39-A24B-A7D666BC4F5D}" presName="FourNodes_4_text" presStyleLbl="node1" presStyleIdx="3" presStyleCnt="4">
        <dgm:presLayoutVars>
          <dgm:bulletEnabled val="1"/>
        </dgm:presLayoutVars>
      </dgm:prSet>
      <dgm:spPr/>
    </dgm:pt>
  </dgm:ptLst>
  <dgm:cxnLst>
    <dgm:cxn modelId="{C2FA6C02-A895-4DB0-BDC5-B7D2C4FE614A}" type="presOf" srcId="{F62796FC-2310-4FED-9688-E1F31DB6203E}" destId="{8B73C18D-D02F-4F2F-B33D-4EA5F69BAE06}" srcOrd="0" destOrd="1" presId="urn:microsoft.com/office/officeart/2005/8/layout/vProcess5"/>
    <dgm:cxn modelId="{27FA900E-D81F-400E-8340-2FEE7A640406}" type="presOf" srcId="{706FA712-BEEE-4EFB-B0FB-97A8B8981CE3}" destId="{1DAE7546-96BB-4E0D-B56D-DE7D4E4069E3}" srcOrd="0" destOrd="0" presId="urn:microsoft.com/office/officeart/2005/8/layout/vProcess5"/>
    <dgm:cxn modelId="{05E2C111-6FBE-4D6E-93BA-58480058C7BF}" srcId="{C3A66748-DA39-4C81-915F-F3CB354F4EFF}" destId="{B9B11FE1-3811-43F2-8C60-56866FF86B85}" srcOrd="0" destOrd="0" parTransId="{FD37924B-4511-47F0-8742-E16556075DCA}" sibTransId="{858FF15C-06C9-4FAA-AD27-D75C6541B696}"/>
    <dgm:cxn modelId="{FC9DB617-81BA-4227-A49D-3FB491F7FE04}" type="presOf" srcId="{8665021A-FE53-41D6-B23C-A1B2091DEAEB}" destId="{A72D1670-4558-4502-A66D-1467731EB739}" srcOrd="0" destOrd="0" presId="urn:microsoft.com/office/officeart/2005/8/layout/vProcess5"/>
    <dgm:cxn modelId="{1F3F7C1E-061B-4AAB-976C-9EAA7CC1189E}" type="presOf" srcId="{C3A66748-DA39-4C81-915F-F3CB354F4EFF}" destId="{CD62FBEF-398A-4022-9579-D012DC4A9C35}" srcOrd="1" destOrd="0" presId="urn:microsoft.com/office/officeart/2005/8/layout/vProcess5"/>
    <dgm:cxn modelId="{D2785123-057F-4B30-897D-80224AEBFBDD}" srcId="{FB680873-68F2-4A39-A24B-A7D666BC4F5D}" destId="{8665021A-FE53-41D6-B23C-A1B2091DEAEB}" srcOrd="3" destOrd="0" parTransId="{8D58AA48-D92C-4C06-AB33-AAEEC5823770}" sibTransId="{FC5ACB67-AD1D-479F-89DE-B30E8F0F4203}"/>
    <dgm:cxn modelId="{AE5D5F33-63F2-4020-AAFB-5ECB62954E73}" srcId="{FB680873-68F2-4A39-A24B-A7D666BC4F5D}" destId="{5D1F307A-4FC4-4DCC-AFB5-6B7AAE741726}" srcOrd="2" destOrd="0" parTransId="{53062DE9-2511-493E-8F1E-97B239729FBD}" sibTransId="{706FA712-BEEE-4EFB-B0FB-97A8B8981CE3}"/>
    <dgm:cxn modelId="{3E348261-99D6-4D8E-B173-7C2E349E1205}" type="presOf" srcId="{1FC1CAC5-D721-4F03-9FF4-0220E2AC1B6B}" destId="{EE7F6BB8-ECEE-428F-8B8A-140AD3575A12}" srcOrd="0" destOrd="1" presId="urn:microsoft.com/office/officeart/2005/8/layout/vProcess5"/>
    <dgm:cxn modelId="{0F0F234B-4EDE-4401-B026-79A51B7669AE}" srcId="{8665021A-FE53-41D6-B23C-A1B2091DEAEB}" destId="{F2FE71EF-F194-432B-B628-F0D11560B19A}" srcOrd="0" destOrd="0" parTransId="{2C3673A2-C94D-4F97-AAD2-93E9313E3305}" sibTransId="{BCF23AF2-B5C0-45C9-B4FE-E0DDA2078518}"/>
    <dgm:cxn modelId="{CB99CA4F-A178-4C8F-829F-A7C19F23EBA8}" type="presOf" srcId="{B9B11FE1-3811-43F2-8C60-56866FF86B85}" destId="{B52D521E-C08F-47FC-B414-7E9E7304F030}" srcOrd="0" destOrd="1" presId="urn:microsoft.com/office/officeart/2005/8/layout/vProcess5"/>
    <dgm:cxn modelId="{F3A6E070-121D-44C5-9E6C-B3710821D5E6}" type="presOf" srcId="{FB680873-68F2-4A39-A24B-A7D666BC4F5D}" destId="{82842055-13D8-4716-B41B-8C3373A1846B}" srcOrd="0" destOrd="0" presId="urn:microsoft.com/office/officeart/2005/8/layout/vProcess5"/>
    <dgm:cxn modelId="{82D9C274-4F03-400B-92F2-F08D38C75170}" type="presOf" srcId="{28471656-CAE5-44C8-ACEF-DEE78CB5263B}" destId="{4915D700-028F-4DBF-AF1A-E01C00B39ACF}" srcOrd="0" destOrd="0" presId="urn:microsoft.com/office/officeart/2005/8/layout/vProcess5"/>
    <dgm:cxn modelId="{03997E75-743B-4298-B25A-93EEDD0DF44B}" type="presOf" srcId="{8665021A-FE53-41D6-B23C-A1B2091DEAEB}" destId="{669BFFA2-2AC7-4085-B814-66976F01836A}" srcOrd="1" destOrd="0" presId="urn:microsoft.com/office/officeart/2005/8/layout/vProcess5"/>
    <dgm:cxn modelId="{EF7DD659-0717-438E-985F-3BA7C954CF34}" srcId="{FB680873-68F2-4A39-A24B-A7D666BC4F5D}" destId="{812F41D0-1F2B-41EC-8812-E4B31A111D17}" srcOrd="0" destOrd="0" parTransId="{93459CD5-D8B7-4A23-B42A-6A7B964485DD}" sibTransId="{28471656-CAE5-44C8-ACEF-DEE78CB5263B}"/>
    <dgm:cxn modelId="{B0EC7093-2086-4D49-9561-C7175CDDC843}" type="presOf" srcId="{409D53DB-34C2-4C65-88B2-F22B4BFF72E6}" destId="{9D2DDF12-7B90-4A48-9A7A-2E301171B834}" srcOrd="0" destOrd="0" presId="urn:microsoft.com/office/officeart/2005/8/layout/vProcess5"/>
    <dgm:cxn modelId="{D112B795-04C9-4372-8A81-09CB5839F61B}" srcId="{812F41D0-1F2B-41EC-8812-E4B31A111D17}" destId="{F62796FC-2310-4FED-9688-E1F31DB6203E}" srcOrd="0" destOrd="0" parTransId="{5A1AA225-2215-47E2-A26F-57FCD67290FA}" sibTransId="{CDFD88BF-DA8D-4443-8719-8ECBDCCC8F51}"/>
    <dgm:cxn modelId="{0443739A-E2F5-4D46-875E-7CCC597CB754}" type="presOf" srcId="{812F41D0-1F2B-41EC-8812-E4B31A111D17}" destId="{3953F696-A9DB-40F6-A3F0-A23229062C3E}" srcOrd="1" destOrd="0" presId="urn:microsoft.com/office/officeart/2005/8/layout/vProcess5"/>
    <dgm:cxn modelId="{B3E0D1A8-4E2A-4801-A318-E8DF0A2F2D30}" type="presOf" srcId="{1FC1CAC5-D721-4F03-9FF4-0220E2AC1B6B}" destId="{B94B7B31-AC0D-4D2B-A315-6711BA4FE03E}" srcOrd="1" destOrd="1" presId="urn:microsoft.com/office/officeart/2005/8/layout/vProcess5"/>
    <dgm:cxn modelId="{C03396AE-F9E7-4A41-8FA7-3DE61E6A871C}" type="presOf" srcId="{C3A66748-DA39-4C81-915F-F3CB354F4EFF}" destId="{B52D521E-C08F-47FC-B414-7E9E7304F030}" srcOrd="0" destOrd="0" presId="urn:microsoft.com/office/officeart/2005/8/layout/vProcess5"/>
    <dgm:cxn modelId="{CDEF0CB6-7F6D-42D8-A179-F5F700296E79}" type="presOf" srcId="{5D1F307A-4FC4-4DCC-AFB5-6B7AAE741726}" destId="{B94B7B31-AC0D-4D2B-A315-6711BA4FE03E}" srcOrd="1" destOrd="0" presId="urn:microsoft.com/office/officeart/2005/8/layout/vProcess5"/>
    <dgm:cxn modelId="{C1392EC2-4252-451D-8E23-0F735386F2A1}" type="presOf" srcId="{F2FE71EF-F194-432B-B628-F0D11560B19A}" destId="{669BFFA2-2AC7-4085-B814-66976F01836A}" srcOrd="1" destOrd="1" presId="urn:microsoft.com/office/officeart/2005/8/layout/vProcess5"/>
    <dgm:cxn modelId="{B3AD7DD3-8BF9-4AA2-91FD-CC7DE094ADD0}" type="presOf" srcId="{812F41D0-1F2B-41EC-8812-E4B31A111D17}" destId="{8B73C18D-D02F-4F2F-B33D-4EA5F69BAE06}" srcOrd="0" destOrd="0" presId="urn:microsoft.com/office/officeart/2005/8/layout/vProcess5"/>
    <dgm:cxn modelId="{F45F9CD5-1DAF-4CF8-BD1C-390D45F4D965}" type="presOf" srcId="{F62796FC-2310-4FED-9688-E1F31DB6203E}" destId="{3953F696-A9DB-40F6-A3F0-A23229062C3E}" srcOrd="1" destOrd="1" presId="urn:microsoft.com/office/officeart/2005/8/layout/vProcess5"/>
    <dgm:cxn modelId="{49F612DD-D702-4732-9EB4-6E9F154B49A1}" type="presOf" srcId="{5D1F307A-4FC4-4DCC-AFB5-6B7AAE741726}" destId="{EE7F6BB8-ECEE-428F-8B8A-140AD3575A12}" srcOrd="0" destOrd="0" presId="urn:microsoft.com/office/officeart/2005/8/layout/vProcess5"/>
    <dgm:cxn modelId="{9B14F3DF-1D8F-4688-9D3B-34615F8856EA}" srcId="{5D1F307A-4FC4-4DCC-AFB5-6B7AAE741726}" destId="{1FC1CAC5-D721-4F03-9FF4-0220E2AC1B6B}" srcOrd="0" destOrd="0" parTransId="{8EB79BAC-2DD3-40BC-9206-E69EB4857876}" sibTransId="{71F1F19B-0BC9-40E4-833B-E9A41B6F5CC3}"/>
    <dgm:cxn modelId="{84A930E0-48E7-4926-B7A1-93AEF474B869}" type="presOf" srcId="{B9B11FE1-3811-43F2-8C60-56866FF86B85}" destId="{CD62FBEF-398A-4022-9579-D012DC4A9C35}" srcOrd="1" destOrd="1" presId="urn:microsoft.com/office/officeart/2005/8/layout/vProcess5"/>
    <dgm:cxn modelId="{2AF84BE7-1702-4F6B-B418-DD49C500ED79}" type="presOf" srcId="{F2FE71EF-F194-432B-B628-F0D11560B19A}" destId="{A72D1670-4558-4502-A66D-1467731EB739}" srcOrd="0" destOrd="1" presId="urn:microsoft.com/office/officeart/2005/8/layout/vProcess5"/>
    <dgm:cxn modelId="{D53C82F0-7424-4674-AF95-3EB28A55C77E}" srcId="{FB680873-68F2-4A39-A24B-A7D666BC4F5D}" destId="{C3A66748-DA39-4C81-915F-F3CB354F4EFF}" srcOrd="1" destOrd="0" parTransId="{51A19338-8F36-41F0-856C-3075008FCA3D}" sibTransId="{409D53DB-34C2-4C65-88B2-F22B4BFF72E6}"/>
    <dgm:cxn modelId="{B1A27CB8-8009-4AA6-856B-8629A447E5F3}" type="presParOf" srcId="{82842055-13D8-4716-B41B-8C3373A1846B}" destId="{4AB1DDC3-9AD1-4D03-B781-F05B38F873D9}" srcOrd="0" destOrd="0" presId="urn:microsoft.com/office/officeart/2005/8/layout/vProcess5"/>
    <dgm:cxn modelId="{C4898EED-9EA7-4924-80B4-AE31A87BA7E8}" type="presParOf" srcId="{82842055-13D8-4716-B41B-8C3373A1846B}" destId="{8B73C18D-D02F-4F2F-B33D-4EA5F69BAE06}" srcOrd="1" destOrd="0" presId="urn:microsoft.com/office/officeart/2005/8/layout/vProcess5"/>
    <dgm:cxn modelId="{2ACC3982-A546-4724-9E7A-F13FC7917446}" type="presParOf" srcId="{82842055-13D8-4716-B41B-8C3373A1846B}" destId="{B52D521E-C08F-47FC-B414-7E9E7304F030}" srcOrd="2" destOrd="0" presId="urn:microsoft.com/office/officeart/2005/8/layout/vProcess5"/>
    <dgm:cxn modelId="{6DA40C98-04E9-42CE-B548-13A3B63897D7}" type="presParOf" srcId="{82842055-13D8-4716-B41B-8C3373A1846B}" destId="{EE7F6BB8-ECEE-428F-8B8A-140AD3575A12}" srcOrd="3" destOrd="0" presId="urn:microsoft.com/office/officeart/2005/8/layout/vProcess5"/>
    <dgm:cxn modelId="{225E0FE6-0361-4CCB-8A44-C9398A69B4D7}" type="presParOf" srcId="{82842055-13D8-4716-B41B-8C3373A1846B}" destId="{A72D1670-4558-4502-A66D-1467731EB739}" srcOrd="4" destOrd="0" presId="urn:microsoft.com/office/officeart/2005/8/layout/vProcess5"/>
    <dgm:cxn modelId="{129B10D9-EAB3-4D5B-8774-96039DCBB2EC}" type="presParOf" srcId="{82842055-13D8-4716-B41B-8C3373A1846B}" destId="{4915D700-028F-4DBF-AF1A-E01C00B39ACF}" srcOrd="5" destOrd="0" presId="urn:microsoft.com/office/officeart/2005/8/layout/vProcess5"/>
    <dgm:cxn modelId="{F33EAEFF-E0B5-40ED-B80B-1F01C7F07EB2}" type="presParOf" srcId="{82842055-13D8-4716-B41B-8C3373A1846B}" destId="{9D2DDF12-7B90-4A48-9A7A-2E301171B834}" srcOrd="6" destOrd="0" presId="urn:microsoft.com/office/officeart/2005/8/layout/vProcess5"/>
    <dgm:cxn modelId="{4D9CCA02-9478-4612-A321-EC5C91F2118D}" type="presParOf" srcId="{82842055-13D8-4716-B41B-8C3373A1846B}" destId="{1DAE7546-96BB-4E0D-B56D-DE7D4E4069E3}" srcOrd="7" destOrd="0" presId="urn:microsoft.com/office/officeart/2005/8/layout/vProcess5"/>
    <dgm:cxn modelId="{23932AE6-3311-4515-A031-14859C0B9737}" type="presParOf" srcId="{82842055-13D8-4716-B41B-8C3373A1846B}" destId="{3953F696-A9DB-40F6-A3F0-A23229062C3E}" srcOrd="8" destOrd="0" presId="urn:microsoft.com/office/officeart/2005/8/layout/vProcess5"/>
    <dgm:cxn modelId="{00C6FDAA-4763-4F04-9ADB-EE532F9BB7EF}" type="presParOf" srcId="{82842055-13D8-4716-B41B-8C3373A1846B}" destId="{CD62FBEF-398A-4022-9579-D012DC4A9C35}" srcOrd="9" destOrd="0" presId="urn:microsoft.com/office/officeart/2005/8/layout/vProcess5"/>
    <dgm:cxn modelId="{1D4D6622-53BA-4915-B9A0-EAFDE20357A3}" type="presParOf" srcId="{82842055-13D8-4716-B41B-8C3373A1846B}" destId="{B94B7B31-AC0D-4D2B-A315-6711BA4FE03E}" srcOrd="10" destOrd="0" presId="urn:microsoft.com/office/officeart/2005/8/layout/vProcess5"/>
    <dgm:cxn modelId="{DD93F743-B03B-46AE-B99D-07EBB7613B4A}" type="presParOf" srcId="{82842055-13D8-4716-B41B-8C3373A1846B}" destId="{669BFFA2-2AC7-4085-B814-66976F01836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3C18D-D02F-4F2F-B33D-4EA5F69BAE06}">
      <dsp:nvSpPr>
        <dsp:cNvPr id="0" name=""/>
        <dsp:cNvSpPr/>
      </dsp:nvSpPr>
      <dsp:spPr>
        <a:xfrm>
          <a:off x="0" y="0"/>
          <a:ext cx="6550565" cy="76010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Raleway" panose="020B0503030101060003" pitchFamily="34" charset="0"/>
            </a:rPr>
            <a:t>Dokumentation</a:t>
          </a:r>
          <a:endParaRPr lang="en-US" sz="1800" b="1" kern="1200" dirty="0">
            <a:latin typeface="Raleway" panose="020B0503030101060003" pitchFamily="34" charset="0"/>
          </a:endParaRPr>
        </a:p>
        <a:p>
          <a:pPr marL="114300" lvl="1" indent="-114300" algn="l" defTabSz="533400">
            <a:lnSpc>
              <a:spcPct val="90000"/>
            </a:lnSpc>
            <a:spcBef>
              <a:spcPct val="0"/>
            </a:spcBef>
            <a:spcAft>
              <a:spcPct val="15000"/>
            </a:spcAft>
            <a:buChar char="•"/>
          </a:pPr>
          <a:r>
            <a:rPr lang="de-DE" sz="1200" b="1" kern="1200" dirty="0">
              <a:latin typeface="Calibri Light" panose="020F0302020204030204" pitchFamily="34" charset="0"/>
            </a:rPr>
            <a:t>Es lohnt sich, für einen Streitfall vorbereitet zu sein. Daher alles in Schriftform und stetig gut dokumentieren. </a:t>
          </a:r>
          <a:endParaRPr lang="en-US" sz="1200" kern="1200" dirty="0">
            <a:latin typeface="Calibri Light" panose="020F0302020204030204" pitchFamily="34" charset="0"/>
          </a:endParaRPr>
        </a:p>
      </dsp:txBody>
      <dsp:txXfrm>
        <a:off x="22263" y="22263"/>
        <a:ext cx="5666124" cy="715577"/>
      </dsp:txXfrm>
    </dsp:sp>
    <dsp:sp modelId="{B52D521E-C08F-47FC-B414-7E9E7304F030}">
      <dsp:nvSpPr>
        <dsp:cNvPr id="0" name=""/>
        <dsp:cNvSpPr/>
      </dsp:nvSpPr>
      <dsp:spPr>
        <a:xfrm>
          <a:off x="548609" y="898304"/>
          <a:ext cx="6550565" cy="76010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Raleway" panose="020B0503030101060003" pitchFamily="34" charset="0"/>
            </a:rPr>
            <a:t>Anlaufstellen</a:t>
          </a:r>
          <a:r>
            <a:rPr lang="en-US" sz="1800" b="1" kern="1200" dirty="0">
              <a:latin typeface="Raleway" panose="020B0503030101060003" pitchFamily="34" charset="0"/>
            </a:rPr>
            <a:t> </a:t>
          </a:r>
        </a:p>
        <a:p>
          <a:pPr marL="114300" lvl="1" indent="-114300" algn="l" defTabSz="533400">
            <a:lnSpc>
              <a:spcPct val="90000"/>
            </a:lnSpc>
            <a:spcBef>
              <a:spcPct val="0"/>
            </a:spcBef>
            <a:spcAft>
              <a:spcPct val="15000"/>
            </a:spcAft>
            <a:buChar char="•"/>
          </a:pPr>
          <a:r>
            <a:rPr lang="en-US" sz="1200" kern="1200" dirty="0">
              <a:latin typeface="Calibri Light" panose="020F0302020204030204" pitchFamily="34" charset="0"/>
            </a:rPr>
            <a:t>Wissen, wo ich mir </a:t>
          </a:r>
          <a:r>
            <a:rPr lang="en-US" sz="1200" kern="1200" dirty="0" err="1">
              <a:latin typeface="Calibri Light" panose="020F0302020204030204" pitchFamily="34" charset="0"/>
            </a:rPr>
            <a:t>bei</a:t>
          </a:r>
          <a:r>
            <a:rPr lang="en-US" sz="1200" kern="1200" dirty="0">
              <a:latin typeface="Calibri Light" panose="020F0302020204030204" pitchFamily="34" charset="0"/>
            </a:rPr>
            <a:t> </a:t>
          </a:r>
          <a:r>
            <a:rPr lang="en-US" sz="1200" kern="1200" dirty="0" err="1">
              <a:latin typeface="Calibri Light" panose="020F0302020204030204" pitchFamily="34" charset="0"/>
            </a:rPr>
            <a:t>Bedarf</a:t>
          </a:r>
          <a:r>
            <a:rPr lang="en-US" sz="1200" kern="1200" dirty="0">
              <a:latin typeface="Calibri Light" panose="020F0302020204030204" pitchFamily="34" charset="0"/>
            </a:rPr>
            <a:t> </a:t>
          </a:r>
          <a:r>
            <a:rPr lang="en-US" sz="1200" kern="1200" dirty="0" err="1">
              <a:latin typeface="Calibri Light" panose="020F0302020204030204" pitchFamily="34" charset="0"/>
            </a:rPr>
            <a:t>Hilfe</a:t>
          </a:r>
          <a:r>
            <a:rPr lang="en-US" sz="1200" kern="1200" dirty="0">
              <a:latin typeface="Calibri Light" panose="020F0302020204030204" pitchFamily="34" charset="0"/>
            </a:rPr>
            <a:t> </a:t>
          </a:r>
          <a:r>
            <a:rPr lang="en-US" sz="1200" kern="1200" dirty="0" err="1">
              <a:latin typeface="Calibri Light" panose="020F0302020204030204" pitchFamily="34" charset="0"/>
            </a:rPr>
            <a:t>holen</a:t>
          </a:r>
          <a:r>
            <a:rPr lang="en-US" sz="1200" kern="1200" dirty="0">
              <a:latin typeface="Calibri Light" panose="020F0302020204030204" pitchFamily="34" charset="0"/>
            </a:rPr>
            <a:t> </a:t>
          </a:r>
          <a:r>
            <a:rPr lang="en-US" sz="1200" kern="1200" dirty="0" err="1">
              <a:latin typeface="Calibri Light" panose="020F0302020204030204" pitchFamily="34" charset="0"/>
            </a:rPr>
            <a:t>kann</a:t>
          </a:r>
          <a:r>
            <a:rPr lang="en-US" sz="1200" kern="1200" dirty="0">
              <a:latin typeface="Calibri Light" panose="020F0302020204030204" pitchFamily="34" charset="0"/>
            </a:rPr>
            <a:t>.</a:t>
          </a:r>
        </a:p>
      </dsp:txBody>
      <dsp:txXfrm>
        <a:off x="570872" y="920567"/>
        <a:ext cx="5463362" cy="715577"/>
      </dsp:txXfrm>
    </dsp:sp>
    <dsp:sp modelId="{EE7F6BB8-ECEE-428F-8B8A-140AD3575A12}">
      <dsp:nvSpPr>
        <dsp:cNvPr id="0" name=""/>
        <dsp:cNvSpPr/>
      </dsp:nvSpPr>
      <dsp:spPr>
        <a:xfrm>
          <a:off x="1089031" y="1796608"/>
          <a:ext cx="6550565" cy="76010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Raleway" panose="020B0503030101060003" pitchFamily="34" charset="0"/>
            </a:rPr>
            <a:t>Rechtsschutzversicherung</a:t>
          </a:r>
          <a:endParaRPr lang="en-US" sz="1800" b="1" kern="1200" dirty="0">
            <a:latin typeface="Raleway" panose="020B0503030101060003" pitchFamily="34" charset="0"/>
          </a:endParaRPr>
        </a:p>
        <a:p>
          <a:pPr marL="114300" lvl="1" indent="-114300" algn="l" defTabSz="533400">
            <a:lnSpc>
              <a:spcPct val="90000"/>
            </a:lnSpc>
            <a:spcBef>
              <a:spcPct val="0"/>
            </a:spcBef>
            <a:spcAft>
              <a:spcPct val="15000"/>
            </a:spcAft>
            <a:buChar char="•"/>
            <a:tabLst/>
          </a:pPr>
          <a:r>
            <a:rPr lang="en-US" sz="1200" kern="1200" dirty="0" err="1">
              <a:latin typeface="Calibri Light" panose="020F0302020204030204" pitchFamily="34" charset="0"/>
            </a:rPr>
            <a:t>Abklären</a:t>
          </a:r>
          <a:r>
            <a:rPr lang="en-US" sz="1200" kern="1200" dirty="0">
              <a:latin typeface="Calibri Light" panose="020F0302020204030204" pitchFamily="34" charset="0"/>
            </a:rPr>
            <a:t>, </a:t>
          </a:r>
          <a:r>
            <a:rPr lang="en-US" sz="1200" kern="1200" dirty="0" err="1">
              <a:latin typeface="Calibri Light" panose="020F0302020204030204" pitchFamily="34" charset="0"/>
            </a:rPr>
            <a:t>ob</a:t>
          </a:r>
          <a:r>
            <a:rPr lang="en-US" sz="1200" kern="1200" dirty="0">
              <a:latin typeface="Calibri Light" panose="020F0302020204030204" pitchFamily="34" charset="0"/>
            </a:rPr>
            <a:t> und </a:t>
          </a:r>
          <a:r>
            <a:rPr lang="en-US" sz="1200" kern="1200" dirty="0" err="1">
              <a:latin typeface="Calibri Light" panose="020F0302020204030204" pitchFamily="34" charset="0"/>
            </a:rPr>
            <a:t>welche</a:t>
          </a:r>
          <a:r>
            <a:rPr lang="en-US" sz="1200" kern="1200" dirty="0">
              <a:latin typeface="Calibri Light" panose="020F0302020204030204" pitchFamily="34" charset="0"/>
            </a:rPr>
            <a:t> </a:t>
          </a:r>
          <a:r>
            <a:rPr lang="en-US" sz="1200" kern="1200" dirty="0" err="1">
              <a:latin typeface="Calibri Light" panose="020F0302020204030204" pitchFamily="34" charset="0"/>
            </a:rPr>
            <a:t>Rechtsschutzversicherung</a:t>
          </a:r>
          <a:r>
            <a:rPr lang="en-US" sz="1200" kern="1200" dirty="0">
              <a:latin typeface="Calibri Light" panose="020F0302020204030204" pitchFamily="34" charset="0"/>
            </a:rPr>
            <a:t> ich </a:t>
          </a:r>
          <a:r>
            <a:rPr lang="en-US" sz="1200" kern="1200" dirty="0" err="1">
              <a:latin typeface="Calibri Light" panose="020F0302020204030204" pitchFamily="34" charset="0"/>
            </a:rPr>
            <a:t>habe</a:t>
          </a:r>
          <a:r>
            <a:rPr lang="en-US" sz="1200" kern="1200" dirty="0">
              <a:latin typeface="Calibri Light" panose="020F0302020204030204" pitchFamily="34" charset="0"/>
            </a:rPr>
            <a:t> und </a:t>
          </a:r>
          <a:r>
            <a:rPr lang="en-US" sz="1200" kern="1200" dirty="0" err="1">
              <a:latin typeface="Calibri Light" panose="020F0302020204030204" pitchFamily="34" charset="0"/>
            </a:rPr>
            <a:t>ob</a:t>
          </a:r>
          <a:r>
            <a:rPr lang="en-US" sz="1200" kern="1200" dirty="0">
              <a:latin typeface="Calibri Light" panose="020F0302020204030204" pitchFamily="34" charset="0"/>
            </a:rPr>
            <a:t> ich </a:t>
          </a:r>
          <a:r>
            <a:rPr lang="en-US" sz="1200" kern="1200" dirty="0" err="1">
              <a:latin typeface="Calibri Light" panose="020F0302020204030204" pitchFamily="34" charset="0"/>
            </a:rPr>
            <a:t>eine</a:t>
          </a:r>
          <a:r>
            <a:rPr lang="en-US" sz="1200" kern="1200" dirty="0">
              <a:latin typeface="Calibri Light" panose="020F0302020204030204" pitchFamily="34" charset="0"/>
            </a:rPr>
            <a:t> </a:t>
          </a:r>
          <a:r>
            <a:rPr lang="en-US" sz="1200" kern="1200" dirty="0" err="1">
              <a:latin typeface="Calibri Light" panose="020F0302020204030204" pitchFamily="34" charset="0"/>
            </a:rPr>
            <a:t>möchte</a:t>
          </a:r>
          <a:r>
            <a:rPr lang="en-US" sz="1200" kern="1200" dirty="0">
              <a:latin typeface="Calibri Light" panose="020F0302020204030204" pitchFamily="34" charset="0"/>
            </a:rPr>
            <a:t>.</a:t>
          </a:r>
        </a:p>
      </dsp:txBody>
      <dsp:txXfrm>
        <a:off x="1111294" y="1818871"/>
        <a:ext cx="5471550" cy="715577"/>
      </dsp:txXfrm>
    </dsp:sp>
    <dsp:sp modelId="{A72D1670-4558-4502-A66D-1467731EB739}">
      <dsp:nvSpPr>
        <dsp:cNvPr id="0" name=""/>
        <dsp:cNvSpPr/>
      </dsp:nvSpPr>
      <dsp:spPr>
        <a:xfrm>
          <a:off x="1637641" y="2694913"/>
          <a:ext cx="6550565" cy="760103"/>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Raleway" panose="020B0503030101060003" pitchFamily="34" charset="0"/>
            </a:rPr>
            <a:t>Einigung</a:t>
          </a:r>
          <a:endParaRPr lang="en-US" sz="1800" b="1" kern="1200" dirty="0">
            <a:latin typeface="Raleway" panose="020B0503030101060003" pitchFamily="34" charset="0"/>
          </a:endParaRPr>
        </a:p>
        <a:p>
          <a:pPr marL="114300" lvl="1" indent="-114300" algn="l" defTabSz="533400">
            <a:lnSpc>
              <a:spcPct val="90000"/>
            </a:lnSpc>
            <a:spcBef>
              <a:spcPct val="0"/>
            </a:spcBef>
            <a:spcAft>
              <a:spcPct val="15000"/>
            </a:spcAft>
            <a:buChar char="•"/>
          </a:pPr>
          <a:r>
            <a:rPr lang="en-US" sz="1200" kern="1200" dirty="0" err="1">
              <a:latin typeface="Calibri Light" panose="020F0302020204030204" pitchFamily="34" charset="0"/>
            </a:rPr>
            <a:t>Streitigkeiten</a:t>
          </a:r>
          <a:r>
            <a:rPr lang="en-US" sz="1200" kern="1200" dirty="0">
              <a:latin typeface="Calibri Light" panose="020F0302020204030204" pitchFamily="34" charset="0"/>
            </a:rPr>
            <a:t> </a:t>
          </a:r>
          <a:r>
            <a:rPr lang="en-US" sz="1200" kern="1200" dirty="0" err="1">
              <a:latin typeface="Calibri Light" panose="020F0302020204030204" pitchFamily="34" charset="0"/>
            </a:rPr>
            <a:t>müssen</a:t>
          </a:r>
          <a:r>
            <a:rPr lang="en-US" sz="1200" kern="1200" dirty="0">
              <a:latin typeface="Calibri Light" panose="020F0302020204030204" pitchFamily="34" charset="0"/>
            </a:rPr>
            <a:t> </a:t>
          </a:r>
          <a:r>
            <a:rPr lang="en-US" sz="1200" kern="1200" dirty="0" err="1">
              <a:latin typeface="Calibri Light" panose="020F0302020204030204" pitchFamily="34" charset="0"/>
            </a:rPr>
            <a:t>nicht</a:t>
          </a:r>
          <a:r>
            <a:rPr lang="en-US" sz="1200" kern="1200" dirty="0">
              <a:latin typeface="Calibri Light" panose="020F0302020204030204" pitchFamily="34" charset="0"/>
            </a:rPr>
            <a:t> </a:t>
          </a:r>
          <a:r>
            <a:rPr lang="en-US" sz="1200" kern="1200" dirty="0" err="1">
              <a:latin typeface="Calibri Light" panose="020F0302020204030204" pitchFamily="34" charset="0"/>
            </a:rPr>
            <a:t>zwingend</a:t>
          </a:r>
          <a:r>
            <a:rPr lang="en-US" sz="1200" kern="1200" dirty="0">
              <a:latin typeface="Calibri Light" panose="020F0302020204030204" pitchFamily="34" charset="0"/>
            </a:rPr>
            <a:t> </a:t>
          </a:r>
          <a:r>
            <a:rPr lang="en-US" sz="1200" kern="1200" dirty="0" err="1">
              <a:latin typeface="Calibri Light" panose="020F0302020204030204" pitchFamily="34" charset="0"/>
            </a:rPr>
            <a:t>vor</a:t>
          </a:r>
          <a:r>
            <a:rPr lang="en-US" sz="1200" kern="1200" dirty="0">
              <a:latin typeface="Calibri Light" panose="020F0302020204030204" pitchFamily="34" charset="0"/>
            </a:rPr>
            <a:t> </a:t>
          </a:r>
          <a:r>
            <a:rPr lang="en-US" sz="1200" kern="1200" dirty="0" err="1">
              <a:latin typeface="Calibri Light" panose="020F0302020204030204" pitchFamily="34" charset="0"/>
            </a:rPr>
            <a:t>Gericht</a:t>
          </a:r>
          <a:r>
            <a:rPr lang="en-US" sz="1200" kern="1200" dirty="0">
              <a:latin typeface="Calibri Light" panose="020F0302020204030204" pitchFamily="34" charset="0"/>
            </a:rPr>
            <a:t> </a:t>
          </a:r>
          <a:r>
            <a:rPr lang="en-US" sz="1200" kern="1200" dirty="0" err="1">
              <a:latin typeface="Calibri Light" panose="020F0302020204030204" pitchFamily="34" charset="0"/>
            </a:rPr>
            <a:t>ausgetragen</a:t>
          </a:r>
          <a:r>
            <a:rPr lang="en-US" sz="1200" kern="1200" dirty="0">
              <a:latin typeface="Calibri Light" panose="020F0302020204030204" pitchFamily="34" charset="0"/>
            </a:rPr>
            <a:t> </a:t>
          </a:r>
          <a:r>
            <a:rPr lang="en-US" sz="1200" kern="1200" dirty="0" err="1">
              <a:latin typeface="Calibri Light" panose="020F0302020204030204" pitchFamily="34" charset="0"/>
            </a:rPr>
            <a:t>werden</a:t>
          </a:r>
          <a:r>
            <a:rPr lang="en-US" sz="1200" kern="1200" dirty="0">
              <a:latin typeface="Calibri Light" panose="020F0302020204030204" pitchFamily="34" charset="0"/>
            </a:rPr>
            <a:t>. </a:t>
          </a:r>
        </a:p>
      </dsp:txBody>
      <dsp:txXfrm>
        <a:off x="1659904" y="2717176"/>
        <a:ext cx="5463362" cy="715577"/>
      </dsp:txXfrm>
    </dsp:sp>
    <dsp:sp modelId="{4915D700-028F-4DBF-AF1A-E01C00B39ACF}">
      <dsp:nvSpPr>
        <dsp:cNvPr id="0" name=""/>
        <dsp:cNvSpPr/>
      </dsp:nvSpPr>
      <dsp:spPr>
        <a:xfrm>
          <a:off x="6034690" y="582170"/>
          <a:ext cx="346440" cy="494067"/>
        </a:xfrm>
        <a:prstGeom prst="downArrow">
          <a:avLst>
            <a:gd name="adj1" fmla="val 55000"/>
            <a:gd name="adj2" fmla="val 45000"/>
          </a:avLst>
        </a:prstGeom>
        <a:solidFill>
          <a:schemeClr val="bg1"/>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latin typeface="Raleway" panose="020B0503030101060003" pitchFamily="34" charset="0"/>
          </a:endParaRPr>
        </a:p>
      </dsp:txBody>
      <dsp:txXfrm>
        <a:off x="6112639" y="582170"/>
        <a:ext cx="190542" cy="408323"/>
      </dsp:txXfrm>
    </dsp:sp>
    <dsp:sp modelId="{9D2DDF12-7B90-4A48-9A7A-2E301171B834}">
      <dsp:nvSpPr>
        <dsp:cNvPr id="0" name=""/>
        <dsp:cNvSpPr/>
      </dsp:nvSpPr>
      <dsp:spPr>
        <a:xfrm>
          <a:off x="6613181" y="1480474"/>
          <a:ext cx="346440" cy="494067"/>
        </a:xfrm>
        <a:prstGeom prst="downArrow">
          <a:avLst>
            <a:gd name="adj1" fmla="val 55000"/>
            <a:gd name="adj2" fmla="val 45000"/>
          </a:avLst>
        </a:prstGeom>
        <a:solidFill>
          <a:schemeClr val="bg1"/>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latin typeface="Raleway" panose="020B0503030101060003" pitchFamily="34" charset="0"/>
          </a:endParaRPr>
        </a:p>
      </dsp:txBody>
      <dsp:txXfrm>
        <a:off x="6691130" y="1480474"/>
        <a:ext cx="190542" cy="408323"/>
      </dsp:txXfrm>
    </dsp:sp>
    <dsp:sp modelId="{1DAE7546-96BB-4E0D-B56D-DE7D4E4069E3}">
      <dsp:nvSpPr>
        <dsp:cNvPr id="0" name=""/>
        <dsp:cNvSpPr/>
      </dsp:nvSpPr>
      <dsp:spPr>
        <a:xfrm>
          <a:off x="7159580" y="2378779"/>
          <a:ext cx="346440" cy="494067"/>
        </a:xfrm>
        <a:prstGeom prst="downArrow">
          <a:avLst>
            <a:gd name="adj1" fmla="val 55000"/>
            <a:gd name="adj2" fmla="val 45000"/>
          </a:avLst>
        </a:prstGeom>
        <a:solidFill>
          <a:schemeClr val="bg1"/>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latin typeface="Raleway" panose="020B0503030101060003" pitchFamily="34" charset="0"/>
          </a:endParaRPr>
        </a:p>
      </dsp:txBody>
      <dsp:txXfrm>
        <a:off x="7237529" y="2378779"/>
        <a:ext cx="190542" cy="40832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0A83A8-2E45-0548-B3C9-C096518BCF82}" type="datetimeFigureOut">
              <a:rPr lang="en-US" smtClean="0"/>
              <a:t>11/1/2020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028E8-0986-2C48-A24F-782A77C255B6}" type="slidenum">
              <a:rPr lang="en-US" smtClean="0"/>
              <a:t>‹Nr.›</a:t>
            </a:fld>
            <a:endParaRPr lang="en-US"/>
          </a:p>
        </p:txBody>
      </p:sp>
    </p:spTree>
    <p:extLst>
      <p:ext uri="{BB962C8B-B14F-4D97-AF65-F5344CB8AC3E}">
        <p14:creationId xmlns:p14="http://schemas.microsoft.com/office/powerpoint/2010/main" val="27051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94DD2-0DDA-C24C-A772-AE987C62F897}" type="datetimeFigureOut">
              <a:rPr lang="en-US" smtClean="0"/>
              <a:t>11/1/2020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4DC8D-BEC2-D34A-81E1-6AC3BD4AB132}" type="slidenum">
              <a:rPr lang="en-US" smtClean="0"/>
              <a:t>‹Nr.›</a:t>
            </a:fld>
            <a:endParaRPr lang="en-US"/>
          </a:p>
        </p:txBody>
      </p:sp>
    </p:spTree>
    <p:extLst>
      <p:ext uri="{BB962C8B-B14F-4D97-AF65-F5344CB8AC3E}">
        <p14:creationId xmlns:p14="http://schemas.microsoft.com/office/powerpoint/2010/main" val="758253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a:t>
            </a:fld>
            <a:endParaRPr lang="de-CH"/>
          </a:p>
        </p:txBody>
      </p:sp>
    </p:spTree>
    <p:extLst>
      <p:ext uri="{BB962C8B-B14F-4D97-AF65-F5344CB8AC3E}">
        <p14:creationId xmlns:p14="http://schemas.microsoft.com/office/powerpoint/2010/main" val="224563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11</a:t>
            </a:fld>
            <a:endParaRPr lang="en-US"/>
          </a:p>
        </p:txBody>
      </p:sp>
    </p:spTree>
    <p:extLst>
      <p:ext uri="{BB962C8B-B14F-4D97-AF65-F5344CB8AC3E}">
        <p14:creationId xmlns:p14="http://schemas.microsoft.com/office/powerpoint/2010/main" val="337686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12</a:t>
            </a:fld>
            <a:endParaRPr lang="en-US"/>
          </a:p>
        </p:txBody>
      </p:sp>
    </p:spTree>
    <p:extLst>
      <p:ext uri="{BB962C8B-B14F-4D97-AF65-F5344CB8AC3E}">
        <p14:creationId xmlns:p14="http://schemas.microsoft.com/office/powerpoint/2010/main" val="228028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13</a:t>
            </a:fld>
            <a:endParaRPr lang="en-US"/>
          </a:p>
        </p:txBody>
      </p:sp>
    </p:spTree>
    <p:extLst>
      <p:ext uri="{BB962C8B-B14F-4D97-AF65-F5344CB8AC3E}">
        <p14:creationId xmlns:p14="http://schemas.microsoft.com/office/powerpoint/2010/main" val="258390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14</a:t>
            </a:fld>
            <a:endParaRPr lang="en-US"/>
          </a:p>
        </p:txBody>
      </p:sp>
    </p:spTree>
    <p:extLst>
      <p:ext uri="{BB962C8B-B14F-4D97-AF65-F5344CB8AC3E}">
        <p14:creationId xmlns:p14="http://schemas.microsoft.com/office/powerpoint/2010/main" val="455454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15</a:t>
            </a:fld>
            <a:endParaRPr lang="en-US"/>
          </a:p>
        </p:txBody>
      </p:sp>
    </p:spTree>
    <p:extLst>
      <p:ext uri="{BB962C8B-B14F-4D97-AF65-F5344CB8AC3E}">
        <p14:creationId xmlns:p14="http://schemas.microsoft.com/office/powerpoint/2010/main" val="86822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16</a:t>
            </a:fld>
            <a:endParaRPr lang="en-US"/>
          </a:p>
        </p:txBody>
      </p:sp>
    </p:spTree>
    <p:extLst>
      <p:ext uri="{BB962C8B-B14F-4D97-AF65-F5344CB8AC3E}">
        <p14:creationId xmlns:p14="http://schemas.microsoft.com/office/powerpoint/2010/main" val="3430094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18</a:t>
            </a:fld>
            <a:endParaRPr lang="en-US"/>
          </a:p>
        </p:txBody>
      </p:sp>
    </p:spTree>
    <p:extLst>
      <p:ext uri="{BB962C8B-B14F-4D97-AF65-F5344CB8AC3E}">
        <p14:creationId xmlns:p14="http://schemas.microsoft.com/office/powerpoint/2010/main" val="139334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624DC8D-BEC2-D34A-81E1-6AC3BD4AB132}" type="slidenum">
              <a:rPr lang="en-US" smtClean="0"/>
              <a:t>3</a:t>
            </a:fld>
            <a:endParaRPr lang="en-US"/>
          </a:p>
        </p:txBody>
      </p:sp>
    </p:spTree>
    <p:extLst>
      <p:ext uri="{BB962C8B-B14F-4D97-AF65-F5344CB8AC3E}">
        <p14:creationId xmlns:p14="http://schemas.microsoft.com/office/powerpoint/2010/main" val="239152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4</a:t>
            </a:fld>
            <a:endParaRPr lang="en-US"/>
          </a:p>
        </p:txBody>
      </p:sp>
    </p:spTree>
    <p:extLst>
      <p:ext uri="{BB962C8B-B14F-4D97-AF65-F5344CB8AC3E}">
        <p14:creationId xmlns:p14="http://schemas.microsoft.com/office/powerpoint/2010/main" val="192872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5</a:t>
            </a:fld>
            <a:endParaRPr lang="en-US"/>
          </a:p>
        </p:txBody>
      </p:sp>
    </p:spTree>
    <p:extLst>
      <p:ext uri="{BB962C8B-B14F-4D97-AF65-F5344CB8AC3E}">
        <p14:creationId xmlns:p14="http://schemas.microsoft.com/office/powerpoint/2010/main" val="153769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6</a:t>
            </a:fld>
            <a:endParaRPr lang="en-US"/>
          </a:p>
        </p:txBody>
      </p:sp>
    </p:spTree>
    <p:extLst>
      <p:ext uri="{BB962C8B-B14F-4D97-AF65-F5344CB8AC3E}">
        <p14:creationId xmlns:p14="http://schemas.microsoft.com/office/powerpoint/2010/main" val="352479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7</a:t>
            </a:fld>
            <a:endParaRPr lang="en-US"/>
          </a:p>
        </p:txBody>
      </p:sp>
    </p:spTree>
    <p:extLst>
      <p:ext uri="{BB962C8B-B14F-4D97-AF65-F5344CB8AC3E}">
        <p14:creationId xmlns:p14="http://schemas.microsoft.com/office/powerpoint/2010/main" val="109230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8</a:t>
            </a:fld>
            <a:endParaRPr lang="en-US"/>
          </a:p>
        </p:txBody>
      </p:sp>
    </p:spTree>
    <p:extLst>
      <p:ext uri="{BB962C8B-B14F-4D97-AF65-F5344CB8AC3E}">
        <p14:creationId xmlns:p14="http://schemas.microsoft.com/office/powerpoint/2010/main" val="344186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9</a:t>
            </a:fld>
            <a:endParaRPr lang="en-US"/>
          </a:p>
        </p:txBody>
      </p:sp>
    </p:spTree>
    <p:extLst>
      <p:ext uri="{BB962C8B-B14F-4D97-AF65-F5344CB8AC3E}">
        <p14:creationId xmlns:p14="http://schemas.microsoft.com/office/powerpoint/2010/main" val="72673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24DC8D-BEC2-D34A-81E1-6AC3BD4AB132}" type="slidenum">
              <a:rPr lang="en-US" smtClean="0"/>
              <a:t>10</a:t>
            </a:fld>
            <a:endParaRPr lang="en-US"/>
          </a:p>
        </p:txBody>
      </p:sp>
    </p:spTree>
    <p:extLst>
      <p:ext uri="{BB962C8B-B14F-4D97-AF65-F5344CB8AC3E}">
        <p14:creationId xmlns:p14="http://schemas.microsoft.com/office/powerpoint/2010/main" val="88892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rmAutofit/>
          </a:bodyPr>
          <a:lstStyle>
            <a:lvl1pPr algn="ctr">
              <a:defRPr sz="3200"/>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8" name="Slide Number Placeholder 7"/>
          <p:cNvSpPr>
            <a:spLocks noGrp="1"/>
          </p:cNvSpPr>
          <p:nvPr>
            <p:ph type="sldNum" sz="quarter" idx="11"/>
          </p:nvPr>
        </p:nvSpPr>
        <p:spPr/>
        <p:txBody>
          <a:bodyPr/>
          <a:lstStyle/>
          <a:p>
            <a:fld id="{D60D1EDE-7116-2443-9BDD-368CE5B37660}" type="slidenum">
              <a:rPr lang="en-US" smtClean="0"/>
              <a:pPr/>
              <a:t>‹Nr.›</a:t>
            </a:fld>
            <a:endParaRPr lang="en-US"/>
          </a:p>
        </p:txBody>
      </p:sp>
      <p:sp>
        <p:nvSpPr>
          <p:cNvPr id="9" name="Rectangle 8"/>
          <p:cNvSpPr/>
          <p:nvPr userDrawn="1"/>
        </p:nvSpPr>
        <p:spPr>
          <a:xfrm>
            <a:off x="301037" y="498590"/>
            <a:ext cx="8541926" cy="33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7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68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a:t>	</a:t>
            </a:r>
          </a:p>
        </p:txBody>
      </p:sp>
    </p:spTree>
    <p:extLst>
      <p:ext uri="{BB962C8B-B14F-4D97-AF65-F5344CB8AC3E}">
        <p14:creationId xmlns:p14="http://schemas.microsoft.com/office/powerpoint/2010/main" val="54011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430D618-059A-A74C-B2B0-C0BF5B97FA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210" b="39330"/>
          <a:stretch/>
        </p:blipFill>
        <p:spPr>
          <a:xfrm>
            <a:off x="1" y="1096757"/>
            <a:ext cx="9143999" cy="2222601"/>
          </a:xfrm>
          <a:prstGeom prst="rect">
            <a:avLst/>
          </a:prstGeom>
        </p:spPr>
      </p:pic>
      <p:sp>
        <p:nvSpPr>
          <p:cNvPr id="11" name="Rechteck 10">
            <a:extLst>
              <a:ext uri="{FF2B5EF4-FFF2-40B4-BE49-F238E27FC236}">
                <a16:creationId xmlns:a16="http://schemas.microsoft.com/office/drawing/2014/main" id="{BF79BBA7-161E-5A4C-B441-EFC25D7A282A}"/>
              </a:ext>
            </a:extLst>
          </p:cNvPr>
          <p:cNvSpPr/>
          <p:nvPr userDrawn="1"/>
        </p:nvSpPr>
        <p:spPr>
          <a:xfrm>
            <a:off x="0" y="1096757"/>
            <a:ext cx="9143999" cy="2228836"/>
          </a:xfrm>
          <a:prstGeom prst="rect">
            <a:avLst/>
          </a:prstGeom>
          <a:solidFill>
            <a:schemeClr val="dk1">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CH" sz="2400" b="1" dirty="0">
                <a:latin typeface="Helvetica" pitchFamily="2" charset="0"/>
                <a:cs typeface="Arial" panose="020B0604020202020204" pitchFamily="34" charset="0"/>
              </a:rPr>
              <a:t>        </a:t>
            </a:r>
          </a:p>
        </p:txBody>
      </p:sp>
    </p:spTree>
    <p:extLst>
      <p:ext uri="{BB962C8B-B14F-4D97-AF65-F5344CB8AC3E}">
        <p14:creationId xmlns:p14="http://schemas.microsoft.com/office/powerpoint/2010/main" val="412013916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6" name="Slide Number Placeholder 5"/>
          <p:cNvSpPr>
            <a:spLocks noGrp="1"/>
          </p:cNvSpPr>
          <p:nvPr>
            <p:ph type="sldNum" sz="quarter" idx="12"/>
          </p:nvPr>
        </p:nvSpPr>
        <p:spPr/>
        <p:txBody>
          <a:bodyPr/>
          <a:lstStyle/>
          <a:p>
            <a:fld id="{D60D1EDE-7116-2443-9BDD-368CE5B37660}" type="slidenum">
              <a:rPr lang="en-US" smtClean="0"/>
              <a:t>‹Nr.›</a:t>
            </a:fld>
            <a:endParaRPr lang="en-US"/>
          </a:p>
        </p:txBody>
      </p:sp>
    </p:spTree>
    <p:extLst>
      <p:ext uri="{BB962C8B-B14F-4D97-AF65-F5344CB8AC3E}">
        <p14:creationId xmlns:p14="http://schemas.microsoft.com/office/powerpoint/2010/main" val="10124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6" name="Slide Number Placeholder 5"/>
          <p:cNvSpPr>
            <a:spLocks noGrp="1"/>
          </p:cNvSpPr>
          <p:nvPr>
            <p:ph type="sldNum" sz="quarter" idx="12"/>
          </p:nvPr>
        </p:nvSpPr>
        <p:spPr/>
        <p:txBody>
          <a:bodyPr/>
          <a:lstStyle/>
          <a:p>
            <a:fld id="{D60D1EDE-7116-2443-9BDD-368CE5B37660}" type="slidenum">
              <a:rPr lang="en-US" smtClean="0"/>
              <a:t>‹Nr.›</a:t>
            </a:fld>
            <a:endParaRPr lang="en-US"/>
          </a:p>
        </p:txBody>
      </p:sp>
    </p:spTree>
    <p:extLst>
      <p:ext uri="{BB962C8B-B14F-4D97-AF65-F5344CB8AC3E}">
        <p14:creationId xmlns:p14="http://schemas.microsoft.com/office/powerpoint/2010/main" val="299047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6" name="Slide Number Placeholder 5"/>
          <p:cNvSpPr>
            <a:spLocks noGrp="1"/>
          </p:cNvSpPr>
          <p:nvPr>
            <p:ph type="sldNum" sz="quarter" idx="12"/>
          </p:nvPr>
        </p:nvSpPr>
        <p:spPr/>
        <p:txBody>
          <a:bodyPr/>
          <a:lstStyle/>
          <a:p>
            <a:fld id="{D60D1EDE-7116-2443-9BDD-368CE5B37660}" type="slidenum">
              <a:rPr lang="en-US" smtClean="0"/>
              <a:t>‹Nr.›</a:t>
            </a:fld>
            <a:endParaRPr lang="en-US"/>
          </a:p>
        </p:txBody>
      </p:sp>
      <p:cxnSp>
        <p:nvCxnSpPr>
          <p:cNvPr id="8" name="Straight Connector 7"/>
          <p:cNvCxnSpPr/>
          <p:nvPr userDrawn="1"/>
        </p:nvCxnSpPr>
        <p:spPr>
          <a:xfrm flipH="1">
            <a:off x="399803" y="562064"/>
            <a:ext cx="8318131"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9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7" name="Slide Number Placeholder 6"/>
          <p:cNvSpPr>
            <a:spLocks noGrp="1"/>
          </p:cNvSpPr>
          <p:nvPr>
            <p:ph type="sldNum" sz="quarter" idx="12"/>
          </p:nvPr>
        </p:nvSpPr>
        <p:spPr/>
        <p:txBody>
          <a:bodyPr/>
          <a:lstStyle/>
          <a:p>
            <a:fld id="{D60D1EDE-7116-2443-9BDD-368CE5B37660}" type="slidenum">
              <a:rPr lang="en-US" smtClean="0"/>
              <a:t>‹Nr.›</a:t>
            </a:fld>
            <a:endParaRPr lang="en-US"/>
          </a:p>
        </p:txBody>
      </p:sp>
    </p:spTree>
    <p:extLst>
      <p:ext uri="{BB962C8B-B14F-4D97-AF65-F5344CB8AC3E}">
        <p14:creationId xmlns:p14="http://schemas.microsoft.com/office/powerpoint/2010/main" val="57186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aleway"/>
                <a:cs typeface="Raleway"/>
              </a:defRPr>
            </a:lvl1pPr>
          </a:lstStyle>
          <a:p>
            <a:r>
              <a:rPr lang="en-US"/>
              <a:t>CLICK TO EDIT MASTER TITLE STYLE</a:t>
            </a:r>
          </a:p>
        </p:txBody>
      </p:sp>
      <p:sp>
        <p:nvSpPr>
          <p:cNvPr id="3" name="Text Placeholder 2"/>
          <p:cNvSpPr>
            <a:spLocks noGrp="1"/>
          </p:cNvSpPr>
          <p:nvPr>
            <p:ph type="body" idx="1"/>
          </p:nvPr>
        </p:nvSpPr>
        <p:spPr>
          <a:xfrm>
            <a:off x="457200" y="1000823"/>
            <a:ext cx="4040188"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80644"/>
            <a:ext cx="4040188"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000823"/>
            <a:ext cx="4041775"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80644"/>
            <a:ext cx="4041775"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50300"/>
            <a:ext cx="2133600" cy="273844"/>
          </a:xfrm>
          <a:prstGeom prst="rect">
            <a:avLst/>
          </a:prstGeom>
        </p:spPr>
        <p:txBody>
          <a:bodyPr/>
          <a:lstStyle>
            <a:lvl1pPr>
              <a:defRPr sz="1100">
                <a:latin typeface="Raleway"/>
                <a:cs typeface="Raleway"/>
              </a:defRPr>
            </a:lvl1pPr>
          </a:lstStyle>
          <a:p>
            <a:r>
              <a:rPr lang="en-US"/>
              <a:t>www.bestppt.com</a:t>
            </a:r>
          </a:p>
        </p:txBody>
      </p:sp>
      <p:sp>
        <p:nvSpPr>
          <p:cNvPr id="9" name="Slide Number Placeholder 8"/>
          <p:cNvSpPr>
            <a:spLocks noGrp="1"/>
          </p:cNvSpPr>
          <p:nvPr>
            <p:ph type="sldNum" sz="quarter" idx="12"/>
          </p:nvPr>
        </p:nvSpPr>
        <p:spPr/>
        <p:txBody>
          <a:bodyPr/>
          <a:lstStyle>
            <a:lvl1pPr>
              <a:defRPr sz="1100">
                <a:latin typeface="Raleway"/>
                <a:cs typeface="Raleway"/>
              </a:defRPr>
            </a:lvl1pPr>
          </a:lstStyle>
          <a:p>
            <a:fld id="{D60D1EDE-7116-2443-9BDD-368CE5B37660}" type="slidenum">
              <a:rPr lang="en-US" smtClean="0"/>
              <a:pPr/>
              <a:t>‹Nr.›</a:t>
            </a:fld>
            <a:endParaRPr lang="en-US"/>
          </a:p>
        </p:txBody>
      </p:sp>
    </p:spTree>
    <p:extLst>
      <p:ext uri="{BB962C8B-B14F-4D97-AF65-F5344CB8AC3E}">
        <p14:creationId xmlns:p14="http://schemas.microsoft.com/office/powerpoint/2010/main" val="133372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5" name="Slide Number Placeholder 4"/>
          <p:cNvSpPr>
            <a:spLocks noGrp="1"/>
          </p:cNvSpPr>
          <p:nvPr>
            <p:ph type="sldNum" sz="quarter" idx="12"/>
          </p:nvPr>
        </p:nvSpPr>
        <p:spPr/>
        <p:txBody>
          <a:bodyPr/>
          <a:lstStyle/>
          <a:p>
            <a:fld id="{D60D1EDE-7116-2443-9BDD-368CE5B37660}" type="slidenum">
              <a:rPr lang="en-US" smtClean="0"/>
              <a:t>‹Nr.›</a:t>
            </a:fld>
            <a:endParaRPr lang="en-US"/>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3466070"/>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9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5" name="Slide Number Placeholder 4"/>
          <p:cNvSpPr>
            <a:spLocks noGrp="1"/>
          </p:cNvSpPr>
          <p:nvPr>
            <p:ph type="sldNum" sz="quarter" idx="12"/>
          </p:nvPr>
        </p:nvSpPr>
        <p:spPr/>
        <p:txBody>
          <a:bodyPr/>
          <a:lstStyle/>
          <a:p>
            <a:fld id="{D60D1EDE-7116-2443-9BDD-368CE5B37660}" type="slidenum">
              <a:rPr lang="en-US" smtClean="0"/>
              <a:t>‹Nr.›</a:t>
            </a:fld>
            <a:endParaRPr lang="en-US"/>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415382" y="1108869"/>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88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a:t>www.bestppt.com</a:t>
            </a:r>
          </a:p>
        </p:txBody>
      </p:sp>
      <p:sp>
        <p:nvSpPr>
          <p:cNvPr id="5" name="Slide Number Placeholder 4"/>
          <p:cNvSpPr>
            <a:spLocks noGrp="1"/>
          </p:cNvSpPr>
          <p:nvPr>
            <p:ph type="sldNum" sz="quarter" idx="12"/>
          </p:nvPr>
        </p:nvSpPr>
        <p:spPr/>
        <p:txBody>
          <a:bodyPr/>
          <a:lstStyle/>
          <a:p>
            <a:fld id="{D60D1EDE-7116-2443-9BDD-368CE5B37660}" type="slidenum">
              <a:rPr lang="en-US" smtClean="0"/>
              <a:t>‹Nr.›</a:t>
            </a:fld>
            <a:endParaRPr lang="en-US"/>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48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793" y="130723"/>
            <a:ext cx="6096000" cy="356085"/>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57200" y="1040232"/>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23820"/>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D60D1EDE-7116-2443-9BDD-368CE5B37660}" type="slidenum">
              <a:rPr lang="en-US" smtClean="0"/>
              <a:pPr/>
              <a:t>‹Nr.›</a:t>
            </a:fld>
            <a:endParaRPr lang="en-US"/>
          </a:p>
        </p:txBody>
      </p:sp>
      <p:cxnSp>
        <p:nvCxnSpPr>
          <p:cNvPr id="37" name="Straight Connector 36"/>
          <p:cNvCxnSpPr/>
          <p:nvPr userDrawn="1"/>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pic>
        <p:nvPicPr>
          <p:cNvPr id="7" name="Grafik 6" descr="Ein Bild, das Schild enthält.&#10;&#10;Automatisch generierte Beschreibung">
            <a:extLst>
              <a:ext uri="{FF2B5EF4-FFF2-40B4-BE49-F238E27FC236}">
                <a16:creationId xmlns:a16="http://schemas.microsoft.com/office/drawing/2014/main" id="{47860A00-0590-F242-84ED-02838F8CB36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96438" y="116449"/>
            <a:ext cx="2390362" cy="384631"/>
          </a:xfrm>
          <a:prstGeom prst="rect">
            <a:avLst/>
          </a:prstGeom>
        </p:spPr>
      </p:pic>
    </p:spTree>
    <p:extLst>
      <p:ext uri="{BB962C8B-B14F-4D97-AF65-F5344CB8AC3E}">
        <p14:creationId xmlns:p14="http://schemas.microsoft.com/office/powerpoint/2010/main" val="122105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66" r:id="rId7"/>
    <p:sldLayoutId id="2147483668" r:id="rId8"/>
    <p:sldLayoutId id="2147483667" r:id="rId9"/>
    <p:sldLayoutId id="2147483660" r:id="rId10"/>
    <p:sldLayoutId id="2147483663" r:id="rId11"/>
    <p:sldLayoutId id="2147483671" r:id="rId12"/>
  </p:sldLayoutIdLst>
  <p:hf hdr="0" ftr="0" dt="0"/>
  <p:txStyles>
    <p:titleStyle>
      <a:lvl1pPr algn="l" defTabSz="457200" rtl="0" eaLnBrk="1" latinLnBrk="0" hangingPunct="1">
        <a:spcBef>
          <a:spcPct val="0"/>
        </a:spcBef>
        <a:buNone/>
        <a:defRPr sz="1400" b="1" kern="1200">
          <a:solidFill>
            <a:schemeClr val="tx1"/>
          </a:solidFill>
          <a:latin typeface="Raleway"/>
          <a:ea typeface="+mj-ea"/>
          <a:cs typeface="Raleway"/>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0.pn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sgav.ch/rechtsauskuenfte/unentgeltliche-rechtsauskunft.html" TargetMode="External"/><Relationship Id="rId7" Type="http://schemas.openxmlformats.org/officeDocument/2006/relationships/hyperlink" Target="https://www.sg.ch/recht/gerichte/organisation---standorte/schlichtungsstellen-und-vermittlungsaemter/schlichtungsstellen-fuer-arbeitsverhaeltnisse.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sg.ch/recht/gerichte/informationen---formulare/formulare.html" TargetMode="External"/><Relationship Id="rId5" Type="http://schemas.openxmlformats.org/officeDocument/2006/relationships/hyperlink" Target="https://www.sg.ch/recht/gerichte/organisation---standorte/kreisgerichte.html" TargetMode="External"/><Relationship Id="rId10" Type="http://schemas.openxmlformats.org/officeDocument/2006/relationships/hyperlink" Target="https://www.sg.ch/recht/gerichte/organisation---standorte/schlichtungsstellen-und-vermittlungsaemter/schlichtungsstellen-in-oeffentlich-rechtlichen-personalsachen.html" TargetMode="External"/><Relationship Id="rId4" Type="http://schemas.openxmlformats.org/officeDocument/2006/relationships/hyperlink" Target="https://lawclinic-hsg.ch/" TargetMode="External"/><Relationship Id="rId9"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hyperlink" Target="mailto:senta.cottinelli@cottinelli-law.ch" TargetMode="Externa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mailto:senta.cottinelli@cottinelli-law.ch"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chwarz, weiß, Uhr enthält.&#10;&#10;Automatisch generierte Beschreibung">
            <a:extLst>
              <a:ext uri="{FF2B5EF4-FFF2-40B4-BE49-F238E27FC236}">
                <a16:creationId xmlns:a16="http://schemas.microsoft.com/office/drawing/2014/main" id="{FA606448-6FF6-574A-ADE7-C7029C405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759" y="3477975"/>
            <a:ext cx="1558482" cy="1548680"/>
          </a:xfrm>
          <a:prstGeom prst="rect">
            <a:avLst/>
          </a:prstGeom>
        </p:spPr>
      </p:pic>
      <p:cxnSp>
        <p:nvCxnSpPr>
          <p:cNvPr id="12" name="Gerade Verbindung 11">
            <a:extLst>
              <a:ext uri="{FF2B5EF4-FFF2-40B4-BE49-F238E27FC236}">
                <a16:creationId xmlns:a16="http://schemas.microsoft.com/office/drawing/2014/main" id="{B004C3A9-7B2C-EC45-AB8A-6468F2DC4B5F}"/>
              </a:ext>
            </a:extLst>
          </p:cNvPr>
          <p:cNvCxnSpPr>
            <a:cxnSpLocks/>
          </p:cNvCxnSpPr>
          <p:nvPr/>
        </p:nvCxnSpPr>
        <p:spPr>
          <a:xfrm flipV="1">
            <a:off x="0" y="3300398"/>
            <a:ext cx="9144000" cy="5768"/>
          </a:xfrm>
          <a:prstGeom prst="line">
            <a:avLst/>
          </a:prstGeom>
          <a:ln w="50800">
            <a:solidFill>
              <a:srgbClr val="1A4287"/>
            </a:solidFill>
          </a:ln>
        </p:spPr>
        <p:style>
          <a:lnRef idx="2">
            <a:schemeClr val="accent5"/>
          </a:lnRef>
          <a:fillRef idx="0">
            <a:schemeClr val="accent5"/>
          </a:fillRef>
          <a:effectRef idx="1">
            <a:schemeClr val="accent5"/>
          </a:effectRef>
          <a:fontRef idx="minor">
            <a:schemeClr val="tx1"/>
          </a:fontRef>
        </p:style>
      </p:cxnSp>
      <p:sp>
        <p:nvSpPr>
          <p:cNvPr id="15" name="Rechteck 14">
            <a:extLst>
              <a:ext uri="{FF2B5EF4-FFF2-40B4-BE49-F238E27FC236}">
                <a16:creationId xmlns:a16="http://schemas.microsoft.com/office/drawing/2014/main" id="{72AF521C-5779-FF42-8EB6-3CEE9FE9CD00}"/>
              </a:ext>
            </a:extLst>
          </p:cNvPr>
          <p:cNvSpPr/>
          <p:nvPr/>
        </p:nvSpPr>
        <p:spPr>
          <a:xfrm>
            <a:off x="0" y="1089237"/>
            <a:ext cx="9143998" cy="2216929"/>
          </a:xfrm>
          <a:prstGeom prst="rect">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CH" sz="2800" b="1" dirty="0">
                <a:solidFill>
                  <a:schemeClr val="bg1"/>
                </a:solidFill>
                <a:latin typeface="Calibri" panose="020F0502020204030204" pitchFamily="34" charset="0"/>
                <a:cs typeface="Calibri" panose="020F0502020204030204" pitchFamily="34" charset="0"/>
              </a:rPr>
              <a:t>Arbeitsrecht im studentischen Kontext</a:t>
            </a:r>
          </a:p>
          <a:p>
            <a:pPr algn="ctr"/>
            <a:r>
              <a:rPr lang="de-CH" sz="2800" b="1" dirty="0">
                <a:solidFill>
                  <a:schemeClr val="bg1"/>
                </a:solidFill>
                <a:latin typeface="Calibri" panose="020F0502020204030204" pitchFamily="34" charset="0"/>
                <a:cs typeface="Calibri" panose="020F0502020204030204" pitchFamily="34" charset="0"/>
              </a:rPr>
              <a:t>– Was du alles wissen musst –</a:t>
            </a:r>
          </a:p>
          <a:p>
            <a:pPr algn="ctr"/>
            <a:r>
              <a:rPr lang="de-CH" sz="2800" b="1" dirty="0">
                <a:solidFill>
                  <a:schemeClr val="bg1"/>
                </a:solidFill>
                <a:latin typeface="Calibri" panose="020F0502020204030204" pitchFamily="34" charset="0"/>
                <a:cs typeface="Calibri" panose="020F0502020204030204" pitchFamily="34" charset="0"/>
              </a:rPr>
              <a:t>(auch für Doktoranden und Assistenten)</a:t>
            </a:r>
          </a:p>
          <a:p>
            <a:pPr algn="ctr"/>
            <a:endParaRPr lang="de-CH" b="1" dirty="0">
              <a:solidFill>
                <a:schemeClr val="bg1"/>
              </a:solidFill>
              <a:latin typeface="Calibri" panose="020F0502020204030204" pitchFamily="34" charset="0"/>
              <a:cs typeface="Calibri" panose="020F0502020204030204" pitchFamily="34" charset="0"/>
            </a:endParaRPr>
          </a:p>
          <a:p>
            <a:pPr algn="ctr">
              <a:lnSpc>
                <a:spcPct val="150000"/>
              </a:lnSpc>
            </a:pPr>
            <a:r>
              <a:rPr lang="de-CH" sz="1600" b="1" dirty="0">
                <a:solidFill>
                  <a:schemeClr val="bg1"/>
                </a:solidFill>
                <a:latin typeface="Calibri" panose="020F0502020204030204" pitchFamily="34" charset="0"/>
                <a:cs typeface="Calibri" panose="020F0502020204030204" pitchFamily="34" charset="0"/>
              </a:rPr>
              <a:t> Rechtsanwältin Senta Cottinelli </a:t>
            </a:r>
          </a:p>
          <a:p>
            <a:pPr algn="ctr"/>
            <a:r>
              <a:rPr lang="de-CH" sz="1600" dirty="0">
                <a:solidFill>
                  <a:schemeClr val="bg1"/>
                </a:solidFill>
                <a:latin typeface="Calibri" panose="020F0502020204030204" pitchFamily="34" charset="0"/>
                <a:cs typeface="Calibri" panose="020F0502020204030204" pitchFamily="34" charset="0"/>
              </a:rPr>
              <a:t>14. Oktober 2020</a:t>
            </a:r>
          </a:p>
        </p:txBody>
      </p:sp>
    </p:spTree>
    <p:extLst>
      <p:ext uri="{BB962C8B-B14F-4D97-AF65-F5344CB8AC3E}">
        <p14:creationId xmlns:p14="http://schemas.microsoft.com/office/powerpoint/2010/main" val="159486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noProof="0" dirty="0">
                <a:latin typeface="Calibri" panose="020F0502020204030204" pitchFamily="34" charset="0"/>
                <a:cs typeface="Calibri" panose="020F0502020204030204" pitchFamily="34" charset="0"/>
              </a:rPr>
              <a:t>RECHTSSCHUTZVERSICHERUNG</a:t>
            </a:r>
          </a:p>
        </p:txBody>
      </p:sp>
      <p:sp>
        <p:nvSpPr>
          <p:cNvPr id="4" name="Inhaltsplatzhalter 3">
            <a:extLst>
              <a:ext uri="{FF2B5EF4-FFF2-40B4-BE49-F238E27FC236}">
                <a16:creationId xmlns:a16="http://schemas.microsoft.com/office/drawing/2014/main" id="{476DE0D8-438C-4B33-B0AB-12743051ED5B}"/>
              </a:ext>
            </a:extLst>
          </p:cNvPr>
          <p:cNvSpPr>
            <a:spLocks noGrp="1"/>
          </p:cNvSpPr>
          <p:nvPr>
            <p:ph idx="1"/>
          </p:nvPr>
        </p:nvSpPr>
        <p:spPr/>
        <p:txBody>
          <a:bodyPr>
            <a:normAutofit fontScale="85000" lnSpcReduction="20000"/>
          </a:bodyPr>
          <a:lstStyle/>
          <a:p>
            <a:pPr marL="0" indent="0">
              <a:buClr>
                <a:srgbClr val="1E4587"/>
              </a:buClr>
              <a:buNone/>
              <a:tabLst>
                <a:tab pos="4037013" algn="l"/>
              </a:tabLst>
            </a:pPr>
            <a:r>
              <a:rPr lang="de-CH" sz="2200" b="1" noProof="0" dirty="0">
                <a:latin typeface="Calibri" panose="020F0502020204030204" pitchFamily="34" charset="0"/>
                <a:cs typeface="Calibri" panose="020F0502020204030204" pitchFamily="34" charset="0"/>
              </a:rPr>
              <a:t>Lohnt sich eine Rechtsschutzversicherung? </a:t>
            </a:r>
            <a:endParaRPr lang="de-CH" sz="2200" noProof="0" dirty="0">
              <a:latin typeface="Calibri" panose="020F0502020204030204" pitchFamily="34" charset="0"/>
              <a:cs typeface="Calibri" panose="020F0502020204030204" pitchFamily="34" charset="0"/>
            </a:endParaRPr>
          </a:p>
          <a:p>
            <a:pPr marL="0" indent="0">
              <a:buClr>
                <a:srgbClr val="1E4587"/>
              </a:buClr>
              <a:buNone/>
              <a:tabLst>
                <a:tab pos="4037013" algn="l"/>
              </a:tabLst>
            </a:pPr>
            <a:endParaRPr lang="de-CH" sz="1300" noProof="0" dirty="0">
              <a:latin typeface="Calibri" panose="020F0502020204030204" pitchFamily="34" charset="0"/>
              <a:cs typeface="Calibri" panose="020F0502020204030204" pitchFamily="34" charset="0"/>
            </a:endParaRPr>
          </a:p>
          <a:p>
            <a:pPr marL="285750" indent="-285750">
              <a:buClr>
                <a:srgbClr val="1E4587"/>
              </a:buClr>
              <a:buFont typeface="Wingdings" pitchFamily="2" charset="2"/>
              <a:buChar char="Ø"/>
            </a:pPr>
            <a:r>
              <a:rPr lang="de-CH" sz="1900" noProof="0" dirty="0">
                <a:latin typeface="Calibri" panose="020F0502020204030204" pitchFamily="34" charset="0"/>
                <a:cs typeface="Calibri" panose="020F0502020204030204" pitchFamily="34" charset="0"/>
              </a:rPr>
              <a:t>Wenn ja, ist die </a:t>
            </a:r>
            <a:r>
              <a:rPr lang="de-CH" sz="1900" b="1" noProof="0" dirty="0">
                <a:latin typeface="Calibri" panose="020F0502020204030204" pitchFamily="34" charset="0"/>
                <a:cs typeface="Calibri" panose="020F0502020204030204" pitchFamily="34" charset="0"/>
              </a:rPr>
              <a:t>freie Anwaltswahl </a:t>
            </a:r>
            <a:r>
              <a:rPr lang="de-CH" sz="1900" noProof="0" dirty="0">
                <a:latin typeface="Calibri" panose="020F0502020204030204" pitchFamily="34" charset="0"/>
                <a:cs typeface="Calibri" panose="020F0502020204030204" pitchFamily="34" charset="0"/>
              </a:rPr>
              <a:t>wichtig</a:t>
            </a:r>
          </a:p>
          <a:p>
            <a:pPr marL="285750" indent="-285750">
              <a:buClr>
                <a:srgbClr val="1E4587"/>
              </a:buClr>
              <a:buFont typeface="Wingdings" pitchFamily="2" charset="2"/>
              <a:buChar char="Ø"/>
            </a:pPr>
            <a:endParaRPr lang="de-CH" sz="1900" noProof="0" dirty="0">
              <a:latin typeface="Calibri" panose="020F0502020204030204" pitchFamily="34" charset="0"/>
              <a:cs typeface="Calibri" panose="020F0502020204030204" pitchFamily="34" charset="0"/>
            </a:endParaRPr>
          </a:p>
          <a:p>
            <a:pPr marL="285750" indent="-285750">
              <a:buClr>
                <a:srgbClr val="1E4587"/>
              </a:buClr>
              <a:buFont typeface="Wingdings" pitchFamily="2" charset="2"/>
              <a:buChar char="Ø"/>
            </a:pPr>
            <a:r>
              <a:rPr lang="de-CH" sz="1900" noProof="0" dirty="0">
                <a:latin typeface="Calibri" panose="020F0502020204030204" pitchFamily="34" charset="0"/>
                <a:cs typeface="Calibri" panose="020F0502020204030204" pitchFamily="34" charset="0"/>
              </a:rPr>
              <a:t>Prüfen, ob </a:t>
            </a:r>
            <a:r>
              <a:rPr lang="de-CH" sz="1900" b="1" noProof="0" dirty="0">
                <a:latin typeface="Calibri" panose="020F0502020204030204" pitchFamily="34" charset="0"/>
                <a:cs typeface="Calibri" panose="020F0502020204030204" pitchFamily="34" charset="0"/>
              </a:rPr>
              <a:t>Arbeitsrecht gedeckt</a:t>
            </a:r>
            <a:r>
              <a:rPr lang="de-CH" sz="1900" noProof="0" dirty="0">
                <a:latin typeface="Calibri" panose="020F0502020204030204" pitchFamily="34" charset="0"/>
                <a:cs typeface="Calibri" panose="020F0502020204030204" pitchFamily="34" charset="0"/>
              </a:rPr>
              <a:t> ist (in den meisten Fällen ja) </a:t>
            </a:r>
          </a:p>
          <a:p>
            <a:pPr>
              <a:buClr>
                <a:srgbClr val="1E4587"/>
              </a:buClr>
            </a:pPr>
            <a:endParaRPr lang="de-CH" sz="1900" noProof="0" dirty="0">
              <a:latin typeface="Calibri" panose="020F0502020204030204" pitchFamily="34" charset="0"/>
              <a:cs typeface="Calibri" panose="020F0502020204030204" pitchFamily="34" charset="0"/>
            </a:endParaRPr>
          </a:p>
          <a:p>
            <a:pPr marL="285750" indent="-285750">
              <a:buClr>
                <a:srgbClr val="1E4587"/>
              </a:buClr>
              <a:buFont typeface="Wingdings" pitchFamily="2" charset="2"/>
              <a:buChar char="Ø"/>
            </a:pPr>
            <a:r>
              <a:rPr lang="de-CH" sz="1900" noProof="0" dirty="0">
                <a:latin typeface="Calibri" panose="020F0502020204030204" pitchFamily="34" charset="0"/>
                <a:cs typeface="Calibri" panose="020F0502020204030204" pitchFamily="34" charset="0"/>
              </a:rPr>
              <a:t>Für öffentlich-rechtliche Arbeitsverhältnisse beachten, ob diese auch gedeckt sind (manche Versicherungen schliessen das ganze öffentliche Recht bewusst aus)</a:t>
            </a:r>
          </a:p>
          <a:p>
            <a:pPr>
              <a:buClr>
                <a:srgbClr val="1E4587"/>
              </a:buClr>
            </a:pPr>
            <a:endParaRPr lang="de-CH" sz="1900" noProof="0" dirty="0">
              <a:latin typeface="Calibri" panose="020F0502020204030204" pitchFamily="34" charset="0"/>
              <a:cs typeface="Calibri" panose="020F0502020204030204" pitchFamily="34" charset="0"/>
            </a:endParaRPr>
          </a:p>
          <a:p>
            <a:pPr marL="285750" indent="-285750">
              <a:buClr>
                <a:srgbClr val="1E4587"/>
              </a:buClr>
              <a:buFont typeface="Wingdings" pitchFamily="2" charset="2"/>
              <a:buChar char="Ø"/>
            </a:pPr>
            <a:r>
              <a:rPr lang="de-CH" sz="1900" noProof="0" dirty="0">
                <a:latin typeface="Calibri" panose="020F0502020204030204" pitchFamily="34" charset="0"/>
                <a:cs typeface="Calibri" panose="020F0502020204030204" pitchFamily="34" charset="0"/>
              </a:rPr>
              <a:t>In der Regel </a:t>
            </a:r>
            <a:r>
              <a:rPr lang="de-CH" sz="1900" b="1" noProof="0" dirty="0">
                <a:latin typeface="Calibri" panose="020F0502020204030204" pitchFamily="34" charset="0"/>
                <a:cs typeface="Calibri" panose="020F0502020204030204" pitchFamily="34" charset="0"/>
              </a:rPr>
              <a:t>nie gedeckt </a:t>
            </a:r>
            <a:r>
              <a:rPr lang="de-CH" sz="1900" noProof="0" dirty="0">
                <a:latin typeface="Calibri" panose="020F0502020204030204" pitchFamily="34" charset="0"/>
                <a:cs typeface="Calibri" panose="020F0502020204030204" pitchFamily="34" charset="0"/>
              </a:rPr>
              <a:t>ist z.B. eine Scheidung, Strafrecht als Täter</a:t>
            </a:r>
          </a:p>
          <a:p>
            <a:pPr marL="285750" indent="-285750">
              <a:buClr>
                <a:srgbClr val="1E4587"/>
              </a:buClr>
              <a:buFont typeface="Wingdings" pitchFamily="2" charset="2"/>
              <a:buChar char="Ø"/>
            </a:pPr>
            <a:endParaRPr lang="de-CH" sz="1900" noProof="0" dirty="0">
              <a:latin typeface="Calibri" panose="020F0502020204030204" pitchFamily="34" charset="0"/>
              <a:cs typeface="Calibri" panose="020F0502020204030204" pitchFamily="34" charset="0"/>
            </a:endParaRPr>
          </a:p>
          <a:p>
            <a:pPr marL="285750" indent="-285750">
              <a:buClr>
                <a:srgbClr val="1E4587"/>
              </a:buClr>
              <a:buFont typeface="Wingdings" pitchFamily="2" charset="2"/>
              <a:buChar char="Ø"/>
            </a:pPr>
            <a:r>
              <a:rPr lang="de-CH" sz="1900" dirty="0">
                <a:latin typeface="Calibri" panose="020F0502020204030204" pitchFamily="34" charset="0"/>
                <a:cs typeface="Calibri" panose="020F0502020204030204" pitchFamily="34" charset="0"/>
              </a:rPr>
              <a:t>Sehr unterschiedliche Leistungen, daher zuerst abklären, welche Versicherung am besten ist</a:t>
            </a:r>
          </a:p>
          <a:p>
            <a:pPr marL="285750" indent="-285750">
              <a:buClr>
                <a:srgbClr val="1E4587"/>
              </a:buClr>
              <a:buFont typeface="Wingdings" pitchFamily="2" charset="2"/>
              <a:buChar char="Ø"/>
            </a:pPr>
            <a:endParaRPr lang="de-CH" sz="1900" noProof="0" dirty="0">
              <a:latin typeface="Calibri" panose="020F0502020204030204" pitchFamily="34" charset="0"/>
              <a:cs typeface="Calibri" panose="020F0502020204030204" pitchFamily="34" charset="0"/>
            </a:endParaRPr>
          </a:p>
          <a:p>
            <a:pPr marL="285750" indent="-285750">
              <a:buClr>
                <a:srgbClr val="1E4587"/>
              </a:buClr>
              <a:buFont typeface="Wingdings" pitchFamily="2" charset="2"/>
              <a:buChar char="Ø"/>
            </a:pPr>
            <a:r>
              <a:rPr lang="de-CH" sz="1900" dirty="0">
                <a:latin typeface="Calibri" panose="020F0502020204030204" pitchFamily="34" charset="0"/>
                <a:cs typeface="Calibri" panose="020F0502020204030204" pitchFamily="34" charset="0"/>
              </a:rPr>
              <a:t>Kann sich durchaus auch für Juristen lohnen – Rechtsstreite sind teuer! </a:t>
            </a:r>
            <a:endParaRPr lang="de-CH" sz="1900" noProof="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t>10</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6844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u="sng" noProof="0" dirty="0">
                <a:latin typeface="Calibri" panose="020F0502020204030204" pitchFamily="34" charset="0"/>
                <a:cs typeface="Calibri" panose="020F0502020204030204" pitchFamily="34" charset="0"/>
              </a:rPr>
              <a:t>PRIVAT</a:t>
            </a:r>
            <a:r>
              <a:rPr lang="de-CH" noProof="0" dirty="0">
                <a:latin typeface="Calibri" panose="020F0502020204030204" pitchFamily="34" charset="0"/>
                <a:cs typeface="Calibri" panose="020F0502020204030204" pitchFamily="34" charset="0"/>
              </a:rPr>
              <a:t>-RECHT­LICHE ANSTELLUNG</a:t>
            </a:r>
          </a:p>
        </p:txBody>
      </p:sp>
      <p:sp>
        <p:nvSpPr>
          <p:cNvPr id="3" name="Slide Number Placeholder 2"/>
          <p:cNvSpPr>
            <a:spLocks noGrp="1"/>
          </p:cNvSpPr>
          <p:nvPr>
            <p:ph type="sldNum" sz="quarter" idx="12"/>
          </p:nvPr>
        </p:nvSpPr>
        <p:spPr/>
        <p:txBody>
          <a:bodyPr/>
          <a:lstStyle/>
          <a:p>
            <a:fld id="{D60D1EDE-7116-2443-9BDD-368CE5B37660}" type="slidenum">
              <a:rPr lang="en-US" smtClean="0"/>
              <a:t>11</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
        <p:nvSpPr>
          <p:cNvPr id="5" name="Chevron 3">
            <a:extLst>
              <a:ext uri="{FF2B5EF4-FFF2-40B4-BE49-F238E27FC236}">
                <a16:creationId xmlns:a16="http://schemas.microsoft.com/office/drawing/2014/main" id="{11DC32D8-4AD0-1C4A-B170-ED1079D76EF9}"/>
              </a:ext>
            </a:extLst>
          </p:cNvPr>
          <p:cNvSpPr/>
          <p:nvPr/>
        </p:nvSpPr>
        <p:spPr>
          <a:xfrm>
            <a:off x="1604740" y="2042186"/>
            <a:ext cx="1483630" cy="484632"/>
          </a:xfrm>
          <a:prstGeom prst="chevron">
            <a:avLst>
              <a:gd name="adj" fmla="val 31257"/>
            </a:avLst>
          </a:prstGeom>
          <a:solidFill>
            <a:srgbClr val="1E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6" name="Chevron 30">
            <a:extLst>
              <a:ext uri="{FF2B5EF4-FFF2-40B4-BE49-F238E27FC236}">
                <a16:creationId xmlns:a16="http://schemas.microsoft.com/office/drawing/2014/main" id="{162474A7-6712-6C40-8F68-AC142071FB8A}"/>
              </a:ext>
            </a:extLst>
          </p:cNvPr>
          <p:cNvSpPr/>
          <p:nvPr/>
        </p:nvSpPr>
        <p:spPr>
          <a:xfrm>
            <a:off x="3088370" y="2042186"/>
            <a:ext cx="1483630" cy="484632"/>
          </a:xfrm>
          <a:prstGeom prst="chevron">
            <a:avLst>
              <a:gd name="adj" fmla="val 31257"/>
            </a:avLst>
          </a:prstGeom>
          <a:solidFill>
            <a:srgbClr val="1E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7" name="Chevron 31">
            <a:extLst>
              <a:ext uri="{FF2B5EF4-FFF2-40B4-BE49-F238E27FC236}">
                <a16:creationId xmlns:a16="http://schemas.microsoft.com/office/drawing/2014/main" id="{1FAF5212-F739-E94D-B16D-B0A77C4025A8}"/>
              </a:ext>
            </a:extLst>
          </p:cNvPr>
          <p:cNvSpPr/>
          <p:nvPr/>
        </p:nvSpPr>
        <p:spPr>
          <a:xfrm>
            <a:off x="4572000" y="2042186"/>
            <a:ext cx="1483630" cy="484632"/>
          </a:xfrm>
          <a:prstGeom prst="chevron">
            <a:avLst>
              <a:gd name="adj" fmla="val 31257"/>
            </a:avLst>
          </a:prstGeom>
          <a:solidFill>
            <a:srgbClr val="1E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8" name="Chevron 32">
            <a:extLst>
              <a:ext uri="{FF2B5EF4-FFF2-40B4-BE49-F238E27FC236}">
                <a16:creationId xmlns:a16="http://schemas.microsoft.com/office/drawing/2014/main" id="{A3193179-50ED-2741-88B8-6C835B5C5144}"/>
              </a:ext>
            </a:extLst>
          </p:cNvPr>
          <p:cNvSpPr/>
          <p:nvPr/>
        </p:nvSpPr>
        <p:spPr>
          <a:xfrm>
            <a:off x="6055630" y="2042186"/>
            <a:ext cx="1483630" cy="484632"/>
          </a:xfrm>
          <a:prstGeom prst="chevron">
            <a:avLst>
              <a:gd name="adj" fmla="val 31257"/>
            </a:avLst>
          </a:prstGeom>
          <a:solidFill>
            <a:srgbClr val="1E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10" name="Rectangle 5">
            <a:extLst>
              <a:ext uri="{FF2B5EF4-FFF2-40B4-BE49-F238E27FC236}">
                <a16:creationId xmlns:a16="http://schemas.microsoft.com/office/drawing/2014/main" id="{031B231E-874C-4A44-898A-57C54D3BFD39}"/>
              </a:ext>
            </a:extLst>
          </p:cNvPr>
          <p:cNvSpPr/>
          <p:nvPr/>
        </p:nvSpPr>
        <p:spPr>
          <a:xfrm>
            <a:off x="2211166" y="2130613"/>
            <a:ext cx="270779" cy="307777"/>
          </a:xfrm>
          <a:prstGeom prst="rect">
            <a:avLst/>
          </a:prstGeom>
        </p:spPr>
        <p:txBody>
          <a:bodyPr wrap="square">
            <a:spAutoFit/>
          </a:bodyPr>
          <a:lstStyle/>
          <a:p>
            <a:pPr algn="ctr"/>
            <a:r>
              <a:rPr lang="en-US" sz="1400" b="1" spc="-41" dirty="0">
                <a:solidFill>
                  <a:schemeClr val="bg1"/>
                </a:solidFill>
                <a:latin typeface="Calibri" panose="020F0502020204030204" pitchFamily="34" charset="0"/>
                <a:cs typeface="Calibri" panose="020F0502020204030204" pitchFamily="34" charset="0"/>
                <a:sym typeface="Rajdhani Semibold"/>
              </a:rPr>
              <a:t>1</a:t>
            </a:r>
            <a:endParaRPr lang="en-US" sz="1400" dirty="0">
              <a:latin typeface="Calibri" panose="020F0502020204030204" pitchFamily="34" charset="0"/>
              <a:cs typeface="Calibri" panose="020F0502020204030204" pitchFamily="34" charset="0"/>
            </a:endParaRPr>
          </a:p>
        </p:txBody>
      </p:sp>
      <p:sp>
        <p:nvSpPr>
          <p:cNvPr id="11" name="Rectangle 36">
            <a:extLst>
              <a:ext uri="{FF2B5EF4-FFF2-40B4-BE49-F238E27FC236}">
                <a16:creationId xmlns:a16="http://schemas.microsoft.com/office/drawing/2014/main" id="{8CFF6B8D-7EEA-304F-A90F-C5EAD4D872BA}"/>
              </a:ext>
            </a:extLst>
          </p:cNvPr>
          <p:cNvSpPr/>
          <p:nvPr/>
        </p:nvSpPr>
        <p:spPr>
          <a:xfrm>
            <a:off x="3694795" y="2135270"/>
            <a:ext cx="270779" cy="307777"/>
          </a:xfrm>
          <a:prstGeom prst="rect">
            <a:avLst/>
          </a:prstGeom>
        </p:spPr>
        <p:txBody>
          <a:bodyPr wrap="square">
            <a:spAutoFit/>
          </a:bodyPr>
          <a:lstStyle/>
          <a:p>
            <a:pPr algn="ctr"/>
            <a:r>
              <a:rPr lang="en-US" sz="1400" b="1" spc="-41" dirty="0">
                <a:solidFill>
                  <a:schemeClr val="bg1"/>
                </a:solidFill>
                <a:latin typeface="Calibri" panose="020F0502020204030204" pitchFamily="34" charset="0"/>
                <a:ea typeface="Rajdhani Semibold"/>
                <a:cs typeface="Calibri" panose="020F0502020204030204" pitchFamily="34" charset="0"/>
                <a:sym typeface="Rajdhani Semibold"/>
              </a:rPr>
              <a:t>2</a:t>
            </a:r>
            <a:endParaRPr lang="en-US" sz="1400" dirty="0">
              <a:latin typeface="Calibri" panose="020F0502020204030204" pitchFamily="34" charset="0"/>
              <a:cs typeface="Calibri" panose="020F0502020204030204" pitchFamily="34" charset="0"/>
            </a:endParaRPr>
          </a:p>
        </p:txBody>
      </p:sp>
      <p:sp>
        <p:nvSpPr>
          <p:cNvPr id="12" name="Rectangle 37">
            <a:extLst>
              <a:ext uri="{FF2B5EF4-FFF2-40B4-BE49-F238E27FC236}">
                <a16:creationId xmlns:a16="http://schemas.microsoft.com/office/drawing/2014/main" id="{4C90BD77-69A2-DB45-BA5B-324AE2BD536A}"/>
              </a:ext>
            </a:extLst>
          </p:cNvPr>
          <p:cNvSpPr/>
          <p:nvPr/>
        </p:nvSpPr>
        <p:spPr>
          <a:xfrm>
            <a:off x="5178427" y="2135270"/>
            <a:ext cx="270779" cy="307777"/>
          </a:xfrm>
          <a:prstGeom prst="rect">
            <a:avLst/>
          </a:prstGeom>
        </p:spPr>
        <p:txBody>
          <a:bodyPr wrap="square">
            <a:spAutoFit/>
          </a:bodyPr>
          <a:lstStyle/>
          <a:p>
            <a:pPr algn="ctr"/>
            <a:r>
              <a:rPr lang="en-US" sz="1400" b="1" spc="-41" dirty="0">
                <a:solidFill>
                  <a:schemeClr val="bg1"/>
                </a:solidFill>
                <a:latin typeface="Calibri" panose="020F0502020204030204" pitchFamily="34" charset="0"/>
                <a:ea typeface="Rajdhani Semibold"/>
                <a:cs typeface="Calibri" panose="020F0502020204030204" pitchFamily="34" charset="0"/>
                <a:sym typeface="Rajdhani Semibold"/>
              </a:rPr>
              <a:t>3</a:t>
            </a:r>
            <a:endParaRPr lang="en-US" sz="1400" dirty="0">
              <a:latin typeface="Calibri" panose="020F0502020204030204" pitchFamily="34" charset="0"/>
              <a:cs typeface="Calibri" panose="020F0502020204030204" pitchFamily="34" charset="0"/>
            </a:endParaRPr>
          </a:p>
        </p:txBody>
      </p:sp>
      <p:sp>
        <p:nvSpPr>
          <p:cNvPr id="13" name="Rectangle 38">
            <a:extLst>
              <a:ext uri="{FF2B5EF4-FFF2-40B4-BE49-F238E27FC236}">
                <a16:creationId xmlns:a16="http://schemas.microsoft.com/office/drawing/2014/main" id="{DD82ED1C-11C6-A64B-A15C-29F9E3CFEFC0}"/>
              </a:ext>
            </a:extLst>
          </p:cNvPr>
          <p:cNvSpPr/>
          <p:nvPr/>
        </p:nvSpPr>
        <p:spPr>
          <a:xfrm>
            <a:off x="6656400" y="2135270"/>
            <a:ext cx="270779" cy="307777"/>
          </a:xfrm>
          <a:prstGeom prst="rect">
            <a:avLst/>
          </a:prstGeom>
        </p:spPr>
        <p:txBody>
          <a:bodyPr wrap="square">
            <a:spAutoFit/>
          </a:bodyPr>
          <a:lstStyle/>
          <a:p>
            <a:pPr algn="ctr"/>
            <a:r>
              <a:rPr lang="en-US" sz="1400" b="1" spc="-41" dirty="0">
                <a:solidFill>
                  <a:schemeClr val="bg1"/>
                </a:solidFill>
                <a:latin typeface="Calibri" panose="020F0502020204030204" pitchFamily="34" charset="0"/>
                <a:cs typeface="Calibri" panose="020F0502020204030204" pitchFamily="34" charset="0"/>
                <a:sym typeface="Rajdhani Semibold"/>
              </a:rPr>
              <a:t>4</a:t>
            </a:r>
            <a:endParaRPr lang="en-US" sz="1400" dirty="0">
              <a:latin typeface="Calibri" panose="020F0502020204030204" pitchFamily="34" charset="0"/>
              <a:cs typeface="Calibri" panose="020F0502020204030204" pitchFamily="34" charset="0"/>
            </a:endParaRPr>
          </a:p>
        </p:txBody>
      </p:sp>
      <p:sp>
        <p:nvSpPr>
          <p:cNvPr id="21" name="Rectangle 46">
            <a:extLst>
              <a:ext uri="{FF2B5EF4-FFF2-40B4-BE49-F238E27FC236}">
                <a16:creationId xmlns:a16="http://schemas.microsoft.com/office/drawing/2014/main" id="{00E73789-38B6-2B45-BCF2-15C6B023CCA8}"/>
              </a:ext>
            </a:extLst>
          </p:cNvPr>
          <p:cNvSpPr/>
          <p:nvPr/>
        </p:nvSpPr>
        <p:spPr>
          <a:xfrm>
            <a:off x="1492048" y="2686970"/>
            <a:ext cx="1436106" cy="276999"/>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 RECHTSBERATUNG</a:t>
            </a:r>
          </a:p>
        </p:txBody>
      </p:sp>
      <p:sp>
        <p:nvSpPr>
          <p:cNvPr id="22" name="TextBox 47">
            <a:extLst>
              <a:ext uri="{FF2B5EF4-FFF2-40B4-BE49-F238E27FC236}">
                <a16:creationId xmlns:a16="http://schemas.microsoft.com/office/drawing/2014/main" id="{33A76EA9-B1A9-F643-B2D4-4F69EC6E861C}"/>
              </a:ext>
            </a:extLst>
          </p:cNvPr>
          <p:cNvSpPr txBox="1"/>
          <p:nvPr/>
        </p:nvSpPr>
        <p:spPr>
          <a:xfrm>
            <a:off x="3158697" y="3055781"/>
            <a:ext cx="1199596" cy="461665"/>
          </a:xfrm>
          <a:prstGeom prst="rect">
            <a:avLst/>
          </a:prstGeom>
          <a:noFill/>
        </p:spPr>
        <p:txBody>
          <a:bodyPr wrap="square" rtlCol="0">
            <a:spAutoFit/>
          </a:bodyPr>
          <a:lstStyle/>
          <a:p>
            <a:pPr algn="ct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Mahnen</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Einschreiben</a:t>
            </a:r>
            <a:endPar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endParaRPr>
          </a:p>
        </p:txBody>
      </p:sp>
      <p:sp>
        <p:nvSpPr>
          <p:cNvPr id="23" name="Rectangle 48">
            <a:extLst>
              <a:ext uri="{FF2B5EF4-FFF2-40B4-BE49-F238E27FC236}">
                <a16:creationId xmlns:a16="http://schemas.microsoft.com/office/drawing/2014/main" id="{D46E0873-3996-7F4D-8AEA-9C640596EE95}"/>
              </a:ext>
            </a:extLst>
          </p:cNvPr>
          <p:cNvSpPr/>
          <p:nvPr/>
        </p:nvSpPr>
        <p:spPr>
          <a:xfrm>
            <a:off x="2752078" y="2686970"/>
            <a:ext cx="2012834" cy="461665"/>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EINVERNEHMLICHE </a:t>
            </a:r>
          </a:p>
          <a:p>
            <a:pPr algn="ctr"/>
            <a:r>
              <a:rPr lang="en-US" sz="1200" b="1" dirty="0">
                <a:latin typeface="Calibri" panose="020F0502020204030204" pitchFamily="34" charset="0"/>
                <a:cs typeface="Calibri" panose="020F0502020204030204" pitchFamily="34" charset="0"/>
              </a:rPr>
              <a:t>LÖSUNG</a:t>
            </a:r>
          </a:p>
        </p:txBody>
      </p:sp>
      <p:sp>
        <p:nvSpPr>
          <p:cNvPr id="24" name="TextBox 49">
            <a:extLst>
              <a:ext uri="{FF2B5EF4-FFF2-40B4-BE49-F238E27FC236}">
                <a16:creationId xmlns:a16="http://schemas.microsoft.com/office/drawing/2014/main" id="{B98F7614-5B69-CB4C-8BF6-3D3078D9CCD1}"/>
              </a:ext>
            </a:extLst>
          </p:cNvPr>
          <p:cNvSpPr txBox="1"/>
          <p:nvPr/>
        </p:nvSpPr>
        <p:spPr>
          <a:xfrm>
            <a:off x="4307398" y="2871115"/>
            <a:ext cx="2012834" cy="646331"/>
          </a:xfrm>
          <a:prstGeom prst="rect">
            <a:avLst/>
          </a:prstGeom>
          <a:noFill/>
        </p:spPr>
        <p:txBody>
          <a:bodyPr wrap="square" rtlCol="0">
            <a:spAutoFit/>
          </a:bodyPr>
          <a:lstStyle/>
          <a:p>
            <a:pPr algn="ct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bis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zu</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b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b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CHF 30’000.00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kostenlos</a:t>
            </a:r>
            <a:endPar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endParaRPr>
          </a:p>
          <a:p>
            <a:pPr algn="ct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Arbeitsort</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 Sitz AG</a:t>
            </a:r>
          </a:p>
        </p:txBody>
      </p:sp>
      <p:sp>
        <p:nvSpPr>
          <p:cNvPr id="25" name="Rectangle 50">
            <a:extLst>
              <a:ext uri="{FF2B5EF4-FFF2-40B4-BE49-F238E27FC236}">
                <a16:creationId xmlns:a16="http://schemas.microsoft.com/office/drawing/2014/main" id="{75E5FE2B-807D-0C40-BB26-66D059B80AD0}"/>
              </a:ext>
            </a:extLst>
          </p:cNvPr>
          <p:cNvSpPr/>
          <p:nvPr/>
        </p:nvSpPr>
        <p:spPr>
          <a:xfrm>
            <a:off x="4376684" y="2686970"/>
            <a:ext cx="1811045" cy="276999"/>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SCHLICHTUNGSSTELLE</a:t>
            </a:r>
          </a:p>
        </p:txBody>
      </p:sp>
      <p:sp>
        <p:nvSpPr>
          <p:cNvPr id="26" name="TextBox 56">
            <a:extLst>
              <a:ext uri="{FF2B5EF4-FFF2-40B4-BE49-F238E27FC236}">
                <a16:creationId xmlns:a16="http://schemas.microsoft.com/office/drawing/2014/main" id="{E2665F31-146E-354D-9E6D-7FB40CCD26CD}"/>
              </a:ext>
            </a:extLst>
          </p:cNvPr>
          <p:cNvSpPr txBox="1"/>
          <p:nvPr/>
        </p:nvSpPr>
        <p:spPr>
          <a:xfrm>
            <a:off x="6095420" y="2889551"/>
            <a:ext cx="1337778" cy="276999"/>
          </a:xfrm>
          <a:prstGeom prst="rect">
            <a:avLst/>
          </a:prstGeom>
          <a:noFill/>
        </p:spPr>
        <p:txBody>
          <a:bodyPr wrap="square" rtlCol="0">
            <a:spAutoFit/>
          </a:bodyPr>
          <a:lstStyle/>
          <a:p>
            <a:pPr algn="ct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Klagebewilligung</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p>
        </p:txBody>
      </p:sp>
      <p:sp>
        <p:nvSpPr>
          <p:cNvPr id="27" name="Rectangle 57">
            <a:extLst>
              <a:ext uri="{FF2B5EF4-FFF2-40B4-BE49-F238E27FC236}">
                <a16:creationId xmlns:a16="http://schemas.microsoft.com/office/drawing/2014/main" id="{BB179F4F-20C2-2349-A90E-59A76D9323B9}"/>
              </a:ext>
            </a:extLst>
          </p:cNvPr>
          <p:cNvSpPr/>
          <p:nvPr/>
        </p:nvSpPr>
        <p:spPr>
          <a:xfrm>
            <a:off x="6210831" y="2687148"/>
            <a:ext cx="1199595" cy="276999"/>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ZIVILGERICHT</a:t>
            </a:r>
          </a:p>
        </p:txBody>
      </p:sp>
      <p:sp>
        <p:nvSpPr>
          <p:cNvPr id="30" name="TextBox 60">
            <a:extLst>
              <a:ext uri="{FF2B5EF4-FFF2-40B4-BE49-F238E27FC236}">
                <a16:creationId xmlns:a16="http://schemas.microsoft.com/office/drawing/2014/main" id="{F705716E-52A7-9F47-AF53-85BDC2699003}"/>
              </a:ext>
            </a:extLst>
          </p:cNvPr>
          <p:cNvSpPr txBox="1"/>
          <p:nvPr/>
        </p:nvSpPr>
        <p:spPr>
          <a:xfrm>
            <a:off x="777339" y="3964023"/>
            <a:ext cx="7420608" cy="400110"/>
          </a:xfrm>
          <a:prstGeom prst="rect">
            <a:avLst/>
          </a:prstGeom>
          <a:noFill/>
        </p:spPr>
        <p:txBody>
          <a:bodyPr wrap="square" rtlCol="0">
            <a:spAutoFit/>
          </a:bodyPr>
          <a:lstStyle/>
          <a:p>
            <a:pPr algn="ctr"/>
            <a:r>
              <a:rPr lang="en-US" sz="2000" cap="small" dirty="0" err="1">
                <a:latin typeface="Calibri" panose="020F0502020204030204" pitchFamily="34" charset="0"/>
                <a:ea typeface="Roboto Light" panose="02000000000000000000" pitchFamily="2" charset="0"/>
                <a:cs typeface="Calibri" panose="020F0502020204030204" pitchFamily="34" charset="0"/>
              </a:rPr>
              <a:t>Recht</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zu</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haben</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bedeutet</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nicht</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recht</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zu</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bekommen</a:t>
            </a:r>
            <a:r>
              <a:rPr lang="en-US" sz="2000" cap="small" dirty="0">
                <a:latin typeface="Calibri" panose="020F0502020204030204" pitchFamily="34" charset="0"/>
                <a:ea typeface="Roboto Light" panose="02000000000000000000" pitchFamily="2" charset="0"/>
                <a:cs typeface="Calibri" panose="020F0502020204030204" pitchFamily="34" charset="0"/>
              </a:rPr>
              <a:t>!</a:t>
            </a:r>
            <a:endParaRPr lang="en-US" sz="2000" dirty="0">
              <a:latin typeface="Calibri" panose="020F0502020204030204" pitchFamily="34" charset="0"/>
              <a:ea typeface="Roboto Light" panose="02000000000000000000" pitchFamily="2" charset="0"/>
              <a:cs typeface="Calibri" panose="020F0502020204030204" pitchFamily="34" charset="0"/>
            </a:endParaRPr>
          </a:p>
        </p:txBody>
      </p:sp>
      <p:cxnSp>
        <p:nvCxnSpPr>
          <p:cNvPr id="31" name="Straight Connector 7">
            <a:extLst>
              <a:ext uri="{FF2B5EF4-FFF2-40B4-BE49-F238E27FC236}">
                <a16:creationId xmlns:a16="http://schemas.microsoft.com/office/drawing/2014/main" id="{73DC3493-FC32-B74B-8CF3-34185E376584}"/>
              </a:ext>
            </a:extLst>
          </p:cNvPr>
          <p:cNvCxnSpPr/>
          <p:nvPr/>
        </p:nvCxnSpPr>
        <p:spPr>
          <a:xfrm>
            <a:off x="654008" y="3723765"/>
            <a:ext cx="7690649" cy="0"/>
          </a:xfrm>
          <a:prstGeom prst="line">
            <a:avLst/>
          </a:prstGeom>
          <a:ln w="12700">
            <a:solidFill>
              <a:srgbClr val="1E4587"/>
            </a:solidFill>
          </a:ln>
          <a:effectLst/>
        </p:spPr>
        <p:style>
          <a:lnRef idx="2">
            <a:schemeClr val="accent1"/>
          </a:lnRef>
          <a:fillRef idx="0">
            <a:schemeClr val="accent1"/>
          </a:fillRef>
          <a:effectRef idx="1">
            <a:schemeClr val="accent1"/>
          </a:effectRef>
          <a:fontRef idx="minor">
            <a:schemeClr val="tx1"/>
          </a:fontRef>
        </p:style>
      </p:cxnSp>
      <p:sp>
        <p:nvSpPr>
          <p:cNvPr id="4" name="Rechteck 3">
            <a:extLst>
              <a:ext uri="{FF2B5EF4-FFF2-40B4-BE49-F238E27FC236}">
                <a16:creationId xmlns:a16="http://schemas.microsoft.com/office/drawing/2014/main" id="{4BF4FDE9-CEC5-A041-A7EB-44064255179C}"/>
              </a:ext>
            </a:extLst>
          </p:cNvPr>
          <p:cNvSpPr/>
          <p:nvPr/>
        </p:nvSpPr>
        <p:spPr>
          <a:xfrm>
            <a:off x="3457497" y="1207810"/>
            <a:ext cx="3523647" cy="830997"/>
          </a:xfrm>
          <a:prstGeom prst="rect">
            <a:avLst/>
          </a:prstGeom>
        </p:spPr>
        <p:txBody>
          <a:bodyPr wrap="square">
            <a:spAutoFit/>
          </a:bodyPr>
          <a:lstStyle/>
          <a:p>
            <a:pPr algn="ctr"/>
            <a:r>
              <a:rPr lang="de-DE" sz="1200" dirty="0">
                <a:solidFill>
                  <a:schemeClr val="bg1">
                    <a:lumMod val="65000"/>
                  </a:schemeClr>
                </a:solidFill>
              </a:rPr>
              <a:t>Schlichtungsstelle für Arbeitsverhältnisse St.Gallen</a:t>
            </a:r>
          </a:p>
          <a:p>
            <a:pPr algn="ctr"/>
            <a:r>
              <a:rPr lang="de-DE" sz="1200" i="1" dirty="0">
                <a:solidFill>
                  <a:schemeClr val="bg1">
                    <a:lumMod val="65000"/>
                  </a:schemeClr>
                </a:solidFill>
              </a:rPr>
              <a:t>Präsident Marco Cottinelli</a:t>
            </a:r>
            <a:endParaRPr lang="de-DE" sz="1200" dirty="0">
              <a:solidFill>
                <a:schemeClr val="bg1">
                  <a:lumMod val="65000"/>
                </a:schemeClr>
              </a:solidFill>
            </a:endParaRPr>
          </a:p>
          <a:p>
            <a:pPr algn="ctr"/>
            <a:r>
              <a:rPr lang="de-DE" sz="1200" dirty="0" err="1">
                <a:solidFill>
                  <a:schemeClr val="bg1">
                    <a:lumMod val="65000"/>
                  </a:schemeClr>
                </a:solidFill>
              </a:rPr>
              <a:t>Rosenbergstrasse</a:t>
            </a:r>
            <a:r>
              <a:rPr lang="de-DE" sz="1200" dirty="0">
                <a:solidFill>
                  <a:schemeClr val="bg1">
                    <a:lumMod val="65000"/>
                  </a:schemeClr>
                </a:solidFill>
              </a:rPr>
              <a:t> 60</a:t>
            </a:r>
            <a:br>
              <a:rPr lang="de-DE" sz="1200" dirty="0">
                <a:solidFill>
                  <a:schemeClr val="bg1">
                    <a:lumMod val="65000"/>
                  </a:schemeClr>
                </a:solidFill>
              </a:rPr>
            </a:br>
            <a:r>
              <a:rPr lang="de-DE" sz="1200" dirty="0">
                <a:solidFill>
                  <a:schemeClr val="bg1">
                    <a:lumMod val="65000"/>
                  </a:schemeClr>
                </a:solidFill>
              </a:rPr>
              <a:t>9001 St.Gallen</a:t>
            </a:r>
          </a:p>
        </p:txBody>
      </p:sp>
      <mc:AlternateContent xmlns:mc="http://schemas.openxmlformats.org/markup-compatibility/2006" xmlns:pslz="http://schemas.microsoft.com/office/powerpoint/2016/slidezoom">
        <mc:Choice Requires="pslz">
          <p:graphicFrame>
            <p:nvGraphicFramePr>
              <p:cNvPr id="16" name="Folienzoom 15">
                <a:extLst>
                  <a:ext uri="{FF2B5EF4-FFF2-40B4-BE49-F238E27FC236}">
                    <a16:creationId xmlns:a16="http://schemas.microsoft.com/office/drawing/2014/main" id="{738510A2-B81B-6842-9A99-8C75EFC5AE80}"/>
                  </a:ext>
                </a:extLst>
              </p:cNvPr>
              <p:cNvGraphicFramePr>
                <a:graphicFrameLocks noChangeAspect="1"/>
              </p:cNvGraphicFramePr>
              <p:nvPr>
                <p:extLst>
                  <p:ext uri="{D42A27DB-BD31-4B8C-83A1-F6EECF244321}">
                    <p14:modId xmlns:p14="http://schemas.microsoft.com/office/powerpoint/2010/main" val="135543622"/>
                  </p:ext>
                </p:extLst>
              </p:nvPr>
            </p:nvGraphicFramePr>
            <p:xfrm>
              <a:off x="6074268" y="1573872"/>
              <a:ext cx="684799" cy="385200"/>
            </p:xfrm>
            <a:graphic>
              <a:graphicData uri="http://schemas.microsoft.com/office/powerpoint/2016/slidezoom">
                <pslz:sldZm>
                  <pslz:sldZmObj sldId="888" cId="3088947695">
                    <pslz:zmPr id="{4B903C01-E831-0244-8B32-B1F49BE9CAB5}" returnToParent="0" transitionDur="1000">
                      <p166:blipFill xmlns:p166="http://schemas.microsoft.com/office/powerpoint/2016/6/main">
                        <a:blip r:embed="rId3"/>
                        <a:stretch>
                          <a:fillRect/>
                        </a:stretch>
                      </p166:blipFill>
                      <p166:spPr xmlns:p166="http://schemas.microsoft.com/office/powerpoint/2016/6/main">
                        <a:xfrm>
                          <a:off x="0" y="0"/>
                          <a:ext cx="684799" cy="385200"/>
                        </a:xfrm>
                        <a:prstGeom prst="rect">
                          <a:avLst/>
                        </a:prstGeom>
                        <a:ln w="3175">
                          <a:solidFill>
                            <a:prstClr val="ltGray"/>
                          </a:solidFill>
                        </a:ln>
                      </p166:spPr>
                    </pslz:zmPr>
                  </pslz:sldZmObj>
                </pslz:sldZm>
              </a:graphicData>
            </a:graphic>
          </p:graphicFrame>
        </mc:Choice>
        <mc:Fallback xmlns="">
          <p:pic>
            <p:nvPicPr>
              <p:cNvPr id="16" name="Folienzoom 15">
                <a:hlinkClick r:id="rId4" action="ppaction://hlinksldjump"/>
                <a:extLst>
                  <a:ext uri="{FF2B5EF4-FFF2-40B4-BE49-F238E27FC236}">
                    <a16:creationId xmlns:a16="http://schemas.microsoft.com/office/drawing/2014/main" id="{738510A2-B81B-6842-9A99-8C75EFC5AE80}"/>
                  </a:ext>
                </a:extLst>
              </p:cNvPr>
              <p:cNvPicPr>
                <a:picLocks noGrp="1" noRot="1" noChangeAspect="1" noMove="1" noResize="1" noEditPoints="1" noAdjustHandles="1" noChangeArrowheads="1" noChangeShapeType="1"/>
              </p:cNvPicPr>
              <p:nvPr/>
            </p:nvPicPr>
            <p:blipFill>
              <a:blip r:embed="rId5"/>
              <a:stretch>
                <a:fillRect/>
              </a:stretch>
            </p:blipFill>
            <p:spPr>
              <a:xfrm>
                <a:off x="6074268" y="1573872"/>
                <a:ext cx="684799" cy="385200"/>
              </a:xfrm>
              <a:prstGeom prst="rect">
                <a:avLst/>
              </a:prstGeom>
              <a:ln w="3175">
                <a:solidFill>
                  <a:prstClr val="ltGray"/>
                </a:solidFill>
              </a:ln>
            </p:spPr>
          </p:pic>
        </mc:Fallback>
      </mc:AlternateContent>
      <p:sp>
        <p:nvSpPr>
          <p:cNvPr id="9" name="TextBox 45">
            <a:extLst>
              <a:ext uri="{FF2B5EF4-FFF2-40B4-BE49-F238E27FC236}">
                <a16:creationId xmlns:a16="http://schemas.microsoft.com/office/drawing/2014/main" id="{DFED7C0C-B546-44A5-83FF-5E58B458645D}"/>
              </a:ext>
            </a:extLst>
          </p:cNvPr>
          <p:cNvSpPr txBox="1"/>
          <p:nvPr/>
        </p:nvSpPr>
        <p:spPr>
          <a:xfrm>
            <a:off x="1492048" y="2932530"/>
            <a:ext cx="1436105" cy="276999"/>
          </a:xfrm>
          <a:prstGeom prst="rect">
            <a:avLst/>
          </a:prstGeom>
          <a:noFill/>
        </p:spPr>
        <p:txBody>
          <a:bodyPr wrap="square" rtlCol="0">
            <a:spAutoFit/>
          </a:bodyPr>
          <a:lstStyle/>
          <a:p>
            <a:pPr algn="ct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siehe</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nachfolgend</a:t>
            </a:r>
            <a:endPar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endParaRPr>
          </a:p>
        </p:txBody>
      </p:sp>
    </p:spTree>
    <p:extLst>
      <p:ext uri="{BB962C8B-B14F-4D97-AF65-F5344CB8AC3E}">
        <p14:creationId xmlns:p14="http://schemas.microsoft.com/office/powerpoint/2010/main" val="162167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u="sng" noProof="0" dirty="0">
                <a:latin typeface="Calibri" panose="020F0502020204030204" pitchFamily="34" charset="0"/>
                <a:cs typeface="Calibri" panose="020F0502020204030204" pitchFamily="34" charset="0"/>
              </a:rPr>
              <a:t>PRIVAT</a:t>
            </a:r>
            <a:r>
              <a:rPr lang="de-CH" noProof="0" dirty="0">
                <a:latin typeface="Calibri" panose="020F0502020204030204" pitchFamily="34" charset="0"/>
                <a:cs typeface="Calibri" panose="020F0502020204030204" pitchFamily="34" charset="0"/>
              </a:rPr>
              <a:t>-RECHT­LICHE ANSTELLUNG</a:t>
            </a:r>
          </a:p>
        </p:txBody>
      </p:sp>
      <p:sp>
        <p:nvSpPr>
          <p:cNvPr id="3" name="Slide Number Placeholder 2"/>
          <p:cNvSpPr>
            <a:spLocks noGrp="1"/>
          </p:cNvSpPr>
          <p:nvPr>
            <p:ph type="sldNum" sz="quarter" idx="12"/>
          </p:nvPr>
        </p:nvSpPr>
        <p:spPr/>
        <p:txBody>
          <a:bodyPr/>
          <a:lstStyle/>
          <a:p>
            <a:fld id="{D60D1EDE-7116-2443-9BDD-368CE5B37660}" type="slidenum">
              <a:rPr lang="en-US" smtClean="0"/>
              <a:t>12</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pic>
        <p:nvPicPr>
          <p:cNvPr id="9" name="Grafik 8">
            <a:extLst>
              <a:ext uri="{FF2B5EF4-FFF2-40B4-BE49-F238E27FC236}">
                <a16:creationId xmlns:a16="http://schemas.microsoft.com/office/drawing/2014/main" id="{6CDE2FE7-E74B-7A48-8E3A-F01A315A132C}"/>
              </a:ext>
            </a:extLst>
          </p:cNvPr>
          <p:cNvPicPr>
            <a:picLocks noChangeAspect="1"/>
          </p:cNvPicPr>
          <p:nvPr/>
        </p:nvPicPr>
        <p:blipFill rotWithShape="1">
          <a:blip r:embed="rId3"/>
          <a:srcRect b="11581"/>
          <a:stretch/>
        </p:blipFill>
        <p:spPr>
          <a:xfrm>
            <a:off x="2774049" y="847309"/>
            <a:ext cx="3433568" cy="4296192"/>
          </a:xfrm>
          <a:prstGeom prst="rect">
            <a:avLst/>
          </a:prstGeom>
          <a:ln>
            <a:solidFill>
              <a:srgbClr val="1E4587"/>
            </a:solidFill>
          </a:ln>
        </p:spPr>
      </p:pic>
    </p:spTree>
    <p:extLst>
      <p:ext uri="{BB962C8B-B14F-4D97-AF65-F5344CB8AC3E}">
        <p14:creationId xmlns:p14="http://schemas.microsoft.com/office/powerpoint/2010/main" val="3088947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u="sng" noProof="0" dirty="0">
                <a:latin typeface="Calibri" panose="020F0502020204030204" pitchFamily="34" charset="0"/>
                <a:cs typeface="Calibri" panose="020F0502020204030204" pitchFamily="34" charset="0"/>
              </a:rPr>
              <a:t>ÖFFENTLICH</a:t>
            </a:r>
            <a:r>
              <a:rPr lang="de-CH" noProof="0" dirty="0">
                <a:latin typeface="Calibri" panose="020F0502020204030204" pitchFamily="34" charset="0"/>
                <a:cs typeface="Calibri" panose="020F0502020204030204" pitchFamily="34" charset="0"/>
              </a:rPr>
              <a:t>-RECHT­LICHE ANSTELLUNG</a:t>
            </a:r>
          </a:p>
        </p:txBody>
      </p:sp>
      <p:sp>
        <p:nvSpPr>
          <p:cNvPr id="3" name="Slide Number Placeholder 2"/>
          <p:cNvSpPr>
            <a:spLocks noGrp="1"/>
          </p:cNvSpPr>
          <p:nvPr>
            <p:ph type="sldNum" sz="quarter" idx="12"/>
          </p:nvPr>
        </p:nvSpPr>
        <p:spPr/>
        <p:txBody>
          <a:bodyPr/>
          <a:lstStyle/>
          <a:p>
            <a:fld id="{D60D1EDE-7116-2443-9BDD-368CE5B37660}" type="slidenum">
              <a:rPr lang="en-US" smtClean="0"/>
              <a:t>13</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
        <p:nvSpPr>
          <p:cNvPr id="5" name="Chevron 3">
            <a:extLst>
              <a:ext uri="{FF2B5EF4-FFF2-40B4-BE49-F238E27FC236}">
                <a16:creationId xmlns:a16="http://schemas.microsoft.com/office/drawing/2014/main" id="{11DC32D8-4AD0-1C4A-B170-ED1079D76EF9}"/>
              </a:ext>
            </a:extLst>
          </p:cNvPr>
          <p:cNvSpPr/>
          <p:nvPr/>
        </p:nvSpPr>
        <p:spPr>
          <a:xfrm>
            <a:off x="1604740" y="2042186"/>
            <a:ext cx="1483630" cy="484632"/>
          </a:xfrm>
          <a:prstGeom prst="chevron">
            <a:avLst>
              <a:gd name="adj" fmla="val 31257"/>
            </a:avLst>
          </a:prstGeom>
          <a:solidFill>
            <a:srgbClr val="1E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6" name="Chevron 30">
            <a:extLst>
              <a:ext uri="{FF2B5EF4-FFF2-40B4-BE49-F238E27FC236}">
                <a16:creationId xmlns:a16="http://schemas.microsoft.com/office/drawing/2014/main" id="{162474A7-6712-6C40-8F68-AC142071FB8A}"/>
              </a:ext>
            </a:extLst>
          </p:cNvPr>
          <p:cNvSpPr/>
          <p:nvPr/>
        </p:nvSpPr>
        <p:spPr>
          <a:xfrm>
            <a:off x="3088370" y="2042186"/>
            <a:ext cx="1483630" cy="484632"/>
          </a:xfrm>
          <a:prstGeom prst="chevron">
            <a:avLst>
              <a:gd name="adj" fmla="val 31257"/>
            </a:avLst>
          </a:prstGeom>
          <a:solidFill>
            <a:srgbClr val="1E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7" name="Chevron 31">
            <a:extLst>
              <a:ext uri="{FF2B5EF4-FFF2-40B4-BE49-F238E27FC236}">
                <a16:creationId xmlns:a16="http://schemas.microsoft.com/office/drawing/2014/main" id="{1FAF5212-F739-E94D-B16D-B0A77C4025A8}"/>
              </a:ext>
            </a:extLst>
          </p:cNvPr>
          <p:cNvSpPr/>
          <p:nvPr/>
        </p:nvSpPr>
        <p:spPr>
          <a:xfrm>
            <a:off x="4572000" y="2042186"/>
            <a:ext cx="1483630" cy="484632"/>
          </a:xfrm>
          <a:prstGeom prst="chevron">
            <a:avLst>
              <a:gd name="adj" fmla="val 31257"/>
            </a:avLst>
          </a:prstGeom>
          <a:solidFill>
            <a:srgbClr val="1E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8" name="Chevron 32">
            <a:extLst>
              <a:ext uri="{FF2B5EF4-FFF2-40B4-BE49-F238E27FC236}">
                <a16:creationId xmlns:a16="http://schemas.microsoft.com/office/drawing/2014/main" id="{A3193179-50ED-2741-88B8-6C835B5C5144}"/>
              </a:ext>
            </a:extLst>
          </p:cNvPr>
          <p:cNvSpPr/>
          <p:nvPr/>
        </p:nvSpPr>
        <p:spPr>
          <a:xfrm>
            <a:off x="6055630" y="2042186"/>
            <a:ext cx="1483630" cy="484632"/>
          </a:xfrm>
          <a:prstGeom prst="chevron">
            <a:avLst>
              <a:gd name="adj" fmla="val 31257"/>
            </a:avLst>
          </a:prstGeom>
          <a:solidFill>
            <a:srgbClr val="1E45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panose="020F0502020204030204" pitchFamily="34" charset="0"/>
              <a:cs typeface="Calibri" panose="020F0502020204030204" pitchFamily="34" charset="0"/>
            </a:endParaRPr>
          </a:p>
        </p:txBody>
      </p:sp>
      <p:sp>
        <p:nvSpPr>
          <p:cNvPr id="10" name="Rectangle 5">
            <a:extLst>
              <a:ext uri="{FF2B5EF4-FFF2-40B4-BE49-F238E27FC236}">
                <a16:creationId xmlns:a16="http://schemas.microsoft.com/office/drawing/2014/main" id="{031B231E-874C-4A44-898A-57C54D3BFD39}"/>
              </a:ext>
            </a:extLst>
          </p:cNvPr>
          <p:cNvSpPr/>
          <p:nvPr/>
        </p:nvSpPr>
        <p:spPr>
          <a:xfrm>
            <a:off x="2211166" y="2130613"/>
            <a:ext cx="270779" cy="307777"/>
          </a:xfrm>
          <a:prstGeom prst="rect">
            <a:avLst/>
          </a:prstGeom>
        </p:spPr>
        <p:txBody>
          <a:bodyPr wrap="square">
            <a:spAutoFit/>
          </a:bodyPr>
          <a:lstStyle/>
          <a:p>
            <a:pPr algn="ctr"/>
            <a:r>
              <a:rPr lang="en-US" sz="1400" b="1" spc="-41" dirty="0">
                <a:solidFill>
                  <a:schemeClr val="bg1"/>
                </a:solidFill>
                <a:latin typeface="Calibri" panose="020F0502020204030204" pitchFamily="34" charset="0"/>
                <a:cs typeface="Calibri" panose="020F0502020204030204" pitchFamily="34" charset="0"/>
                <a:sym typeface="Rajdhani Semibold"/>
              </a:rPr>
              <a:t>1</a:t>
            </a:r>
            <a:endParaRPr lang="en-US" sz="1400" dirty="0">
              <a:latin typeface="Calibri" panose="020F0502020204030204" pitchFamily="34" charset="0"/>
              <a:cs typeface="Calibri" panose="020F0502020204030204" pitchFamily="34" charset="0"/>
            </a:endParaRPr>
          </a:p>
        </p:txBody>
      </p:sp>
      <p:sp>
        <p:nvSpPr>
          <p:cNvPr id="11" name="Rectangle 36">
            <a:extLst>
              <a:ext uri="{FF2B5EF4-FFF2-40B4-BE49-F238E27FC236}">
                <a16:creationId xmlns:a16="http://schemas.microsoft.com/office/drawing/2014/main" id="{8CFF6B8D-7EEA-304F-A90F-C5EAD4D872BA}"/>
              </a:ext>
            </a:extLst>
          </p:cNvPr>
          <p:cNvSpPr/>
          <p:nvPr/>
        </p:nvSpPr>
        <p:spPr>
          <a:xfrm>
            <a:off x="3694795" y="2135270"/>
            <a:ext cx="270779" cy="307777"/>
          </a:xfrm>
          <a:prstGeom prst="rect">
            <a:avLst/>
          </a:prstGeom>
        </p:spPr>
        <p:txBody>
          <a:bodyPr wrap="square">
            <a:spAutoFit/>
          </a:bodyPr>
          <a:lstStyle/>
          <a:p>
            <a:pPr algn="ctr"/>
            <a:r>
              <a:rPr lang="en-US" sz="1400" b="1" spc="-41" dirty="0">
                <a:solidFill>
                  <a:schemeClr val="bg1"/>
                </a:solidFill>
                <a:latin typeface="Calibri" panose="020F0502020204030204" pitchFamily="34" charset="0"/>
                <a:ea typeface="Rajdhani Semibold"/>
                <a:cs typeface="Calibri" panose="020F0502020204030204" pitchFamily="34" charset="0"/>
                <a:sym typeface="Rajdhani Semibold"/>
              </a:rPr>
              <a:t>2</a:t>
            </a:r>
            <a:endParaRPr lang="en-US" sz="1400" dirty="0">
              <a:latin typeface="Calibri" panose="020F0502020204030204" pitchFamily="34" charset="0"/>
              <a:cs typeface="Calibri" panose="020F0502020204030204" pitchFamily="34" charset="0"/>
            </a:endParaRPr>
          </a:p>
        </p:txBody>
      </p:sp>
      <p:sp>
        <p:nvSpPr>
          <p:cNvPr id="12" name="Rectangle 37">
            <a:extLst>
              <a:ext uri="{FF2B5EF4-FFF2-40B4-BE49-F238E27FC236}">
                <a16:creationId xmlns:a16="http://schemas.microsoft.com/office/drawing/2014/main" id="{4C90BD77-69A2-DB45-BA5B-324AE2BD536A}"/>
              </a:ext>
            </a:extLst>
          </p:cNvPr>
          <p:cNvSpPr/>
          <p:nvPr/>
        </p:nvSpPr>
        <p:spPr>
          <a:xfrm>
            <a:off x="5178427" y="2135270"/>
            <a:ext cx="270779" cy="307777"/>
          </a:xfrm>
          <a:prstGeom prst="rect">
            <a:avLst/>
          </a:prstGeom>
        </p:spPr>
        <p:txBody>
          <a:bodyPr wrap="square">
            <a:spAutoFit/>
          </a:bodyPr>
          <a:lstStyle/>
          <a:p>
            <a:pPr algn="ctr"/>
            <a:r>
              <a:rPr lang="en-US" sz="1400" b="1" spc="-41" dirty="0">
                <a:solidFill>
                  <a:schemeClr val="bg1"/>
                </a:solidFill>
                <a:latin typeface="Calibri" panose="020F0502020204030204" pitchFamily="34" charset="0"/>
                <a:ea typeface="Rajdhani Semibold"/>
                <a:cs typeface="Calibri" panose="020F0502020204030204" pitchFamily="34" charset="0"/>
                <a:sym typeface="Rajdhani Semibold"/>
              </a:rPr>
              <a:t>3</a:t>
            </a:r>
            <a:endParaRPr lang="en-US" sz="1400" dirty="0">
              <a:latin typeface="Calibri" panose="020F0502020204030204" pitchFamily="34" charset="0"/>
              <a:cs typeface="Calibri" panose="020F0502020204030204" pitchFamily="34" charset="0"/>
            </a:endParaRPr>
          </a:p>
        </p:txBody>
      </p:sp>
      <p:sp>
        <p:nvSpPr>
          <p:cNvPr id="13" name="Rectangle 38">
            <a:extLst>
              <a:ext uri="{FF2B5EF4-FFF2-40B4-BE49-F238E27FC236}">
                <a16:creationId xmlns:a16="http://schemas.microsoft.com/office/drawing/2014/main" id="{DD82ED1C-11C6-A64B-A15C-29F9E3CFEFC0}"/>
              </a:ext>
            </a:extLst>
          </p:cNvPr>
          <p:cNvSpPr/>
          <p:nvPr/>
        </p:nvSpPr>
        <p:spPr>
          <a:xfrm>
            <a:off x="6656400" y="2135270"/>
            <a:ext cx="270779" cy="307777"/>
          </a:xfrm>
          <a:prstGeom prst="rect">
            <a:avLst/>
          </a:prstGeom>
        </p:spPr>
        <p:txBody>
          <a:bodyPr wrap="square">
            <a:spAutoFit/>
          </a:bodyPr>
          <a:lstStyle/>
          <a:p>
            <a:pPr algn="ctr"/>
            <a:r>
              <a:rPr lang="en-US" sz="1400" b="1" spc="-41" dirty="0">
                <a:solidFill>
                  <a:schemeClr val="bg1"/>
                </a:solidFill>
                <a:latin typeface="Calibri" panose="020F0502020204030204" pitchFamily="34" charset="0"/>
                <a:cs typeface="Calibri" panose="020F0502020204030204" pitchFamily="34" charset="0"/>
                <a:sym typeface="Rajdhani Semibold"/>
              </a:rPr>
              <a:t>4</a:t>
            </a:r>
            <a:endParaRPr lang="en-US" sz="1400" dirty="0">
              <a:latin typeface="Calibri" panose="020F0502020204030204" pitchFamily="34" charset="0"/>
              <a:cs typeface="Calibri" panose="020F0502020204030204" pitchFamily="34" charset="0"/>
            </a:endParaRPr>
          </a:p>
        </p:txBody>
      </p:sp>
      <p:sp>
        <p:nvSpPr>
          <p:cNvPr id="20" name="TextBox 45">
            <a:extLst>
              <a:ext uri="{FF2B5EF4-FFF2-40B4-BE49-F238E27FC236}">
                <a16:creationId xmlns:a16="http://schemas.microsoft.com/office/drawing/2014/main" id="{3E9A733C-267F-5249-8D82-456918656D2D}"/>
              </a:ext>
            </a:extLst>
          </p:cNvPr>
          <p:cNvSpPr txBox="1"/>
          <p:nvPr/>
        </p:nvSpPr>
        <p:spPr>
          <a:xfrm>
            <a:off x="1492048" y="2932530"/>
            <a:ext cx="1436105" cy="276999"/>
          </a:xfrm>
          <a:prstGeom prst="rect">
            <a:avLst/>
          </a:prstGeom>
          <a:noFill/>
        </p:spPr>
        <p:txBody>
          <a:bodyPr wrap="square" rtlCol="0">
            <a:spAutoFit/>
          </a:bodyPr>
          <a:lstStyle/>
          <a:p>
            <a:pPr algn="ct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siehe</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nachfolgend</a:t>
            </a:r>
            <a:endPar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endParaRPr>
          </a:p>
        </p:txBody>
      </p:sp>
      <p:sp>
        <p:nvSpPr>
          <p:cNvPr id="21" name="Rectangle 46">
            <a:extLst>
              <a:ext uri="{FF2B5EF4-FFF2-40B4-BE49-F238E27FC236}">
                <a16:creationId xmlns:a16="http://schemas.microsoft.com/office/drawing/2014/main" id="{00E73789-38B6-2B45-BCF2-15C6B023CCA8}"/>
              </a:ext>
            </a:extLst>
          </p:cNvPr>
          <p:cNvSpPr/>
          <p:nvPr/>
        </p:nvSpPr>
        <p:spPr>
          <a:xfrm>
            <a:off x="1492048" y="2686970"/>
            <a:ext cx="1436106" cy="276999"/>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RECHTSBERATUNG</a:t>
            </a:r>
          </a:p>
        </p:txBody>
      </p:sp>
      <p:sp>
        <p:nvSpPr>
          <p:cNvPr id="23" name="Rectangle 48">
            <a:extLst>
              <a:ext uri="{FF2B5EF4-FFF2-40B4-BE49-F238E27FC236}">
                <a16:creationId xmlns:a16="http://schemas.microsoft.com/office/drawing/2014/main" id="{D46E0873-3996-7F4D-8AEA-9C640596EE95}"/>
              </a:ext>
            </a:extLst>
          </p:cNvPr>
          <p:cNvSpPr/>
          <p:nvPr/>
        </p:nvSpPr>
        <p:spPr>
          <a:xfrm>
            <a:off x="2752078" y="2686970"/>
            <a:ext cx="2012834" cy="461665"/>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EINVERNEHMLICHE </a:t>
            </a:r>
          </a:p>
          <a:p>
            <a:pPr algn="ctr"/>
            <a:r>
              <a:rPr lang="en-US" sz="1200" b="1" dirty="0">
                <a:latin typeface="Calibri" panose="020F0502020204030204" pitchFamily="34" charset="0"/>
                <a:cs typeface="Calibri" panose="020F0502020204030204" pitchFamily="34" charset="0"/>
              </a:rPr>
              <a:t>LÖSUNG</a:t>
            </a:r>
          </a:p>
        </p:txBody>
      </p:sp>
      <p:sp>
        <p:nvSpPr>
          <p:cNvPr id="25" name="Rectangle 50">
            <a:extLst>
              <a:ext uri="{FF2B5EF4-FFF2-40B4-BE49-F238E27FC236}">
                <a16:creationId xmlns:a16="http://schemas.microsoft.com/office/drawing/2014/main" id="{75E5FE2B-807D-0C40-BB26-66D059B80AD0}"/>
              </a:ext>
            </a:extLst>
          </p:cNvPr>
          <p:cNvSpPr/>
          <p:nvPr/>
        </p:nvSpPr>
        <p:spPr>
          <a:xfrm>
            <a:off x="4376684" y="2686970"/>
            <a:ext cx="1811045" cy="276999"/>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SCHLICHTUNGSSTELLE</a:t>
            </a:r>
          </a:p>
        </p:txBody>
      </p:sp>
      <p:sp>
        <p:nvSpPr>
          <p:cNvPr id="27" name="Rectangle 57">
            <a:extLst>
              <a:ext uri="{FF2B5EF4-FFF2-40B4-BE49-F238E27FC236}">
                <a16:creationId xmlns:a16="http://schemas.microsoft.com/office/drawing/2014/main" id="{BB179F4F-20C2-2349-A90E-59A76D9323B9}"/>
              </a:ext>
            </a:extLst>
          </p:cNvPr>
          <p:cNvSpPr/>
          <p:nvPr/>
        </p:nvSpPr>
        <p:spPr>
          <a:xfrm>
            <a:off x="6055630" y="2687148"/>
            <a:ext cx="1713131" cy="276999"/>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VERWALTUNGSGERICHT</a:t>
            </a:r>
          </a:p>
        </p:txBody>
      </p:sp>
      <p:cxnSp>
        <p:nvCxnSpPr>
          <p:cNvPr id="31" name="Straight Connector 7">
            <a:extLst>
              <a:ext uri="{FF2B5EF4-FFF2-40B4-BE49-F238E27FC236}">
                <a16:creationId xmlns:a16="http://schemas.microsoft.com/office/drawing/2014/main" id="{73DC3493-FC32-B74B-8CF3-34185E376584}"/>
              </a:ext>
            </a:extLst>
          </p:cNvPr>
          <p:cNvCxnSpPr/>
          <p:nvPr/>
        </p:nvCxnSpPr>
        <p:spPr>
          <a:xfrm>
            <a:off x="654008" y="3723765"/>
            <a:ext cx="7690649" cy="0"/>
          </a:xfrm>
          <a:prstGeom prst="line">
            <a:avLst/>
          </a:prstGeom>
          <a:ln w="12700">
            <a:solidFill>
              <a:srgbClr val="1E4587"/>
            </a:solidFill>
          </a:ln>
          <a:effectLst/>
        </p:spPr>
        <p:style>
          <a:lnRef idx="2">
            <a:schemeClr val="accent1"/>
          </a:lnRef>
          <a:fillRef idx="0">
            <a:schemeClr val="accent1"/>
          </a:fillRef>
          <a:effectRef idx="1">
            <a:schemeClr val="accent1"/>
          </a:effectRef>
          <a:fontRef idx="minor">
            <a:schemeClr val="tx1"/>
          </a:fontRef>
        </p:style>
      </p:cxnSp>
      <p:sp>
        <p:nvSpPr>
          <p:cNvPr id="4" name="Rechteck 3">
            <a:extLst>
              <a:ext uri="{FF2B5EF4-FFF2-40B4-BE49-F238E27FC236}">
                <a16:creationId xmlns:a16="http://schemas.microsoft.com/office/drawing/2014/main" id="{4BF4FDE9-CEC5-A041-A7EB-44064255179C}"/>
              </a:ext>
            </a:extLst>
          </p:cNvPr>
          <p:cNvSpPr/>
          <p:nvPr/>
        </p:nvSpPr>
        <p:spPr>
          <a:xfrm>
            <a:off x="3457497" y="1207810"/>
            <a:ext cx="3523647" cy="830997"/>
          </a:xfrm>
          <a:prstGeom prst="rect">
            <a:avLst/>
          </a:prstGeom>
        </p:spPr>
        <p:txBody>
          <a:bodyPr wrap="square">
            <a:spAutoFit/>
          </a:bodyPr>
          <a:lstStyle/>
          <a:p>
            <a:pPr algn="ctr"/>
            <a:r>
              <a:rPr lang="de-DE" sz="1200" dirty="0">
                <a:solidFill>
                  <a:schemeClr val="bg1">
                    <a:lumMod val="65000"/>
                  </a:schemeClr>
                </a:solidFill>
              </a:rPr>
              <a:t>Schlichtungsstelle in Personalsachen SG</a:t>
            </a:r>
          </a:p>
          <a:p>
            <a:pPr algn="ctr"/>
            <a:r>
              <a:rPr lang="de-DE" sz="1200" i="1" dirty="0">
                <a:solidFill>
                  <a:schemeClr val="bg1">
                    <a:lumMod val="65000"/>
                  </a:schemeClr>
                </a:solidFill>
              </a:rPr>
              <a:t>Präsident Dr. Otmar Schneider</a:t>
            </a:r>
          </a:p>
          <a:p>
            <a:pPr algn="ctr"/>
            <a:r>
              <a:rPr lang="de-DE" sz="1200" dirty="0" err="1">
                <a:solidFill>
                  <a:schemeClr val="bg1">
                    <a:lumMod val="65000"/>
                  </a:schemeClr>
                </a:solidFill>
              </a:rPr>
              <a:t>Davidstrasse</a:t>
            </a:r>
            <a:r>
              <a:rPr lang="de-DE" sz="1200" dirty="0">
                <a:solidFill>
                  <a:schemeClr val="bg1">
                    <a:lumMod val="65000"/>
                  </a:schemeClr>
                </a:solidFill>
              </a:rPr>
              <a:t> 11 </a:t>
            </a:r>
            <a:br>
              <a:rPr lang="de-DE" sz="1200" dirty="0">
                <a:solidFill>
                  <a:schemeClr val="bg1">
                    <a:lumMod val="65000"/>
                  </a:schemeClr>
                </a:solidFill>
              </a:rPr>
            </a:br>
            <a:r>
              <a:rPr lang="de-DE" sz="1200" dirty="0">
                <a:solidFill>
                  <a:schemeClr val="bg1">
                    <a:lumMod val="65000"/>
                  </a:schemeClr>
                </a:solidFill>
              </a:rPr>
              <a:t>9000 St.Gallen</a:t>
            </a:r>
          </a:p>
        </p:txBody>
      </p:sp>
      <mc:AlternateContent xmlns:mc="http://schemas.openxmlformats.org/markup-compatibility/2006" xmlns:pslz="http://schemas.microsoft.com/office/powerpoint/2016/slidezoom">
        <mc:Choice Requires="pslz">
          <p:graphicFrame>
            <p:nvGraphicFramePr>
              <p:cNvPr id="14" name="Folienzoom 13">
                <a:extLst>
                  <a:ext uri="{FF2B5EF4-FFF2-40B4-BE49-F238E27FC236}">
                    <a16:creationId xmlns:a16="http://schemas.microsoft.com/office/drawing/2014/main" id="{49ED8D08-99D7-634D-9C7A-C41603918CBD}"/>
                  </a:ext>
                </a:extLst>
              </p:cNvPr>
              <p:cNvGraphicFramePr>
                <a:graphicFrameLocks noChangeAspect="1"/>
              </p:cNvGraphicFramePr>
              <p:nvPr>
                <p:extLst>
                  <p:ext uri="{D42A27DB-BD31-4B8C-83A1-F6EECF244321}">
                    <p14:modId xmlns:p14="http://schemas.microsoft.com/office/powerpoint/2010/main" val="2901938106"/>
                  </p:ext>
                </p:extLst>
              </p:nvPr>
            </p:nvGraphicFramePr>
            <p:xfrm>
              <a:off x="4939806" y="2978064"/>
              <a:ext cx="684800" cy="385200"/>
            </p:xfrm>
            <a:graphic>
              <a:graphicData uri="http://schemas.microsoft.com/office/powerpoint/2016/slidezoom">
                <pslz:sldZm>
                  <pslz:sldZmObj sldId="889" cId="1240385550">
                    <pslz:zmPr id="{3F0B020A-4D07-3845-A68D-2EB4FEA84ADF}" returnToParent="0" transitionDur="1000">
                      <p166:blipFill xmlns:p166="http://schemas.microsoft.com/office/powerpoint/2016/6/main">
                        <a:blip r:embed="rId3"/>
                        <a:stretch>
                          <a:fillRect/>
                        </a:stretch>
                      </p166:blipFill>
                      <p166:spPr xmlns:p166="http://schemas.microsoft.com/office/powerpoint/2016/6/main">
                        <a:xfrm>
                          <a:off x="0" y="0"/>
                          <a:ext cx="684800" cy="385200"/>
                        </a:xfrm>
                        <a:prstGeom prst="rect">
                          <a:avLst/>
                        </a:prstGeom>
                        <a:ln w="3175">
                          <a:solidFill>
                            <a:prstClr val="ltGray"/>
                          </a:solidFill>
                        </a:ln>
                      </p166:spPr>
                    </pslz:zmPr>
                  </pslz:sldZmObj>
                </pslz:sldZm>
              </a:graphicData>
            </a:graphic>
          </p:graphicFrame>
        </mc:Choice>
        <mc:Fallback xmlns="">
          <p:pic>
            <p:nvPicPr>
              <p:cNvPr id="14" name="Folienzoom 13">
                <a:hlinkClick r:id="rId4" action="ppaction://hlinksldjump"/>
                <a:extLst>
                  <a:ext uri="{FF2B5EF4-FFF2-40B4-BE49-F238E27FC236}">
                    <a16:creationId xmlns:a16="http://schemas.microsoft.com/office/drawing/2014/main" id="{49ED8D08-99D7-634D-9C7A-C41603918CBD}"/>
                  </a:ext>
                </a:extLst>
              </p:cNvPr>
              <p:cNvPicPr>
                <a:picLocks noGrp="1" noRot="1" noChangeAspect="1" noMove="1" noResize="1" noEditPoints="1" noAdjustHandles="1" noChangeArrowheads="1" noChangeShapeType="1"/>
              </p:cNvPicPr>
              <p:nvPr/>
            </p:nvPicPr>
            <p:blipFill>
              <a:blip r:embed="rId5"/>
              <a:stretch>
                <a:fillRect/>
              </a:stretch>
            </p:blipFill>
            <p:spPr>
              <a:xfrm>
                <a:off x="4939806" y="2978064"/>
                <a:ext cx="684800" cy="385200"/>
              </a:xfrm>
              <a:prstGeom prst="rect">
                <a:avLst/>
              </a:prstGeom>
              <a:ln w="3175">
                <a:solidFill>
                  <a:prstClr val="ltGray"/>
                </a:solidFill>
              </a:ln>
            </p:spPr>
          </p:pic>
        </mc:Fallback>
      </mc:AlternateContent>
      <p:sp>
        <p:nvSpPr>
          <p:cNvPr id="9" name="TextBox 60">
            <a:extLst>
              <a:ext uri="{FF2B5EF4-FFF2-40B4-BE49-F238E27FC236}">
                <a16:creationId xmlns:a16="http://schemas.microsoft.com/office/drawing/2014/main" id="{82E89279-68B2-476C-AEC9-345776437D81}"/>
              </a:ext>
            </a:extLst>
          </p:cNvPr>
          <p:cNvSpPr txBox="1"/>
          <p:nvPr/>
        </p:nvSpPr>
        <p:spPr>
          <a:xfrm>
            <a:off x="777339" y="3964023"/>
            <a:ext cx="7420608" cy="400110"/>
          </a:xfrm>
          <a:prstGeom prst="rect">
            <a:avLst/>
          </a:prstGeom>
          <a:noFill/>
        </p:spPr>
        <p:txBody>
          <a:bodyPr wrap="square" rtlCol="0">
            <a:spAutoFit/>
          </a:bodyPr>
          <a:lstStyle/>
          <a:p>
            <a:pPr algn="ctr"/>
            <a:r>
              <a:rPr lang="en-US" sz="2000" cap="small" dirty="0" err="1">
                <a:latin typeface="Calibri" panose="020F0502020204030204" pitchFamily="34" charset="0"/>
                <a:ea typeface="Roboto Light" panose="02000000000000000000" pitchFamily="2" charset="0"/>
                <a:cs typeface="Calibri" panose="020F0502020204030204" pitchFamily="34" charset="0"/>
              </a:rPr>
              <a:t>Recht</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zu</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haben</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bedeutet</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nicht</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recht</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zu</a:t>
            </a:r>
            <a:r>
              <a:rPr lang="en-US" sz="2000" cap="small" dirty="0">
                <a:latin typeface="Calibri" panose="020F0502020204030204" pitchFamily="34" charset="0"/>
                <a:ea typeface="Roboto Light" panose="02000000000000000000" pitchFamily="2" charset="0"/>
                <a:cs typeface="Calibri" panose="020F0502020204030204" pitchFamily="34" charset="0"/>
              </a:rPr>
              <a:t> </a:t>
            </a:r>
            <a:r>
              <a:rPr lang="en-US" sz="2000" cap="small" dirty="0" err="1">
                <a:latin typeface="Calibri" panose="020F0502020204030204" pitchFamily="34" charset="0"/>
                <a:ea typeface="Roboto Light" panose="02000000000000000000" pitchFamily="2" charset="0"/>
                <a:cs typeface="Calibri" panose="020F0502020204030204" pitchFamily="34" charset="0"/>
              </a:rPr>
              <a:t>bekommen</a:t>
            </a:r>
            <a:r>
              <a:rPr lang="en-US" sz="2000" cap="small" dirty="0">
                <a:latin typeface="Calibri" panose="020F0502020204030204" pitchFamily="34" charset="0"/>
                <a:ea typeface="Roboto Light" panose="02000000000000000000" pitchFamily="2" charset="0"/>
                <a:cs typeface="Calibri" panose="020F0502020204030204" pitchFamily="34" charset="0"/>
              </a:rPr>
              <a:t>!</a:t>
            </a:r>
            <a:endParaRPr lang="en-US" sz="2000" dirty="0">
              <a:latin typeface="Calibri" panose="020F0502020204030204" pitchFamily="34" charset="0"/>
              <a:ea typeface="Roboto Light" panose="02000000000000000000" pitchFamily="2" charset="0"/>
              <a:cs typeface="Calibri" panose="020F0502020204030204" pitchFamily="34" charset="0"/>
            </a:endParaRPr>
          </a:p>
        </p:txBody>
      </p:sp>
    </p:spTree>
    <p:extLst>
      <p:ext uri="{BB962C8B-B14F-4D97-AF65-F5344CB8AC3E}">
        <p14:creationId xmlns:p14="http://schemas.microsoft.com/office/powerpoint/2010/main" val="356724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u="sng" noProof="0" dirty="0">
                <a:latin typeface="Calibri" panose="020F0502020204030204" pitchFamily="34" charset="0"/>
                <a:cs typeface="Calibri" panose="020F0502020204030204" pitchFamily="34" charset="0"/>
              </a:rPr>
              <a:t>ÖFFENTLICH</a:t>
            </a:r>
            <a:r>
              <a:rPr lang="de-CH" noProof="0" dirty="0">
                <a:latin typeface="Calibri" panose="020F0502020204030204" pitchFamily="34" charset="0"/>
                <a:cs typeface="Calibri" panose="020F0502020204030204" pitchFamily="34" charset="0"/>
              </a:rPr>
              <a:t>-RECHT­LICHE ANSTELLUNG</a:t>
            </a:r>
          </a:p>
        </p:txBody>
      </p:sp>
      <p:sp>
        <p:nvSpPr>
          <p:cNvPr id="3" name="Slide Number Placeholder 2"/>
          <p:cNvSpPr>
            <a:spLocks noGrp="1"/>
          </p:cNvSpPr>
          <p:nvPr>
            <p:ph type="sldNum" sz="quarter" idx="12"/>
          </p:nvPr>
        </p:nvSpPr>
        <p:spPr/>
        <p:txBody>
          <a:bodyPr/>
          <a:lstStyle/>
          <a:p>
            <a:fld id="{D60D1EDE-7116-2443-9BDD-368CE5B37660}" type="slidenum">
              <a:rPr lang="en-US" smtClean="0"/>
              <a:t>14</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pic>
        <p:nvPicPr>
          <p:cNvPr id="9" name="Grafik 8">
            <a:extLst>
              <a:ext uri="{FF2B5EF4-FFF2-40B4-BE49-F238E27FC236}">
                <a16:creationId xmlns:a16="http://schemas.microsoft.com/office/drawing/2014/main" id="{0D9D0782-F449-8C4A-999F-DB544856BAAF}"/>
              </a:ext>
            </a:extLst>
          </p:cNvPr>
          <p:cNvPicPr>
            <a:picLocks noChangeAspect="1"/>
          </p:cNvPicPr>
          <p:nvPr/>
        </p:nvPicPr>
        <p:blipFill rotWithShape="1">
          <a:blip r:embed="rId3"/>
          <a:srcRect b="16473"/>
          <a:stretch/>
        </p:blipFill>
        <p:spPr>
          <a:xfrm>
            <a:off x="2754670" y="847309"/>
            <a:ext cx="3634659" cy="4296191"/>
          </a:xfrm>
          <a:prstGeom prst="rect">
            <a:avLst/>
          </a:prstGeom>
          <a:ln>
            <a:solidFill>
              <a:srgbClr val="1E4587"/>
            </a:solidFill>
          </a:ln>
        </p:spPr>
      </p:pic>
    </p:spTree>
    <p:extLst>
      <p:ext uri="{BB962C8B-B14F-4D97-AF65-F5344CB8AC3E}">
        <p14:creationId xmlns:p14="http://schemas.microsoft.com/office/powerpoint/2010/main" val="124038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1816">
            <a:extLst>
              <a:ext uri="{FF2B5EF4-FFF2-40B4-BE49-F238E27FC236}">
                <a16:creationId xmlns:a16="http://schemas.microsoft.com/office/drawing/2014/main" id="{84F8A89D-6F2F-044E-9420-BC8D59EFBE94}"/>
              </a:ext>
            </a:extLst>
          </p:cNvPr>
          <p:cNvSpPr/>
          <p:nvPr/>
        </p:nvSpPr>
        <p:spPr>
          <a:xfrm>
            <a:off x="4807007" y="2368970"/>
            <a:ext cx="3615682" cy="80978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dirty="0">
              <a:solidFill>
                <a:srgbClr val="FFFFFF"/>
              </a:solidFill>
              <a:latin typeface="Raleway"/>
              <a:cs typeface="Raleway"/>
            </a:endParaRPr>
          </a:p>
        </p:txBody>
      </p:sp>
      <p:sp>
        <p:nvSpPr>
          <p:cNvPr id="26" name="Shape 1816">
            <a:extLst>
              <a:ext uri="{FF2B5EF4-FFF2-40B4-BE49-F238E27FC236}">
                <a16:creationId xmlns:a16="http://schemas.microsoft.com/office/drawing/2014/main" id="{716CB697-79E2-C94F-842A-28CA6C93AA35}"/>
              </a:ext>
            </a:extLst>
          </p:cNvPr>
          <p:cNvSpPr/>
          <p:nvPr/>
        </p:nvSpPr>
        <p:spPr>
          <a:xfrm>
            <a:off x="4807007" y="1211957"/>
            <a:ext cx="3639968" cy="81522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dirty="0">
              <a:solidFill>
                <a:srgbClr val="FFFFFF"/>
              </a:solidFill>
              <a:latin typeface="Raleway"/>
              <a:cs typeface="Raleway"/>
            </a:endParaRPr>
          </a:p>
        </p:txBody>
      </p:sp>
      <p:sp>
        <p:nvSpPr>
          <p:cNvPr id="5" name="Shape 1816">
            <a:extLst>
              <a:ext uri="{FF2B5EF4-FFF2-40B4-BE49-F238E27FC236}">
                <a16:creationId xmlns:a16="http://schemas.microsoft.com/office/drawing/2014/main" id="{6A4FE5CD-C8D2-2D40-8E12-6DAD3BF9BA61}"/>
              </a:ext>
            </a:extLst>
          </p:cNvPr>
          <p:cNvSpPr/>
          <p:nvPr/>
        </p:nvSpPr>
        <p:spPr>
          <a:xfrm>
            <a:off x="564031" y="1208016"/>
            <a:ext cx="3639968" cy="81522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dirty="0">
              <a:solidFill>
                <a:srgbClr val="FFFFFF"/>
              </a:solidFill>
              <a:latin typeface="Raleway"/>
              <a:cs typeface="Raleway"/>
            </a:endParaRPr>
          </a:p>
        </p:txBody>
      </p:sp>
      <p:sp>
        <p:nvSpPr>
          <p:cNvPr id="2" name="Title 1"/>
          <p:cNvSpPr>
            <a:spLocks noGrp="1"/>
          </p:cNvSpPr>
          <p:nvPr>
            <p:ph type="title"/>
          </p:nvPr>
        </p:nvSpPr>
        <p:spPr/>
        <p:txBody>
          <a:bodyPr/>
          <a:lstStyle/>
          <a:p>
            <a:r>
              <a:rPr lang="de-CH" noProof="0" dirty="0">
                <a:latin typeface="Calibri" panose="020F0502020204030204" pitchFamily="34" charset="0"/>
                <a:cs typeface="Calibri" panose="020F0502020204030204" pitchFamily="34" charset="0"/>
              </a:rPr>
              <a:t>AUSKUNFT &amp; INFORMATIONEN</a:t>
            </a:r>
          </a:p>
        </p:txBody>
      </p:sp>
      <p:sp>
        <p:nvSpPr>
          <p:cNvPr id="3" name="Slide Number Placeholder 2"/>
          <p:cNvSpPr>
            <a:spLocks noGrp="1"/>
          </p:cNvSpPr>
          <p:nvPr>
            <p:ph type="sldNum" sz="quarter" idx="12"/>
          </p:nvPr>
        </p:nvSpPr>
        <p:spPr/>
        <p:txBody>
          <a:bodyPr/>
          <a:lstStyle/>
          <a:p>
            <a:fld id="{D60D1EDE-7116-2443-9BDD-368CE5B37660}" type="slidenum">
              <a:rPr lang="en-US" smtClean="0"/>
              <a:t>15</a:t>
            </a:fld>
            <a:endParaRPr lang="en-US" dirty="0"/>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Kostenlose </a:t>
            </a:r>
            <a:r>
              <a:rPr lang="de-CH" altLang="de-DE" sz="1200" b="1" noProof="1">
                <a:solidFill>
                  <a:srgbClr val="1E4587"/>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
        <p:nvSpPr>
          <p:cNvPr id="9" name="Rectangle 120">
            <a:extLst>
              <a:ext uri="{FF2B5EF4-FFF2-40B4-BE49-F238E27FC236}">
                <a16:creationId xmlns:a16="http://schemas.microsoft.com/office/drawing/2014/main" id="{55FB96AC-4AB6-6D4F-98DB-2D9F5CFFEF34}"/>
              </a:ext>
            </a:extLst>
          </p:cNvPr>
          <p:cNvSpPr/>
          <p:nvPr/>
        </p:nvSpPr>
        <p:spPr>
          <a:xfrm>
            <a:off x="697025" y="1319034"/>
            <a:ext cx="2724685" cy="569387"/>
          </a:xfrm>
          <a:prstGeom prst="rect">
            <a:avLst/>
          </a:prstGeom>
        </p:spPr>
        <p:txBody>
          <a:bodyPr wrap="square">
            <a:spAutoFit/>
          </a:bodyPr>
          <a:lstStyle/>
          <a:p>
            <a:r>
              <a:rPr lang="en-US" sz="1200" b="1" dirty="0">
                <a:latin typeface="Calibri" panose="020F0502020204030204" pitchFamily="34" charset="0"/>
                <a:cs typeface="Calibri" panose="020F0502020204030204" pitchFamily="34" charset="0"/>
              </a:rPr>
              <a:t>SCHLICHTUNGSSTELLE FÜR ARBEITSVERHÄLTNISSE SG</a:t>
            </a:r>
            <a:endParaRPr lang="en-US" sz="800" b="1" dirty="0">
              <a:latin typeface="Calibri" panose="020F0502020204030204" pitchFamily="34" charset="0"/>
              <a:cs typeface="Calibri" panose="020F0502020204030204" pitchFamily="34" charset="0"/>
            </a:endParaRPr>
          </a:p>
          <a:p>
            <a:r>
              <a:rPr lang="en-US" sz="100" b="1" dirty="0">
                <a:latin typeface="Calibri" panose="020F0502020204030204" pitchFamily="34" charset="0"/>
                <a:cs typeface="Calibri" panose="020F0502020204030204" pitchFamily="34" charset="0"/>
              </a:rPr>
              <a:t> </a:t>
            </a:r>
          </a:p>
          <a:p>
            <a:r>
              <a:rPr lang="en-US" sz="600" dirty="0" err="1">
                <a:latin typeface="Calibri" panose="020F0502020204030204" pitchFamily="34" charset="0"/>
                <a:cs typeface="Calibri" panose="020F0502020204030204" pitchFamily="34" charset="0"/>
              </a:rPr>
              <a:t>Telefonische</a:t>
            </a:r>
            <a:r>
              <a:rPr lang="en-US" sz="600" dirty="0">
                <a:latin typeface="Calibri" panose="020F0502020204030204" pitchFamily="34" charset="0"/>
                <a:cs typeface="Calibri" panose="020F0502020204030204" pitchFamily="34" charset="0"/>
              </a:rPr>
              <a:t> </a:t>
            </a:r>
            <a:r>
              <a:rPr lang="en-US" sz="600" dirty="0" err="1">
                <a:latin typeface="Calibri" panose="020F0502020204030204" pitchFamily="34" charset="0"/>
                <a:cs typeface="Calibri" panose="020F0502020204030204" pitchFamily="34" charset="0"/>
              </a:rPr>
              <a:t>Rechtsauskunft</a:t>
            </a:r>
            <a:r>
              <a:rPr lang="en-US" sz="600" dirty="0">
                <a:latin typeface="Calibri" panose="020F0502020204030204" pitchFamily="34" charset="0"/>
                <a:cs typeface="Calibri" panose="020F0502020204030204" pitchFamily="34" charset="0"/>
              </a:rPr>
              <a:t> </a:t>
            </a:r>
            <a:r>
              <a:rPr lang="en-US" sz="600" dirty="0" err="1">
                <a:latin typeface="Calibri" panose="020F0502020204030204" pitchFamily="34" charset="0"/>
                <a:cs typeface="Calibri" panose="020F0502020204030204" pitchFamily="34" charset="0"/>
              </a:rPr>
              <a:t>unter</a:t>
            </a:r>
            <a:r>
              <a:rPr lang="en-US" sz="600" dirty="0">
                <a:latin typeface="Calibri" panose="020F0502020204030204" pitchFamily="34" charset="0"/>
                <a:cs typeface="Calibri" panose="020F0502020204030204" pitchFamily="34" charset="0"/>
              </a:rPr>
              <a:t> </a:t>
            </a:r>
            <a:r>
              <a:rPr lang="en-US" sz="600" u="sng" dirty="0">
                <a:latin typeface="Calibri" panose="020F0502020204030204" pitchFamily="34" charset="0"/>
                <a:cs typeface="Calibri" panose="020F0502020204030204" pitchFamily="34" charset="0"/>
              </a:rPr>
              <a:t>+41 71 223 28 24</a:t>
            </a:r>
            <a:endParaRPr lang="en-US" sz="600" b="1" u="sng" dirty="0">
              <a:latin typeface="Calibri" panose="020F0502020204030204" pitchFamily="34" charset="0"/>
              <a:cs typeface="Calibri" panose="020F0502020204030204" pitchFamily="34" charset="0"/>
            </a:endParaRPr>
          </a:p>
        </p:txBody>
      </p:sp>
      <p:sp>
        <p:nvSpPr>
          <p:cNvPr id="12" name="Shape 1816">
            <a:extLst>
              <a:ext uri="{FF2B5EF4-FFF2-40B4-BE49-F238E27FC236}">
                <a16:creationId xmlns:a16="http://schemas.microsoft.com/office/drawing/2014/main" id="{7A417257-7BFF-0347-A0A0-73EFFBEF6734}"/>
              </a:ext>
            </a:extLst>
          </p:cNvPr>
          <p:cNvSpPr/>
          <p:nvPr/>
        </p:nvSpPr>
        <p:spPr>
          <a:xfrm>
            <a:off x="564031" y="2365029"/>
            <a:ext cx="3615682" cy="80978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a:solidFill>
                <a:srgbClr val="FFFFFF"/>
              </a:solidFill>
              <a:latin typeface="Raleway"/>
              <a:cs typeface="Raleway"/>
            </a:endParaRPr>
          </a:p>
        </p:txBody>
      </p:sp>
      <p:sp>
        <p:nvSpPr>
          <p:cNvPr id="14" name="Rectangle 127">
            <a:extLst>
              <a:ext uri="{FF2B5EF4-FFF2-40B4-BE49-F238E27FC236}">
                <a16:creationId xmlns:a16="http://schemas.microsoft.com/office/drawing/2014/main" id="{A4A1DB29-5578-E54D-B763-50748F165E12}"/>
              </a:ext>
            </a:extLst>
          </p:cNvPr>
          <p:cNvSpPr/>
          <p:nvPr/>
        </p:nvSpPr>
        <p:spPr>
          <a:xfrm>
            <a:off x="697025" y="2475412"/>
            <a:ext cx="2529131" cy="569387"/>
          </a:xfrm>
          <a:prstGeom prst="rect">
            <a:avLst/>
          </a:prstGeom>
        </p:spPr>
        <p:txBody>
          <a:bodyPr wrap="square">
            <a:spAutoFit/>
          </a:bodyPr>
          <a:lstStyle/>
          <a:p>
            <a:r>
              <a:rPr lang="en-US" sz="1200" b="1" dirty="0">
                <a:latin typeface="Calibri" panose="020F0502020204030204" pitchFamily="34" charset="0"/>
                <a:cs typeface="Calibri" panose="020F0502020204030204" pitchFamily="34" charset="0"/>
              </a:rPr>
              <a:t>ST.GALLER ANWALTSVERBAND: UNENTGELTLICHE RECHTSAUSKUNFT</a:t>
            </a:r>
            <a:endParaRPr lang="en-US" sz="800" b="1" dirty="0">
              <a:latin typeface="Calibri" panose="020F0502020204030204" pitchFamily="34" charset="0"/>
              <a:cs typeface="Calibri" panose="020F0502020204030204" pitchFamily="34" charset="0"/>
            </a:endParaRPr>
          </a:p>
          <a:p>
            <a:r>
              <a:rPr lang="en-US" sz="100" b="1" dirty="0">
                <a:latin typeface="Calibri" panose="020F0502020204030204" pitchFamily="34" charset="0"/>
                <a:cs typeface="Calibri" panose="020F0502020204030204" pitchFamily="34" charset="0"/>
              </a:rPr>
              <a:t> </a:t>
            </a:r>
          </a:p>
          <a:p>
            <a:r>
              <a:rPr lang="en-US" sz="600" dirty="0">
                <a:latin typeface="Calibri" panose="020F0502020204030204" pitchFamily="34" charset="0"/>
                <a:cs typeface="Calibri" panose="020F0502020204030204" pitchFamily="34" charset="0"/>
                <a:hlinkClick r:id="rId3"/>
              </a:rPr>
              <a:t>https://</a:t>
            </a:r>
            <a:r>
              <a:rPr lang="en-US" sz="600" dirty="0" err="1">
                <a:latin typeface="Calibri" panose="020F0502020204030204" pitchFamily="34" charset="0"/>
                <a:cs typeface="Calibri" panose="020F0502020204030204" pitchFamily="34" charset="0"/>
                <a:hlinkClick r:id="rId3"/>
              </a:rPr>
              <a:t>www.sgav.ch</a:t>
            </a:r>
            <a:r>
              <a:rPr lang="en-US" sz="600" dirty="0">
                <a:latin typeface="Calibri" panose="020F0502020204030204" pitchFamily="34" charset="0"/>
                <a:cs typeface="Calibri" panose="020F0502020204030204" pitchFamily="34" charset="0"/>
                <a:hlinkClick r:id="rId3"/>
              </a:rPr>
              <a:t>/</a:t>
            </a:r>
            <a:r>
              <a:rPr lang="en-US" sz="600" dirty="0" err="1">
                <a:latin typeface="Calibri" panose="020F0502020204030204" pitchFamily="34" charset="0"/>
                <a:cs typeface="Calibri" panose="020F0502020204030204" pitchFamily="34" charset="0"/>
                <a:hlinkClick r:id="rId3"/>
              </a:rPr>
              <a:t>rechtsauskuenfte</a:t>
            </a:r>
            <a:r>
              <a:rPr lang="en-US" sz="600" dirty="0">
                <a:latin typeface="Calibri" panose="020F0502020204030204" pitchFamily="34" charset="0"/>
                <a:cs typeface="Calibri" panose="020F0502020204030204" pitchFamily="34" charset="0"/>
                <a:hlinkClick r:id="rId3"/>
              </a:rPr>
              <a:t>/</a:t>
            </a:r>
            <a:r>
              <a:rPr lang="en-US" sz="600" dirty="0" err="1">
                <a:latin typeface="Calibri" panose="020F0502020204030204" pitchFamily="34" charset="0"/>
                <a:cs typeface="Calibri" panose="020F0502020204030204" pitchFamily="34" charset="0"/>
                <a:hlinkClick r:id="rId3"/>
              </a:rPr>
              <a:t>unentgeltliche-rechtsauskunft.html</a:t>
            </a:r>
            <a:endParaRPr lang="en-US" sz="600" b="1" dirty="0">
              <a:latin typeface="Calibri" panose="020F0502020204030204" pitchFamily="34" charset="0"/>
              <a:cs typeface="Calibri" panose="020F0502020204030204" pitchFamily="34" charset="0"/>
            </a:endParaRPr>
          </a:p>
        </p:txBody>
      </p:sp>
      <p:sp>
        <p:nvSpPr>
          <p:cNvPr id="19" name="Shape 1816">
            <a:extLst>
              <a:ext uri="{FF2B5EF4-FFF2-40B4-BE49-F238E27FC236}">
                <a16:creationId xmlns:a16="http://schemas.microsoft.com/office/drawing/2014/main" id="{19E7B378-9069-BF45-9EDE-39BA0B5FA809}"/>
              </a:ext>
            </a:extLst>
          </p:cNvPr>
          <p:cNvSpPr/>
          <p:nvPr/>
        </p:nvSpPr>
        <p:spPr>
          <a:xfrm>
            <a:off x="562997" y="3522043"/>
            <a:ext cx="3616674" cy="810003"/>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dirty="0">
              <a:solidFill>
                <a:srgbClr val="FFFFFF"/>
              </a:solidFill>
              <a:latin typeface="Raleway"/>
              <a:cs typeface="Raleway"/>
            </a:endParaRPr>
          </a:p>
        </p:txBody>
      </p:sp>
      <p:sp>
        <p:nvSpPr>
          <p:cNvPr id="21" name="Rectangle 143">
            <a:extLst>
              <a:ext uri="{FF2B5EF4-FFF2-40B4-BE49-F238E27FC236}">
                <a16:creationId xmlns:a16="http://schemas.microsoft.com/office/drawing/2014/main" id="{D9EB56A4-61A5-4640-806F-CFFEC01005ED}"/>
              </a:ext>
            </a:extLst>
          </p:cNvPr>
          <p:cNvSpPr/>
          <p:nvPr/>
        </p:nvSpPr>
        <p:spPr>
          <a:xfrm>
            <a:off x="697026" y="3640878"/>
            <a:ext cx="2447184" cy="569387"/>
          </a:xfrm>
          <a:prstGeom prst="rect">
            <a:avLst/>
          </a:prstGeom>
        </p:spPr>
        <p:txBody>
          <a:bodyPr wrap="square">
            <a:spAutoFit/>
          </a:bodyPr>
          <a:lstStyle/>
          <a:p>
            <a:r>
              <a:rPr lang="en-US" sz="1200" b="1" dirty="0">
                <a:latin typeface="Calibri" panose="020F0502020204030204" pitchFamily="34" charset="0"/>
                <a:cs typeface="Calibri" panose="020F0502020204030204" pitchFamily="34" charset="0"/>
              </a:rPr>
              <a:t>LAW CLINIC AN DER UNIVERSITÄT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ST. GALLEN</a:t>
            </a:r>
            <a:endParaRPr lang="en-US" sz="800" b="1" dirty="0">
              <a:latin typeface="Calibri" panose="020F0502020204030204" pitchFamily="34" charset="0"/>
              <a:cs typeface="Calibri" panose="020F0502020204030204" pitchFamily="34" charset="0"/>
            </a:endParaRPr>
          </a:p>
          <a:p>
            <a:r>
              <a:rPr lang="en-US" sz="100" b="1" dirty="0">
                <a:latin typeface="Calibri" panose="020F0502020204030204" pitchFamily="34" charset="0"/>
                <a:cs typeface="Calibri" panose="020F0502020204030204" pitchFamily="34" charset="0"/>
              </a:rPr>
              <a:t> </a:t>
            </a:r>
          </a:p>
          <a:p>
            <a:r>
              <a:rPr lang="en-US" sz="600" dirty="0">
                <a:latin typeface="Calibri" panose="020F0502020204030204" pitchFamily="34" charset="0"/>
                <a:cs typeface="Calibri" panose="020F0502020204030204" pitchFamily="34" charset="0"/>
                <a:hlinkClick r:id="rId4"/>
              </a:rPr>
              <a:t>https://lawclinic-hsg.ch</a:t>
            </a:r>
            <a:endParaRPr lang="en-US" sz="600" b="1" dirty="0">
              <a:latin typeface="Calibri" panose="020F0502020204030204" pitchFamily="34" charset="0"/>
              <a:cs typeface="Calibri" panose="020F0502020204030204" pitchFamily="34" charset="0"/>
            </a:endParaRPr>
          </a:p>
        </p:txBody>
      </p:sp>
      <p:sp>
        <p:nvSpPr>
          <p:cNvPr id="30" name="Rectangle 37">
            <a:extLst>
              <a:ext uri="{FF2B5EF4-FFF2-40B4-BE49-F238E27FC236}">
                <a16:creationId xmlns:a16="http://schemas.microsoft.com/office/drawing/2014/main" id="{37670A75-451F-DB42-AF70-6AF878105C40}"/>
              </a:ext>
            </a:extLst>
          </p:cNvPr>
          <p:cNvSpPr/>
          <p:nvPr/>
        </p:nvSpPr>
        <p:spPr>
          <a:xfrm>
            <a:off x="4935847" y="1322975"/>
            <a:ext cx="3120498" cy="553998"/>
          </a:xfrm>
          <a:prstGeom prst="rect">
            <a:avLst/>
          </a:prstGeom>
        </p:spPr>
        <p:txBody>
          <a:bodyPr wrap="square">
            <a:spAutoFit/>
          </a:bodyPr>
          <a:lstStyle/>
          <a:p>
            <a:r>
              <a:rPr lang="en-US" sz="1200" b="1" dirty="0">
                <a:latin typeface="Calibri" panose="020F0502020204030204" pitchFamily="34" charset="0"/>
                <a:cs typeface="Calibri" panose="020F0502020204030204" pitchFamily="34" charset="0"/>
              </a:rPr>
              <a:t>SCHLICHTUNGSSTELLEN IN ÖFFENTLICH-</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RECHTLICHEN PERSONALSACHEN</a:t>
            </a:r>
            <a:endParaRPr lang="en-US" sz="800" b="1" dirty="0">
              <a:latin typeface="Calibri" panose="020F0502020204030204" pitchFamily="34" charset="0"/>
              <a:cs typeface="Calibri" panose="020F0502020204030204" pitchFamily="34" charset="0"/>
            </a:endParaRPr>
          </a:p>
          <a:p>
            <a:r>
              <a:rPr lang="en-US" sz="600" b="1" dirty="0">
                <a:latin typeface="Calibri" panose="020F0502020204030204" pitchFamily="34" charset="0"/>
                <a:cs typeface="Calibri" panose="020F0502020204030204" pitchFamily="34" charset="0"/>
              </a:rPr>
              <a:t> </a:t>
            </a:r>
            <a:r>
              <a:rPr lang="en-US" sz="600" dirty="0" err="1">
                <a:latin typeface="Calibri" panose="020F0502020204030204" pitchFamily="34" charset="0"/>
                <a:cs typeface="Calibri" panose="020F0502020204030204" pitchFamily="34" charset="0"/>
              </a:rPr>
              <a:t>Telefonische</a:t>
            </a:r>
            <a:r>
              <a:rPr lang="en-US" sz="600" dirty="0">
                <a:latin typeface="Calibri" panose="020F0502020204030204" pitchFamily="34" charset="0"/>
                <a:cs typeface="Calibri" panose="020F0502020204030204" pitchFamily="34" charset="0"/>
              </a:rPr>
              <a:t> </a:t>
            </a:r>
            <a:r>
              <a:rPr lang="en-US" sz="600" dirty="0" err="1">
                <a:latin typeface="Calibri" panose="020F0502020204030204" pitchFamily="34" charset="0"/>
                <a:cs typeface="Calibri" panose="020F0502020204030204" pitchFamily="34" charset="0"/>
              </a:rPr>
              <a:t>Rechtsauskunft</a:t>
            </a:r>
            <a:r>
              <a:rPr lang="en-US" sz="600" dirty="0">
                <a:latin typeface="Calibri" panose="020F0502020204030204" pitchFamily="34" charset="0"/>
                <a:cs typeface="Calibri" panose="020F0502020204030204" pitchFamily="34" charset="0"/>
              </a:rPr>
              <a:t> </a:t>
            </a:r>
            <a:r>
              <a:rPr lang="en-US" sz="600" dirty="0" err="1">
                <a:latin typeface="Calibri" panose="020F0502020204030204" pitchFamily="34" charset="0"/>
                <a:cs typeface="Calibri" panose="020F0502020204030204" pitchFamily="34" charset="0"/>
              </a:rPr>
              <a:t>unter</a:t>
            </a:r>
            <a:r>
              <a:rPr lang="en-US" sz="600" dirty="0">
                <a:latin typeface="Calibri" panose="020F0502020204030204" pitchFamily="34" charset="0"/>
                <a:cs typeface="Calibri" panose="020F0502020204030204" pitchFamily="34" charset="0"/>
              </a:rPr>
              <a:t> </a:t>
            </a:r>
            <a:r>
              <a:rPr lang="en-US" sz="600" u="sng" dirty="0">
                <a:latin typeface="Calibri" panose="020F0502020204030204" pitchFamily="34" charset="0"/>
                <a:cs typeface="Calibri" panose="020F0502020204030204" pitchFamily="34" charset="0"/>
              </a:rPr>
              <a:t>+41 71 222 40 50</a:t>
            </a:r>
            <a:endParaRPr lang="en-US" sz="600" b="1" dirty="0">
              <a:latin typeface="Calibri" panose="020F0502020204030204" pitchFamily="34" charset="0"/>
              <a:cs typeface="Calibri" panose="020F0502020204030204" pitchFamily="34" charset="0"/>
            </a:endParaRPr>
          </a:p>
        </p:txBody>
      </p:sp>
      <p:sp>
        <p:nvSpPr>
          <p:cNvPr id="36" name="Rectangle 43">
            <a:extLst>
              <a:ext uri="{FF2B5EF4-FFF2-40B4-BE49-F238E27FC236}">
                <a16:creationId xmlns:a16="http://schemas.microsoft.com/office/drawing/2014/main" id="{DB763064-4FD3-E347-A1E7-28A5CFDDC6B5}"/>
              </a:ext>
            </a:extLst>
          </p:cNvPr>
          <p:cNvSpPr/>
          <p:nvPr/>
        </p:nvSpPr>
        <p:spPr>
          <a:xfrm>
            <a:off x="4935847" y="2479353"/>
            <a:ext cx="2451665" cy="477054"/>
          </a:xfrm>
          <a:prstGeom prst="rect">
            <a:avLst/>
          </a:prstGeom>
        </p:spPr>
        <p:txBody>
          <a:bodyPr wrap="square">
            <a:spAutoFit/>
          </a:bodyPr>
          <a:lstStyle/>
          <a:p>
            <a:r>
              <a:rPr lang="en-US" sz="1200" b="1" dirty="0">
                <a:latin typeface="Calibri" panose="020F0502020204030204" pitchFamily="34" charset="0"/>
                <a:cs typeface="Calibri" panose="020F0502020204030204" pitchFamily="34" charset="0"/>
              </a:rPr>
              <a:t>ÖRTLICH-ZUSTÄNDIGE GERICHTE</a:t>
            </a:r>
          </a:p>
          <a:p>
            <a:r>
              <a:rPr lang="en-US" sz="100" b="1" dirty="0">
                <a:latin typeface="Calibri" panose="020F0502020204030204" pitchFamily="34" charset="0"/>
                <a:cs typeface="Calibri" panose="020F0502020204030204" pitchFamily="34" charset="0"/>
              </a:rPr>
              <a:t> </a:t>
            </a:r>
          </a:p>
          <a:p>
            <a:r>
              <a:rPr lang="en-US" sz="600" dirty="0">
                <a:latin typeface="Calibri" panose="020F0502020204030204" pitchFamily="34" charset="0"/>
                <a:cs typeface="Calibri" panose="020F0502020204030204" pitchFamily="34" charset="0"/>
                <a:hlinkClick r:id="rId5"/>
              </a:rPr>
              <a:t>https://</a:t>
            </a:r>
            <a:r>
              <a:rPr lang="en-US" sz="600" dirty="0" err="1">
                <a:latin typeface="Calibri" panose="020F0502020204030204" pitchFamily="34" charset="0"/>
                <a:cs typeface="Calibri" panose="020F0502020204030204" pitchFamily="34" charset="0"/>
                <a:hlinkClick r:id="rId5"/>
              </a:rPr>
              <a:t>www.sg.ch</a:t>
            </a:r>
            <a:r>
              <a:rPr lang="en-US" sz="600" dirty="0">
                <a:latin typeface="Calibri" panose="020F0502020204030204" pitchFamily="34" charset="0"/>
                <a:cs typeface="Calibri" panose="020F0502020204030204" pitchFamily="34" charset="0"/>
                <a:hlinkClick r:id="rId5"/>
              </a:rPr>
              <a:t>/</a:t>
            </a:r>
            <a:r>
              <a:rPr lang="en-US" sz="600" dirty="0" err="1">
                <a:latin typeface="Calibri" panose="020F0502020204030204" pitchFamily="34" charset="0"/>
                <a:cs typeface="Calibri" panose="020F0502020204030204" pitchFamily="34" charset="0"/>
                <a:hlinkClick r:id="rId5"/>
              </a:rPr>
              <a:t>recht</a:t>
            </a:r>
            <a:r>
              <a:rPr lang="en-US" sz="600" dirty="0">
                <a:latin typeface="Calibri" panose="020F0502020204030204" pitchFamily="34" charset="0"/>
                <a:cs typeface="Calibri" panose="020F0502020204030204" pitchFamily="34" charset="0"/>
                <a:hlinkClick r:id="rId5"/>
              </a:rPr>
              <a:t>/</a:t>
            </a:r>
            <a:r>
              <a:rPr lang="en-US" sz="600" dirty="0" err="1">
                <a:latin typeface="Calibri" panose="020F0502020204030204" pitchFamily="34" charset="0"/>
                <a:cs typeface="Calibri" panose="020F0502020204030204" pitchFamily="34" charset="0"/>
                <a:hlinkClick r:id="rId5"/>
              </a:rPr>
              <a:t>gerichte</a:t>
            </a:r>
            <a:r>
              <a:rPr lang="en-US" sz="600" dirty="0">
                <a:latin typeface="Calibri" panose="020F0502020204030204" pitchFamily="34" charset="0"/>
                <a:cs typeface="Calibri" panose="020F0502020204030204" pitchFamily="34" charset="0"/>
                <a:hlinkClick r:id="rId5"/>
              </a:rPr>
              <a:t>/</a:t>
            </a:r>
            <a:r>
              <a:rPr lang="en-US" sz="600" dirty="0" err="1">
                <a:latin typeface="Calibri" panose="020F0502020204030204" pitchFamily="34" charset="0"/>
                <a:cs typeface="Calibri" panose="020F0502020204030204" pitchFamily="34" charset="0"/>
                <a:hlinkClick r:id="rId5"/>
              </a:rPr>
              <a:t>organisation</a:t>
            </a:r>
            <a:r>
              <a:rPr lang="en-US" sz="600" dirty="0">
                <a:latin typeface="Calibri" panose="020F0502020204030204" pitchFamily="34" charset="0"/>
                <a:cs typeface="Calibri" panose="020F0502020204030204" pitchFamily="34" charset="0"/>
                <a:hlinkClick r:id="rId5"/>
              </a:rPr>
              <a:t>---</a:t>
            </a:r>
            <a:r>
              <a:rPr lang="en-US" sz="600" dirty="0" err="1">
                <a:latin typeface="Calibri" panose="020F0502020204030204" pitchFamily="34" charset="0"/>
                <a:cs typeface="Calibri" panose="020F0502020204030204" pitchFamily="34" charset="0"/>
                <a:hlinkClick r:id="rId5"/>
              </a:rPr>
              <a:t>standorte</a:t>
            </a:r>
            <a:r>
              <a:rPr lang="en-US" sz="600" dirty="0">
                <a:latin typeface="Calibri" panose="020F0502020204030204" pitchFamily="34" charset="0"/>
                <a:cs typeface="Calibri" panose="020F0502020204030204" pitchFamily="34" charset="0"/>
                <a:hlinkClick r:id="rId5"/>
              </a:rPr>
              <a:t>/</a:t>
            </a:r>
            <a:r>
              <a:rPr lang="en-US" sz="600" dirty="0" err="1">
                <a:latin typeface="Calibri" panose="020F0502020204030204" pitchFamily="34" charset="0"/>
                <a:cs typeface="Calibri" panose="020F0502020204030204" pitchFamily="34" charset="0"/>
                <a:hlinkClick r:id="rId5"/>
              </a:rPr>
              <a:t>kreisgerichte.html</a:t>
            </a:r>
            <a:endParaRPr lang="en-US" sz="600" b="1" dirty="0">
              <a:latin typeface="Calibri" panose="020F0502020204030204" pitchFamily="34" charset="0"/>
              <a:cs typeface="Calibri" panose="020F0502020204030204" pitchFamily="34" charset="0"/>
            </a:endParaRPr>
          </a:p>
        </p:txBody>
      </p:sp>
      <p:sp>
        <p:nvSpPr>
          <p:cNvPr id="41" name="Shape 1816">
            <a:extLst>
              <a:ext uri="{FF2B5EF4-FFF2-40B4-BE49-F238E27FC236}">
                <a16:creationId xmlns:a16="http://schemas.microsoft.com/office/drawing/2014/main" id="{CC0527A0-1692-774B-B9DA-F547F7125367}"/>
              </a:ext>
            </a:extLst>
          </p:cNvPr>
          <p:cNvSpPr/>
          <p:nvPr/>
        </p:nvSpPr>
        <p:spPr>
          <a:xfrm>
            <a:off x="4805973" y="3525984"/>
            <a:ext cx="3616674" cy="810003"/>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dirty="0">
              <a:solidFill>
                <a:srgbClr val="FFFFFF"/>
              </a:solidFill>
              <a:latin typeface="Raleway"/>
              <a:cs typeface="Raleway"/>
            </a:endParaRPr>
          </a:p>
        </p:txBody>
      </p:sp>
      <p:sp>
        <p:nvSpPr>
          <p:cNvPr id="43" name="Rectangle 51">
            <a:extLst>
              <a:ext uri="{FF2B5EF4-FFF2-40B4-BE49-F238E27FC236}">
                <a16:creationId xmlns:a16="http://schemas.microsoft.com/office/drawing/2014/main" id="{C81CAFAF-8CDE-9F43-B25A-B456F05B3377}"/>
              </a:ext>
            </a:extLst>
          </p:cNvPr>
          <p:cNvSpPr/>
          <p:nvPr/>
        </p:nvSpPr>
        <p:spPr>
          <a:xfrm>
            <a:off x="4935848" y="3644819"/>
            <a:ext cx="2451338" cy="477054"/>
          </a:xfrm>
          <a:prstGeom prst="rect">
            <a:avLst/>
          </a:prstGeom>
        </p:spPr>
        <p:txBody>
          <a:bodyPr wrap="square">
            <a:spAutoFit/>
          </a:bodyPr>
          <a:lstStyle/>
          <a:p>
            <a:r>
              <a:rPr lang="en-US" sz="1200" b="1" dirty="0">
                <a:latin typeface="Calibri" panose="020F0502020204030204" pitchFamily="34" charset="0"/>
                <a:cs typeface="Calibri" panose="020F0502020204030204" pitchFamily="34" charset="0"/>
              </a:rPr>
              <a:t>FORMULARE</a:t>
            </a:r>
          </a:p>
          <a:p>
            <a:r>
              <a:rPr lang="en-US" sz="600" dirty="0">
                <a:latin typeface="Calibri" panose="020F0502020204030204" pitchFamily="34" charset="0"/>
                <a:cs typeface="Calibri" panose="020F0502020204030204" pitchFamily="34" charset="0"/>
                <a:hlinkClick r:id="rId6"/>
              </a:rPr>
              <a:t>https://www.sg.ch/recht/gerichte/informationen---formulare/formulare.html</a:t>
            </a:r>
            <a:endParaRPr lang="en-US" sz="600" b="1" dirty="0">
              <a:latin typeface="Calibri" panose="020F0502020204030204" pitchFamily="34" charset="0"/>
              <a:cs typeface="Calibri" panose="020F0502020204030204" pitchFamily="34" charset="0"/>
            </a:endParaRPr>
          </a:p>
        </p:txBody>
      </p:sp>
      <p:sp>
        <p:nvSpPr>
          <p:cNvPr id="4" name="Rechteck 3">
            <a:extLst>
              <a:ext uri="{FF2B5EF4-FFF2-40B4-BE49-F238E27FC236}">
                <a16:creationId xmlns:a16="http://schemas.microsoft.com/office/drawing/2014/main" id="{1097BCCC-40D4-594E-B4E3-EA584D217512}"/>
              </a:ext>
            </a:extLst>
          </p:cNvPr>
          <p:cNvSpPr/>
          <p:nvPr/>
        </p:nvSpPr>
        <p:spPr>
          <a:xfrm>
            <a:off x="3408938" y="1493492"/>
            <a:ext cx="974993" cy="605191"/>
          </a:xfrm>
          <a:prstGeom prst="rect">
            <a:avLst/>
          </a:prstGeom>
          <a:solidFill>
            <a:srgbClr val="1E4587"/>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6A6CFE35-5C89-4743-A3A8-4689D39CF70B}"/>
              </a:ext>
            </a:extLst>
          </p:cNvPr>
          <p:cNvSpPr/>
          <p:nvPr/>
        </p:nvSpPr>
        <p:spPr>
          <a:xfrm>
            <a:off x="3421710" y="2649870"/>
            <a:ext cx="974993" cy="605191"/>
          </a:xfrm>
          <a:prstGeom prst="rect">
            <a:avLst/>
          </a:prstGeom>
          <a:solidFill>
            <a:srgbClr val="1E4587"/>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90AF97B6-22BB-E748-9545-068F48153E3D}"/>
              </a:ext>
            </a:extLst>
          </p:cNvPr>
          <p:cNvSpPr/>
          <p:nvPr/>
        </p:nvSpPr>
        <p:spPr>
          <a:xfrm>
            <a:off x="3408421" y="3806248"/>
            <a:ext cx="974993" cy="605191"/>
          </a:xfrm>
          <a:prstGeom prst="rect">
            <a:avLst/>
          </a:prstGeom>
          <a:solidFill>
            <a:srgbClr val="1E4587"/>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311A98ED-0FE2-C042-BDFF-1609BD5BF8A9}"/>
              </a:ext>
            </a:extLst>
          </p:cNvPr>
          <p:cNvSpPr/>
          <p:nvPr/>
        </p:nvSpPr>
        <p:spPr>
          <a:xfrm>
            <a:off x="7643250" y="1489739"/>
            <a:ext cx="974993" cy="605191"/>
          </a:xfrm>
          <a:prstGeom prst="rect">
            <a:avLst/>
          </a:prstGeom>
          <a:solidFill>
            <a:srgbClr val="1E4587"/>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D3EDF51A-202E-A349-BAAD-B14258D9B8FB}"/>
              </a:ext>
            </a:extLst>
          </p:cNvPr>
          <p:cNvSpPr/>
          <p:nvPr/>
        </p:nvSpPr>
        <p:spPr>
          <a:xfrm>
            <a:off x="7643250" y="2649869"/>
            <a:ext cx="974993" cy="605191"/>
          </a:xfrm>
          <a:prstGeom prst="rect">
            <a:avLst/>
          </a:prstGeom>
          <a:solidFill>
            <a:srgbClr val="1E4587"/>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DC40A685-8435-CC4E-B6C8-9819A005884E}"/>
              </a:ext>
            </a:extLst>
          </p:cNvPr>
          <p:cNvSpPr/>
          <p:nvPr/>
        </p:nvSpPr>
        <p:spPr>
          <a:xfrm>
            <a:off x="7643249" y="3815336"/>
            <a:ext cx="974993" cy="605191"/>
          </a:xfrm>
          <a:prstGeom prst="rect">
            <a:avLst/>
          </a:prstGeom>
          <a:solidFill>
            <a:srgbClr val="1E4587"/>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Grafik 6" descr="Informationen">
            <a:hlinkClick r:id="rId7"/>
            <a:extLst>
              <a:ext uri="{FF2B5EF4-FFF2-40B4-BE49-F238E27FC236}">
                <a16:creationId xmlns:a16="http://schemas.microsoft.com/office/drawing/2014/main" id="{C32C684D-3B2E-B043-BE52-8550481892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57390" y="1558875"/>
            <a:ext cx="477054" cy="477054"/>
          </a:xfrm>
          <a:prstGeom prst="rect">
            <a:avLst/>
          </a:prstGeom>
        </p:spPr>
      </p:pic>
      <p:pic>
        <p:nvPicPr>
          <p:cNvPr id="25" name="Grafik 24" descr="Informationen">
            <a:hlinkClick r:id="rId3"/>
            <a:extLst>
              <a:ext uri="{FF2B5EF4-FFF2-40B4-BE49-F238E27FC236}">
                <a16:creationId xmlns:a16="http://schemas.microsoft.com/office/drawing/2014/main" id="{24632029-A818-CC43-9BCE-F8401BF0E9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50434" y="2713939"/>
            <a:ext cx="477054" cy="477054"/>
          </a:xfrm>
          <a:prstGeom prst="rect">
            <a:avLst/>
          </a:prstGeom>
        </p:spPr>
      </p:pic>
      <p:pic>
        <p:nvPicPr>
          <p:cNvPr id="27" name="Grafik 26" descr="Informationen">
            <a:hlinkClick r:id="rId4"/>
            <a:extLst>
              <a:ext uri="{FF2B5EF4-FFF2-40B4-BE49-F238E27FC236}">
                <a16:creationId xmlns:a16="http://schemas.microsoft.com/office/drawing/2014/main" id="{26920CA0-4819-E14F-B0CE-6D4073DBF9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56484" y="3883346"/>
            <a:ext cx="477054" cy="477054"/>
          </a:xfrm>
          <a:prstGeom prst="rect">
            <a:avLst/>
          </a:prstGeom>
        </p:spPr>
      </p:pic>
      <p:pic>
        <p:nvPicPr>
          <p:cNvPr id="28" name="Grafik 27" descr="Informationen">
            <a:hlinkClick r:id="rId10"/>
            <a:extLst>
              <a:ext uri="{FF2B5EF4-FFF2-40B4-BE49-F238E27FC236}">
                <a16:creationId xmlns:a16="http://schemas.microsoft.com/office/drawing/2014/main" id="{1A6D04EF-6AF6-114C-B211-EF49E78BF3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92218" y="1558875"/>
            <a:ext cx="477054" cy="477054"/>
          </a:xfrm>
          <a:prstGeom prst="rect">
            <a:avLst/>
          </a:prstGeom>
        </p:spPr>
      </p:pic>
      <p:pic>
        <p:nvPicPr>
          <p:cNvPr id="29" name="Grafik 28" descr="Informationen">
            <a:hlinkClick r:id="rId5"/>
            <a:extLst>
              <a:ext uri="{FF2B5EF4-FFF2-40B4-BE49-F238E27FC236}">
                <a16:creationId xmlns:a16="http://schemas.microsoft.com/office/drawing/2014/main" id="{178EE1F1-9E60-FE4C-9AE2-03CE0394EE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92218" y="2713939"/>
            <a:ext cx="477054" cy="477054"/>
          </a:xfrm>
          <a:prstGeom prst="rect">
            <a:avLst/>
          </a:prstGeom>
        </p:spPr>
      </p:pic>
      <p:pic>
        <p:nvPicPr>
          <p:cNvPr id="31" name="Grafik 30" descr="Informationen">
            <a:hlinkClick r:id="rId6"/>
            <a:extLst>
              <a:ext uri="{FF2B5EF4-FFF2-40B4-BE49-F238E27FC236}">
                <a16:creationId xmlns:a16="http://schemas.microsoft.com/office/drawing/2014/main" id="{0960BD21-2014-744A-BD0A-3D08795F90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92927" y="3879404"/>
            <a:ext cx="477054" cy="477054"/>
          </a:xfrm>
          <a:prstGeom prst="rect">
            <a:avLst/>
          </a:prstGeom>
        </p:spPr>
      </p:pic>
    </p:spTree>
    <p:extLst>
      <p:ext uri="{BB962C8B-B14F-4D97-AF65-F5344CB8AC3E}">
        <p14:creationId xmlns:p14="http://schemas.microsoft.com/office/powerpoint/2010/main" val="221940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noProof="0" dirty="0">
                <a:latin typeface="Calibri" panose="020F0502020204030204" pitchFamily="34" charset="0"/>
                <a:cs typeface="Calibri" panose="020F0502020204030204" pitchFamily="34" charset="0"/>
              </a:rPr>
              <a:t>TAKE HOME</a:t>
            </a:r>
          </a:p>
        </p:txBody>
      </p:sp>
      <p:sp>
        <p:nvSpPr>
          <p:cNvPr id="3" name="Slide Number Placeholder 2"/>
          <p:cNvSpPr>
            <a:spLocks noGrp="1"/>
          </p:cNvSpPr>
          <p:nvPr>
            <p:ph type="sldNum" sz="quarter" idx="12"/>
          </p:nvPr>
        </p:nvSpPr>
        <p:spPr/>
        <p:txBody>
          <a:bodyPr/>
          <a:lstStyle/>
          <a:p>
            <a:fld id="{D60D1EDE-7116-2443-9BDD-368CE5B37660}" type="slidenum">
              <a:rPr lang="en-US" smtClean="0"/>
              <a:t>16</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a:t>
            </a:r>
            <a:r>
              <a:rPr lang="de-DE" sz="1200" b="1" dirty="0">
                <a:solidFill>
                  <a:srgbClr val="1E4587"/>
                </a:solidFill>
                <a:latin typeface="Calibri" panose="020F0502020204030204" pitchFamily="34" charset="0"/>
                <a:cs typeface="Calibri" panose="020F0502020204030204" pitchFamily="34" charset="0"/>
              </a:rPr>
              <a:t>Schlusswort</a:t>
            </a:r>
            <a:r>
              <a:rPr lang="de-CH" sz="1200" dirty="0">
                <a:solidFill>
                  <a:srgbClr val="727476"/>
                </a:solidFill>
                <a:latin typeface="Calibri" panose="020F0502020204030204" pitchFamily="34" charset="0"/>
                <a:cs typeface="Calibri" panose="020F0502020204030204" pitchFamily="34" charset="0"/>
              </a:rPr>
              <a:t> </a:t>
            </a:r>
          </a:p>
        </p:txBody>
      </p:sp>
      <p:graphicFrame>
        <p:nvGraphicFramePr>
          <p:cNvPr id="6" name="Diagram 3">
            <a:extLst>
              <a:ext uri="{FF2B5EF4-FFF2-40B4-BE49-F238E27FC236}">
                <a16:creationId xmlns:a16="http://schemas.microsoft.com/office/drawing/2014/main" id="{34D5690F-E7B4-CB40-BC9F-090C21419B2E}"/>
              </a:ext>
            </a:extLst>
          </p:cNvPr>
          <p:cNvGraphicFramePr/>
          <p:nvPr>
            <p:extLst>
              <p:ext uri="{D42A27DB-BD31-4B8C-83A1-F6EECF244321}">
                <p14:modId xmlns:p14="http://schemas.microsoft.com/office/powerpoint/2010/main" val="1699245346"/>
              </p:ext>
            </p:extLst>
          </p:nvPr>
        </p:nvGraphicFramePr>
        <p:xfrm>
          <a:off x="498593" y="1058056"/>
          <a:ext cx="8188207" cy="345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99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t>17</a:t>
            </a:fld>
            <a:endParaRPr lang="en-US"/>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p:nvPr/>
        </p:nvSpPr>
        <p:spPr>
          <a:xfrm>
            <a:off x="3683489" y="0"/>
            <a:ext cx="5460510" cy="5143500"/>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TextBox 157"/>
          <p:cNvSpPr txBox="1"/>
          <p:nvPr/>
        </p:nvSpPr>
        <p:spPr>
          <a:xfrm>
            <a:off x="711587" y="1914435"/>
            <a:ext cx="3171702" cy="1107996"/>
          </a:xfrm>
          <a:prstGeom prst="rect">
            <a:avLst/>
          </a:prstGeom>
          <a:noFill/>
        </p:spPr>
        <p:txBody>
          <a:bodyPr wrap="square" lIns="0" rtlCol="0">
            <a:spAutoFit/>
          </a:bodyPr>
          <a:lstStyle/>
          <a:p>
            <a:r>
              <a:rPr lang="de-CH" sz="1200" dirty="0">
                <a:latin typeface="Calibri" panose="020F0502020204030204" pitchFamily="34" charset="0"/>
                <a:cs typeface="Calibri" panose="020F0502020204030204" pitchFamily="34" charset="0"/>
              </a:rPr>
              <a:t>Senta Cottinelli</a:t>
            </a:r>
          </a:p>
          <a:p>
            <a:r>
              <a:rPr lang="de-CH" sz="1200" dirty="0">
                <a:latin typeface="Calibri" panose="020F0502020204030204" pitchFamily="34" charset="0"/>
                <a:cs typeface="Calibri" panose="020F0502020204030204" pitchFamily="34" charset="0"/>
              </a:rPr>
              <a:t>Rosenbergstrasse 60 </a:t>
            </a:r>
          </a:p>
          <a:p>
            <a:r>
              <a:rPr lang="de-CH" sz="1200" dirty="0">
                <a:latin typeface="Calibri" panose="020F0502020204030204" pitchFamily="34" charset="0"/>
                <a:cs typeface="Calibri" panose="020F0502020204030204" pitchFamily="34" charset="0"/>
              </a:rPr>
              <a:t>(gegenüber der Fachhochschule SG)</a:t>
            </a:r>
          </a:p>
          <a:p>
            <a:r>
              <a:rPr lang="de-CH" sz="1200" dirty="0">
                <a:latin typeface="Calibri" panose="020F0502020204030204" pitchFamily="34" charset="0"/>
                <a:cs typeface="Calibri" panose="020F0502020204030204" pitchFamily="34" charset="0"/>
              </a:rPr>
              <a:t>9001 St. Gallen</a:t>
            </a:r>
          </a:p>
          <a:p>
            <a:endParaRPr lang="de-CH" sz="6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r>
              <a:rPr lang="de-CH" sz="12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senta.cottinelli@cottinelli-law.ch</a:t>
            </a:r>
            <a:endParaRPr lang="de-CH" sz="1200" dirty="0">
              <a:latin typeface="Calibri" panose="020F0502020204030204" pitchFamily="34" charset="0"/>
              <a:cs typeface="Calibri" panose="020F0502020204030204" pitchFamily="34" charset="0"/>
            </a:endParaRPr>
          </a:p>
        </p:txBody>
      </p:sp>
      <p:sp>
        <p:nvSpPr>
          <p:cNvPr id="160" name="Rectangle 159"/>
          <p:cNvSpPr/>
          <p:nvPr/>
        </p:nvSpPr>
        <p:spPr>
          <a:xfrm>
            <a:off x="711587" y="798193"/>
            <a:ext cx="3768973" cy="954107"/>
          </a:xfrm>
          <a:prstGeom prst="rect">
            <a:avLst/>
          </a:prstGeom>
        </p:spPr>
        <p:txBody>
          <a:bodyPr wrap="square" lIns="0">
            <a:spAutoFit/>
          </a:bodyPr>
          <a:lstStyle/>
          <a:p>
            <a:r>
              <a:rPr lang="de-CH" sz="2800" b="1" dirty="0">
                <a:latin typeface="Helvetica" pitchFamily="2" charset="0"/>
              </a:rPr>
              <a:t>Cottinelli Advokatur &amp; Notariat GmbH</a:t>
            </a:r>
          </a:p>
        </p:txBody>
      </p:sp>
      <p:cxnSp>
        <p:nvCxnSpPr>
          <p:cNvPr id="12" name="Straight Connector 11"/>
          <p:cNvCxnSpPr>
            <a:cxnSpLocks/>
          </p:cNvCxnSpPr>
          <p:nvPr/>
        </p:nvCxnSpPr>
        <p:spPr>
          <a:xfrm flipH="1">
            <a:off x="711588" y="1848344"/>
            <a:ext cx="3314312"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Grafik 12" descr="Ein Bild, das draußen, Gebäude, hoch, groß enthält.&#10;&#10;Automatisch generierte Beschreibung">
            <a:extLst>
              <a:ext uri="{FF2B5EF4-FFF2-40B4-BE49-F238E27FC236}">
                <a16:creationId xmlns:a16="http://schemas.microsoft.com/office/drawing/2014/main" id="{C6DA4741-55F8-A84F-8D16-BA1A0FE3B41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14718" t="-290" r="14714" b="292"/>
          <a:stretch/>
        </p:blipFill>
        <p:spPr>
          <a:xfrm>
            <a:off x="3683489" y="-15030"/>
            <a:ext cx="5460797" cy="5158530"/>
          </a:xfrm>
          <a:prstGeom prst="trapezoid">
            <a:avLst/>
          </a:prstGeom>
          <a:solidFill>
            <a:srgbClr val="1E4587"/>
          </a:solidFill>
        </p:spPr>
      </p:pic>
      <p:pic>
        <p:nvPicPr>
          <p:cNvPr id="14" name="Grafik 13">
            <a:extLst>
              <a:ext uri="{FF2B5EF4-FFF2-40B4-BE49-F238E27FC236}">
                <a16:creationId xmlns:a16="http://schemas.microsoft.com/office/drawing/2014/main" id="{773742EA-1A18-A743-83BE-42A1200BD1CC}"/>
              </a:ext>
            </a:extLst>
          </p:cNvPr>
          <p:cNvPicPr>
            <a:picLocks noChangeAspect="1"/>
          </p:cNvPicPr>
          <p:nvPr/>
        </p:nvPicPr>
        <p:blipFill rotWithShape="1">
          <a:blip r:embed="rId5"/>
          <a:srcRect l="1515" t="3221" r="3712"/>
          <a:stretch/>
        </p:blipFill>
        <p:spPr>
          <a:xfrm>
            <a:off x="688914" y="3130132"/>
            <a:ext cx="1295198" cy="1305786"/>
          </a:xfrm>
          <a:prstGeom prst="rect">
            <a:avLst/>
          </a:prstGeom>
        </p:spPr>
      </p:pic>
      <p:cxnSp>
        <p:nvCxnSpPr>
          <p:cNvPr id="15" name="Straight Connector 11">
            <a:extLst>
              <a:ext uri="{FF2B5EF4-FFF2-40B4-BE49-F238E27FC236}">
                <a16:creationId xmlns:a16="http://schemas.microsoft.com/office/drawing/2014/main" id="{300B889C-2429-4E43-BBD8-9724D370B663}"/>
              </a:ext>
            </a:extLst>
          </p:cNvPr>
          <p:cNvCxnSpPr>
            <a:cxnSpLocks/>
          </p:cNvCxnSpPr>
          <p:nvPr/>
        </p:nvCxnSpPr>
        <p:spPr>
          <a:xfrm flipH="1">
            <a:off x="3683202" y="-15030"/>
            <a:ext cx="1295198" cy="5158530"/>
          </a:xfrm>
          <a:prstGeom prst="line">
            <a:avLst/>
          </a:prstGeom>
          <a:ln w="28575">
            <a:solidFill>
              <a:srgbClr val="1E4587"/>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1">
            <a:extLst>
              <a:ext uri="{FF2B5EF4-FFF2-40B4-BE49-F238E27FC236}">
                <a16:creationId xmlns:a16="http://schemas.microsoft.com/office/drawing/2014/main" id="{07E468C5-EA21-6A4A-9BD0-B63EF3A9E0B2}"/>
              </a:ext>
            </a:extLst>
          </p:cNvPr>
          <p:cNvCxnSpPr>
            <a:cxnSpLocks/>
          </p:cNvCxnSpPr>
          <p:nvPr/>
        </p:nvCxnSpPr>
        <p:spPr>
          <a:xfrm>
            <a:off x="7853680" y="-15030"/>
            <a:ext cx="1290320" cy="5158530"/>
          </a:xfrm>
          <a:prstGeom prst="line">
            <a:avLst/>
          </a:prstGeom>
          <a:ln w="28575">
            <a:solidFill>
              <a:srgbClr val="1E4587"/>
            </a:solidFill>
          </a:ln>
          <a:effectLst/>
        </p:spPr>
        <p:style>
          <a:lnRef idx="2">
            <a:schemeClr val="accent1"/>
          </a:lnRef>
          <a:fillRef idx="0">
            <a:schemeClr val="accent1"/>
          </a:fillRef>
          <a:effectRef idx="1">
            <a:schemeClr val="accent1"/>
          </a:effectRef>
          <a:fontRef idx="minor">
            <a:schemeClr val="tx1"/>
          </a:fontRef>
        </p:style>
      </p:cxnSp>
      <p:sp>
        <p:nvSpPr>
          <p:cNvPr id="2" name="Trapez 1">
            <a:extLst>
              <a:ext uri="{FF2B5EF4-FFF2-40B4-BE49-F238E27FC236}">
                <a16:creationId xmlns:a16="http://schemas.microsoft.com/office/drawing/2014/main" id="{E8E09C6C-F2A3-AD4D-BA07-697C42523BB7}"/>
              </a:ext>
            </a:extLst>
          </p:cNvPr>
          <p:cNvSpPr/>
          <p:nvPr/>
        </p:nvSpPr>
        <p:spPr>
          <a:xfrm>
            <a:off x="3683202" y="-15030"/>
            <a:ext cx="5460797" cy="5158530"/>
          </a:xfrm>
          <a:prstGeom prst="trapezoid">
            <a:avLst/>
          </a:prstGeom>
          <a:solidFill>
            <a:srgbClr val="002060"/>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Grafik 4" descr="questionmark1">
            <a:extLst>
              <a:ext uri="{FF2B5EF4-FFF2-40B4-BE49-F238E27FC236}">
                <a16:creationId xmlns:a16="http://schemas.microsoft.com/office/drawing/2014/main" id="{B78659F0-DCD1-034E-A018-E74206A440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65080" y="1544951"/>
            <a:ext cx="2643769" cy="2643769"/>
          </a:xfrm>
          <a:prstGeom prst="rect">
            <a:avLst/>
          </a:prstGeom>
        </p:spPr>
      </p:pic>
    </p:spTree>
    <p:extLst>
      <p:ext uri="{BB962C8B-B14F-4D97-AF65-F5344CB8AC3E}">
        <p14:creationId xmlns:p14="http://schemas.microsoft.com/office/powerpoint/2010/main" val="49267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t>18</a:t>
            </a:fld>
            <a:endParaRPr lang="en-US"/>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p:nvPr/>
        </p:nvSpPr>
        <p:spPr>
          <a:xfrm>
            <a:off x="3683489" y="0"/>
            <a:ext cx="5460510" cy="5143500"/>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TextBox 157"/>
          <p:cNvSpPr txBox="1"/>
          <p:nvPr/>
        </p:nvSpPr>
        <p:spPr>
          <a:xfrm>
            <a:off x="711587" y="1914435"/>
            <a:ext cx="3171702" cy="1107996"/>
          </a:xfrm>
          <a:prstGeom prst="rect">
            <a:avLst/>
          </a:prstGeom>
          <a:noFill/>
        </p:spPr>
        <p:txBody>
          <a:bodyPr wrap="square" lIns="0" rtlCol="0">
            <a:spAutoFit/>
          </a:bodyPr>
          <a:lstStyle/>
          <a:p>
            <a:r>
              <a:rPr lang="de-CH" sz="1200" dirty="0">
                <a:latin typeface="Calibri" panose="020F0502020204030204" pitchFamily="34" charset="0"/>
                <a:cs typeface="Calibri" panose="020F0502020204030204" pitchFamily="34" charset="0"/>
              </a:rPr>
              <a:t>Senta Cottinelli</a:t>
            </a:r>
          </a:p>
          <a:p>
            <a:r>
              <a:rPr lang="de-CH" sz="1200" dirty="0">
                <a:latin typeface="Calibri" panose="020F0502020204030204" pitchFamily="34" charset="0"/>
                <a:cs typeface="Calibri" panose="020F0502020204030204" pitchFamily="34" charset="0"/>
              </a:rPr>
              <a:t>Rosenbergstrasse 60 </a:t>
            </a:r>
          </a:p>
          <a:p>
            <a:r>
              <a:rPr lang="de-CH" sz="1200" dirty="0">
                <a:latin typeface="Calibri" panose="020F0502020204030204" pitchFamily="34" charset="0"/>
                <a:cs typeface="Calibri" panose="020F0502020204030204" pitchFamily="34" charset="0"/>
              </a:rPr>
              <a:t>(gegenüber der Fachhochschule SG)</a:t>
            </a:r>
          </a:p>
          <a:p>
            <a:r>
              <a:rPr lang="de-CH" sz="1200" dirty="0">
                <a:latin typeface="Calibri" panose="020F0502020204030204" pitchFamily="34" charset="0"/>
                <a:cs typeface="Calibri" panose="020F0502020204030204" pitchFamily="34" charset="0"/>
              </a:rPr>
              <a:t>9001 St. Gallen</a:t>
            </a:r>
          </a:p>
          <a:p>
            <a:endParaRPr lang="de-CH" sz="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r>
              <a:rPr lang="de-CH" sz="12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senta.cottinelli@cottinelli-law.ch</a:t>
            </a:r>
            <a:endParaRPr lang="de-CH" sz="1200" dirty="0">
              <a:latin typeface="Calibri" panose="020F0502020204030204" pitchFamily="34" charset="0"/>
              <a:cs typeface="Calibri" panose="020F0502020204030204" pitchFamily="34" charset="0"/>
            </a:endParaRPr>
          </a:p>
        </p:txBody>
      </p:sp>
      <p:sp>
        <p:nvSpPr>
          <p:cNvPr id="160" name="Rectangle 159"/>
          <p:cNvSpPr/>
          <p:nvPr/>
        </p:nvSpPr>
        <p:spPr>
          <a:xfrm>
            <a:off x="711587" y="798193"/>
            <a:ext cx="3768973" cy="954107"/>
          </a:xfrm>
          <a:prstGeom prst="rect">
            <a:avLst/>
          </a:prstGeom>
        </p:spPr>
        <p:txBody>
          <a:bodyPr wrap="square" lIns="0">
            <a:spAutoFit/>
          </a:bodyPr>
          <a:lstStyle/>
          <a:p>
            <a:r>
              <a:rPr lang="de-CH" sz="2800" b="1" dirty="0">
                <a:latin typeface="Helvetica" pitchFamily="2" charset="0"/>
              </a:rPr>
              <a:t>Cottinelli Advokatur &amp; Notariat GmbH</a:t>
            </a:r>
          </a:p>
        </p:txBody>
      </p:sp>
      <p:cxnSp>
        <p:nvCxnSpPr>
          <p:cNvPr id="12" name="Straight Connector 11"/>
          <p:cNvCxnSpPr>
            <a:cxnSpLocks/>
          </p:cNvCxnSpPr>
          <p:nvPr/>
        </p:nvCxnSpPr>
        <p:spPr>
          <a:xfrm flipH="1">
            <a:off x="711588" y="1848344"/>
            <a:ext cx="3314312"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Grafik 12" descr="Ein Bild, das draußen, Gebäude, hoch, groß enthält.&#10;&#10;Automatisch generierte Beschreibung">
            <a:extLst>
              <a:ext uri="{FF2B5EF4-FFF2-40B4-BE49-F238E27FC236}">
                <a16:creationId xmlns:a16="http://schemas.microsoft.com/office/drawing/2014/main" id="{C6DA4741-55F8-A84F-8D16-BA1A0FE3B415}"/>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14718" t="-290" r="14714" b="292"/>
          <a:stretch/>
        </p:blipFill>
        <p:spPr>
          <a:xfrm>
            <a:off x="3683489" y="-15030"/>
            <a:ext cx="5460797" cy="5158530"/>
          </a:xfrm>
          <a:prstGeom prst="trapezoid">
            <a:avLst/>
          </a:prstGeom>
        </p:spPr>
      </p:pic>
      <p:pic>
        <p:nvPicPr>
          <p:cNvPr id="14" name="Grafik 13">
            <a:extLst>
              <a:ext uri="{FF2B5EF4-FFF2-40B4-BE49-F238E27FC236}">
                <a16:creationId xmlns:a16="http://schemas.microsoft.com/office/drawing/2014/main" id="{773742EA-1A18-A743-83BE-42A1200BD1CC}"/>
              </a:ext>
            </a:extLst>
          </p:cNvPr>
          <p:cNvPicPr>
            <a:picLocks noChangeAspect="1"/>
          </p:cNvPicPr>
          <p:nvPr/>
        </p:nvPicPr>
        <p:blipFill rotWithShape="1">
          <a:blip r:embed="rId6"/>
          <a:srcRect l="1515" t="3221" r="3712"/>
          <a:stretch/>
        </p:blipFill>
        <p:spPr>
          <a:xfrm>
            <a:off x="688914" y="3130132"/>
            <a:ext cx="1295198" cy="1305786"/>
          </a:xfrm>
          <a:prstGeom prst="rect">
            <a:avLst/>
          </a:prstGeom>
        </p:spPr>
      </p:pic>
      <p:cxnSp>
        <p:nvCxnSpPr>
          <p:cNvPr id="15" name="Straight Connector 11">
            <a:extLst>
              <a:ext uri="{FF2B5EF4-FFF2-40B4-BE49-F238E27FC236}">
                <a16:creationId xmlns:a16="http://schemas.microsoft.com/office/drawing/2014/main" id="{300B889C-2429-4E43-BBD8-9724D370B663}"/>
              </a:ext>
            </a:extLst>
          </p:cNvPr>
          <p:cNvCxnSpPr>
            <a:cxnSpLocks/>
          </p:cNvCxnSpPr>
          <p:nvPr/>
        </p:nvCxnSpPr>
        <p:spPr>
          <a:xfrm flipH="1">
            <a:off x="3683202" y="-15030"/>
            <a:ext cx="1295198" cy="5158530"/>
          </a:xfrm>
          <a:prstGeom prst="line">
            <a:avLst/>
          </a:prstGeom>
          <a:ln w="28575">
            <a:solidFill>
              <a:srgbClr val="1E4587"/>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1">
            <a:extLst>
              <a:ext uri="{FF2B5EF4-FFF2-40B4-BE49-F238E27FC236}">
                <a16:creationId xmlns:a16="http://schemas.microsoft.com/office/drawing/2014/main" id="{07E468C5-EA21-6A4A-9BD0-B63EF3A9E0B2}"/>
              </a:ext>
            </a:extLst>
          </p:cNvPr>
          <p:cNvCxnSpPr>
            <a:cxnSpLocks/>
          </p:cNvCxnSpPr>
          <p:nvPr/>
        </p:nvCxnSpPr>
        <p:spPr>
          <a:xfrm>
            <a:off x="7853680" y="-15030"/>
            <a:ext cx="1290320" cy="5158530"/>
          </a:xfrm>
          <a:prstGeom prst="line">
            <a:avLst/>
          </a:prstGeom>
          <a:ln w="28575">
            <a:solidFill>
              <a:srgbClr val="1E458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3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noProof="0" dirty="0">
                <a:latin typeface="Calibri" panose="020F0502020204030204" pitchFamily="34" charset="0"/>
                <a:cs typeface="Calibri" panose="020F0502020204030204" pitchFamily="34" charset="0"/>
              </a:rPr>
              <a:t>AGENDA</a:t>
            </a:r>
          </a:p>
        </p:txBody>
      </p:sp>
      <p:sp>
        <p:nvSpPr>
          <p:cNvPr id="3" name="Slide Number Placeholder 2"/>
          <p:cNvSpPr>
            <a:spLocks noGrp="1"/>
          </p:cNvSpPr>
          <p:nvPr>
            <p:ph type="sldNum" sz="quarter" idx="12"/>
          </p:nvPr>
        </p:nvSpPr>
        <p:spPr/>
        <p:txBody>
          <a:bodyPr/>
          <a:lstStyle/>
          <a:p>
            <a:fld id="{D60D1EDE-7116-2443-9BDD-368CE5B37660}" type="slidenum">
              <a:rPr lang="en-US" smtClean="0"/>
              <a:t>2</a:t>
            </a:fld>
            <a:endParaRPr lang="en-US"/>
          </a:p>
        </p:txBody>
      </p:sp>
      <p:grpSp>
        <p:nvGrpSpPr>
          <p:cNvPr id="10" name="Gruppieren 9">
            <a:extLst>
              <a:ext uri="{FF2B5EF4-FFF2-40B4-BE49-F238E27FC236}">
                <a16:creationId xmlns:a16="http://schemas.microsoft.com/office/drawing/2014/main" id="{01292471-2AEE-C44C-9C77-146400E38DA6}"/>
              </a:ext>
            </a:extLst>
          </p:cNvPr>
          <p:cNvGrpSpPr/>
          <p:nvPr/>
        </p:nvGrpSpPr>
        <p:grpSpPr>
          <a:xfrm>
            <a:off x="447792" y="1108710"/>
            <a:ext cx="8239007" cy="2434308"/>
            <a:chOff x="328613" y="2076012"/>
            <a:chExt cx="8510588" cy="4238624"/>
          </a:xfrm>
        </p:grpSpPr>
        <p:sp>
          <p:nvSpPr>
            <p:cNvPr id="13" name="Rectangle 3">
              <a:extLst>
                <a:ext uri="{FF2B5EF4-FFF2-40B4-BE49-F238E27FC236}">
                  <a16:creationId xmlns:a16="http://schemas.microsoft.com/office/drawing/2014/main" id="{BB861870-26BD-CB40-9903-CA37B4FEEBD1}"/>
                </a:ext>
              </a:extLst>
            </p:cNvPr>
            <p:cNvSpPr>
              <a:spLocks noChangeArrowheads="1"/>
            </p:cNvSpPr>
            <p:nvPr/>
          </p:nvSpPr>
          <p:spPr bwMode="gray">
            <a:xfrm>
              <a:off x="787400" y="2076012"/>
              <a:ext cx="8047038" cy="723900"/>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189000" tIns="54000" rIns="54000" bIns="54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r>
                <a:rPr lang="de-DE" altLang="de-DE" sz="1800" b="0" noProof="1">
                  <a:solidFill>
                    <a:srgbClr val="000000"/>
                  </a:solidFill>
                  <a:latin typeface="Calibri" panose="020F0502020204030204" pitchFamily="34" charset="0"/>
                  <a:cs typeface="Calibri" panose="020F0502020204030204" pitchFamily="34" charset="0"/>
                </a:rPr>
                <a:t>Vorstellung der Person &amp; Kanzlei</a:t>
              </a:r>
              <a:endParaRPr lang="de-CH" altLang="de-DE" sz="1800" b="0" noProof="1">
                <a:solidFill>
                  <a:srgbClr val="000000"/>
                </a:solidFill>
                <a:latin typeface="Calibri" panose="020F0502020204030204" pitchFamily="34" charset="0"/>
                <a:cs typeface="Calibri" panose="020F0502020204030204" pitchFamily="34" charset="0"/>
              </a:endParaRPr>
            </a:p>
          </p:txBody>
        </p:sp>
        <p:sp>
          <p:nvSpPr>
            <p:cNvPr id="14" name="Rectangle 4">
              <a:extLst>
                <a:ext uri="{FF2B5EF4-FFF2-40B4-BE49-F238E27FC236}">
                  <a16:creationId xmlns:a16="http://schemas.microsoft.com/office/drawing/2014/main" id="{63A685FA-0045-3D46-913F-A7FF99E7AA8C}"/>
                </a:ext>
              </a:extLst>
            </p:cNvPr>
            <p:cNvSpPr>
              <a:spLocks noChangeArrowheads="1"/>
            </p:cNvSpPr>
            <p:nvPr/>
          </p:nvSpPr>
          <p:spPr bwMode="gray">
            <a:xfrm>
              <a:off x="787400" y="2953900"/>
              <a:ext cx="8047038" cy="723900"/>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189000" tIns="54000" rIns="54000" bIns="54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None/>
              </a:pPr>
              <a:r>
                <a:rPr lang="de-DE" altLang="de-DE" sz="1800" b="0" noProof="1">
                  <a:solidFill>
                    <a:srgbClr val="000000"/>
                  </a:solidFill>
                  <a:latin typeface="Calibri" panose="020F0502020204030204" pitchFamily="34" charset="0"/>
                  <a:cs typeface="Calibri" panose="020F0502020204030204" pitchFamily="34" charset="0"/>
                </a:rPr>
                <a:t>Darf mein Chef das? – Diverse Praxisbeispiele</a:t>
              </a:r>
              <a:endParaRPr lang="de-CH" altLang="de-DE" sz="1800" b="0" noProof="1">
                <a:solidFill>
                  <a:srgbClr val="000000"/>
                </a:solidFill>
                <a:latin typeface="Calibri" panose="020F0502020204030204" pitchFamily="34" charset="0"/>
                <a:cs typeface="Calibri" panose="020F0502020204030204" pitchFamily="34" charset="0"/>
              </a:endParaRPr>
            </a:p>
          </p:txBody>
        </p:sp>
        <p:sp>
          <p:nvSpPr>
            <p:cNvPr id="15" name="Rectangle 5">
              <a:extLst>
                <a:ext uri="{FF2B5EF4-FFF2-40B4-BE49-F238E27FC236}">
                  <a16:creationId xmlns:a16="http://schemas.microsoft.com/office/drawing/2014/main" id="{2BE48308-4DC3-8140-8D54-A2CF138FF98D}"/>
                </a:ext>
              </a:extLst>
            </p:cNvPr>
            <p:cNvSpPr>
              <a:spLocks noChangeArrowheads="1"/>
            </p:cNvSpPr>
            <p:nvPr/>
          </p:nvSpPr>
          <p:spPr bwMode="gray">
            <a:xfrm>
              <a:off x="787400" y="3833375"/>
              <a:ext cx="8047038" cy="72548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189000" tIns="54000" rIns="54000" bIns="54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r>
                <a:rPr lang="de-DE" altLang="de-DE" sz="1800" b="0" noProof="1">
                  <a:solidFill>
                    <a:srgbClr val="000000"/>
                  </a:solidFill>
                  <a:latin typeface="Calibri" panose="020F0502020204030204" pitchFamily="34" charset="0"/>
                  <a:cs typeface="Calibri" panose="020F0502020204030204" pitchFamily="34" charset="0"/>
                </a:rPr>
                <a:t>Verfahrensablauf</a:t>
              </a:r>
              <a:endParaRPr lang="de-CH" altLang="de-DE" sz="1800" b="0" noProof="1">
                <a:solidFill>
                  <a:srgbClr val="000000"/>
                </a:solidFill>
                <a:latin typeface="Calibri" panose="020F0502020204030204" pitchFamily="34" charset="0"/>
                <a:cs typeface="Calibri" panose="020F0502020204030204" pitchFamily="34" charset="0"/>
              </a:endParaRPr>
            </a:p>
          </p:txBody>
        </p:sp>
        <p:sp>
          <p:nvSpPr>
            <p:cNvPr id="16" name="Rectangle 8">
              <a:extLst>
                <a:ext uri="{FF2B5EF4-FFF2-40B4-BE49-F238E27FC236}">
                  <a16:creationId xmlns:a16="http://schemas.microsoft.com/office/drawing/2014/main" id="{8CF91C8F-DC95-D544-BB87-AD0638725DF0}"/>
                </a:ext>
              </a:extLst>
            </p:cNvPr>
            <p:cNvSpPr>
              <a:spLocks noChangeArrowheads="1"/>
            </p:cNvSpPr>
            <p:nvPr/>
          </p:nvSpPr>
          <p:spPr bwMode="gray">
            <a:xfrm>
              <a:off x="328613" y="2076012"/>
              <a:ext cx="463550" cy="723900"/>
            </a:xfrm>
            <a:prstGeom prst="rect">
              <a:avLst/>
            </a:prstGeom>
            <a:solidFill>
              <a:srgbClr val="002060"/>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100" noProof="1">
                  <a:solidFill>
                    <a:srgbClr val="FFFFFF"/>
                  </a:solidFill>
                  <a:latin typeface="Calibri" panose="020F0502020204030204" pitchFamily="34" charset="0"/>
                  <a:cs typeface="Calibri" panose="020F0502020204030204" pitchFamily="34" charset="0"/>
                </a:rPr>
                <a:t>1</a:t>
              </a:r>
            </a:p>
          </p:txBody>
        </p:sp>
        <p:sp>
          <p:nvSpPr>
            <p:cNvPr id="17" name="Rectangle 9">
              <a:extLst>
                <a:ext uri="{FF2B5EF4-FFF2-40B4-BE49-F238E27FC236}">
                  <a16:creationId xmlns:a16="http://schemas.microsoft.com/office/drawing/2014/main" id="{BFB1574A-8C8A-6C4E-927C-292442FD71A2}"/>
                </a:ext>
              </a:extLst>
            </p:cNvPr>
            <p:cNvSpPr>
              <a:spLocks noChangeArrowheads="1"/>
            </p:cNvSpPr>
            <p:nvPr/>
          </p:nvSpPr>
          <p:spPr bwMode="gray">
            <a:xfrm>
              <a:off x="328613" y="2953900"/>
              <a:ext cx="463550" cy="723900"/>
            </a:xfrm>
            <a:prstGeom prst="rect">
              <a:avLst/>
            </a:prstGeom>
            <a:solidFill>
              <a:srgbClr val="002060"/>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100" noProof="1">
                  <a:solidFill>
                    <a:srgbClr val="FFFFFF"/>
                  </a:solidFill>
                  <a:latin typeface="Calibri" panose="020F0502020204030204" pitchFamily="34" charset="0"/>
                  <a:cs typeface="Calibri" panose="020F0502020204030204" pitchFamily="34" charset="0"/>
                </a:rPr>
                <a:t>2</a:t>
              </a:r>
            </a:p>
          </p:txBody>
        </p:sp>
        <p:sp>
          <p:nvSpPr>
            <p:cNvPr id="18" name="Rectangle 10">
              <a:extLst>
                <a:ext uri="{FF2B5EF4-FFF2-40B4-BE49-F238E27FC236}">
                  <a16:creationId xmlns:a16="http://schemas.microsoft.com/office/drawing/2014/main" id="{D692EF6B-14C6-9D43-8DDC-70C7EDA2AD3C}"/>
                </a:ext>
              </a:extLst>
            </p:cNvPr>
            <p:cNvSpPr>
              <a:spLocks noChangeArrowheads="1"/>
            </p:cNvSpPr>
            <p:nvPr/>
          </p:nvSpPr>
          <p:spPr bwMode="gray">
            <a:xfrm>
              <a:off x="328613" y="3833375"/>
              <a:ext cx="463550" cy="725487"/>
            </a:xfrm>
            <a:prstGeom prst="rect">
              <a:avLst/>
            </a:prstGeom>
            <a:solidFill>
              <a:srgbClr val="002060"/>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100" noProof="1">
                  <a:solidFill>
                    <a:srgbClr val="FFFFFF"/>
                  </a:solidFill>
                  <a:latin typeface="Calibri" panose="020F0502020204030204" pitchFamily="34" charset="0"/>
                  <a:cs typeface="Calibri" panose="020F0502020204030204" pitchFamily="34" charset="0"/>
                </a:rPr>
                <a:t>3</a:t>
              </a:r>
            </a:p>
          </p:txBody>
        </p:sp>
        <p:sp>
          <p:nvSpPr>
            <p:cNvPr id="19" name="Rectangle 5">
              <a:extLst>
                <a:ext uri="{FF2B5EF4-FFF2-40B4-BE49-F238E27FC236}">
                  <a16:creationId xmlns:a16="http://schemas.microsoft.com/office/drawing/2014/main" id="{5E3B3747-6B05-5B49-BEAA-89C981AE2613}"/>
                </a:ext>
              </a:extLst>
            </p:cNvPr>
            <p:cNvSpPr>
              <a:spLocks noChangeArrowheads="1"/>
            </p:cNvSpPr>
            <p:nvPr/>
          </p:nvSpPr>
          <p:spPr bwMode="gray">
            <a:xfrm>
              <a:off x="792163" y="4711262"/>
              <a:ext cx="8047038" cy="72548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189000" tIns="54000" rIns="54000" bIns="54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1800" b="0" noProof="1">
                <a:solidFill>
                  <a:srgbClr val="000000"/>
                </a:solidFill>
              </a:endParaRPr>
            </a:p>
          </p:txBody>
        </p:sp>
        <p:sp>
          <p:nvSpPr>
            <p:cNvPr id="20" name="Rectangle 10">
              <a:extLst>
                <a:ext uri="{FF2B5EF4-FFF2-40B4-BE49-F238E27FC236}">
                  <a16:creationId xmlns:a16="http://schemas.microsoft.com/office/drawing/2014/main" id="{13243ABB-06C9-C843-83CF-1E8F5B5726A4}"/>
                </a:ext>
              </a:extLst>
            </p:cNvPr>
            <p:cNvSpPr>
              <a:spLocks noChangeArrowheads="1"/>
            </p:cNvSpPr>
            <p:nvPr/>
          </p:nvSpPr>
          <p:spPr bwMode="gray">
            <a:xfrm>
              <a:off x="333376" y="4711262"/>
              <a:ext cx="463550" cy="725487"/>
            </a:xfrm>
            <a:prstGeom prst="rect">
              <a:avLst/>
            </a:prstGeom>
            <a:solidFill>
              <a:srgbClr val="002060"/>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100" noProof="1">
                  <a:solidFill>
                    <a:srgbClr val="FFFFFF"/>
                  </a:solidFill>
                  <a:latin typeface="Calibri" panose="020F0502020204030204" pitchFamily="34" charset="0"/>
                  <a:cs typeface="Calibri" panose="020F0502020204030204" pitchFamily="34" charset="0"/>
                </a:rPr>
                <a:t>4</a:t>
              </a:r>
            </a:p>
          </p:txBody>
        </p:sp>
        <p:sp>
          <p:nvSpPr>
            <p:cNvPr id="21" name="Rectangle 5">
              <a:extLst>
                <a:ext uri="{FF2B5EF4-FFF2-40B4-BE49-F238E27FC236}">
                  <a16:creationId xmlns:a16="http://schemas.microsoft.com/office/drawing/2014/main" id="{0B8EB107-5EA4-0C41-9791-DA9342298876}"/>
                </a:ext>
              </a:extLst>
            </p:cNvPr>
            <p:cNvSpPr>
              <a:spLocks noChangeArrowheads="1"/>
            </p:cNvSpPr>
            <p:nvPr/>
          </p:nvSpPr>
          <p:spPr bwMode="gray">
            <a:xfrm>
              <a:off x="787400" y="5589149"/>
              <a:ext cx="8047038" cy="72548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189000" tIns="54000" rIns="54000" bIns="54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r>
                <a:rPr lang="de-DE" altLang="de-DE" sz="1800" b="0" noProof="1">
                  <a:solidFill>
                    <a:srgbClr val="000000"/>
                  </a:solidFill>
                  <a:latin typeface="Calibri" panose="020F0502020204030204" pitchFamily="34" charset="0"/>
                  <a:cs typeface="Calibri" panose="020F0502020204030204" pitchFamily="34" charset="0"/>
                </a:rPr>
                <a:t>Schlusswort</a:t>
              </a:r>
              <a:endParaRPr lang="de-CH" altLang="de-DE" sz="1800" b="0" noProof="1">
                <a:solidFill>
                  <a:srgbClr val="000000"/>
                </a:solidFill>
                <a:latin typeface="Calibri" panose="020F0502020204030204" pitchFamily="34" charset="0"/>
                <a:cs typeface="Calibri" panose="020F0502020204030204" pitchFamily="34" charset="0"/>
              </a:endParaRPr>
            </a:p>
          </p:txBody>
        </p:sp>
        <p:sp>
          <p:nvSpPr>
            <p:cNvPr id="22" name="Rectangle 10">
              <a:extLst>
                <a:ext uri="{FF2B5EF4-FFF2-40B4-BE49-F238E27FC236}">
                  <a16:creationId xmlns:a16="http://schemas.microsoft.com/office/drawing/2014/main" id="{32A45AF8-5922-C94E-9A60-3245230536A0}"/>
                </a:ext>
              </a:extLst>
            </p:cNvPr>
            <p:cNvSpPr>
              <a:spLocks noChangeArrowheads="1"/>
            </p:cNvSpPr>
            <p:nvPr/>
          </p:nvSpPr>
          <p:spPr bwMode="gray">
            <a:xfrm>
              <a:off x="328613" y="5589149"/>
              <a:ext cx="463550" cy="725487"/>
            </a:xfrm>
            <a:prstGeom prst="rect">
              <a:avLst/>
            </a:prstGeom>
            <a:solidFill>
              <a:srgbClr val="002060"/>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100" noProof="1">
                  <a:solidFill>
                    <a:srgbClr val="FFFFFF"/>
                  </a:solidFill>
                  <a:latin typeface="Calibri" panose="020F0502020204030204" pitchFamily="34" charset="0"/>
                  <a:cs typeface="Calibri" panose="020F0502020204030204" pitchFamily="34" charset="0"/>
                </a:rPr>
                <a:t>5</a:t>
              </a:r>
            </a:p>
          </p:txBody>
        </p:sp>
      </p:grpSp>
      <p:sp>
        <p:nvSpPr>
          <p:cNvPr id="23" name="Rectangle 5">
            <a:extLst>
              <a:ext uri="{FF2B5EF4-FFF2-40B4-BE49-F238E27FC236}">
                <a16:creationId xmlns:a16="http://schemas.microsoft.com/office/drawing/2014/main" id="{778D858C-1DDC-B54F-AC92-2357403628F9}"/>
              </a:ext>
            </a:extLst>
          </p:cNvPr>
          <p:cNvSpPr>
            <a:spLocks noChangeArrowheads="1"/>
          </p:cNvSpPr>
          <p:nvPr/>
        </p:nvSpPr>
        <p:spPr bwMode="gray">
          <a:xfrm>
            <a:off x="898952" y="2622175"/>
            <a:ext cx="7790249" cy="416659"/>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189000" tIns="54000" rIns="54000" bIns="54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r>
              <a:rPr lang="de-DE" altLang="de-DE" sz="1800" b="0" noProof="1">
                <a:solidFill>
                  <a:srgbClr val="000000"/>
                </a:solidFill>
                <a:latin typeface="Calibri" panose="020F0502020204030204" pitchFamily="34" charset="0"/>
                <a:cs typeface="Calibri" panose="020F0502020204030204" pitchFamily="34" charset="0"/>
              </a:rPr>
              <a:t>Kostenlose Anlaufstellen</a:t>
            </a:r>
            <a:endParaRPr lang="de-CH" altLang="de-DE" sz="1800" b="0" noProof="1">
              <a:solidFill>
                <a:srgbClr val="000000"/>
              </a:solidFill>
              <a:latin typeface="Calibri" panose="020F0502020204030204" pitchFamily="34" charset="0"/>
              <a:cs typeface="Calibri" panose="020F0502020204030204" pitchFamily="34" charset="0"/>
            </a:endParaRPr>
          </a:p>
        </p:txBody>
      </p:sp>
      <p:sp>
        <p:nvSpPr>
          <p:cNvPr id="24" name="Textfeld 23">
            <a:extLst>
              <a:ext uri="{FF2B5EF4-FFF2-40B4-BE49-F238E27FC236}">
                <a16:creationId xmlns:a16="http://schemas.microsoft.com/office/drawing/2014/main" id="{9E47F457-DCD9-2144-B158-4B4490C7A3CB}"/>
              </a:ext>
            </a:extLst>
          </p:cNvPr>
          <p:cNvSpPr txBox="1"/>
          <p:nvPr/>
        </p:nvSpPr>
        <p:spPr>
          <a:xfrm>
            <a:off x="51782" y="1930635"/>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71590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noProof="0" dirty="0">
                <a:latin typeface="Calibri" panose="020F0502020204030204" pitchFamily="34" charset="0"/>
                <a:cs typeface="Calibri" panose="020F0502020204030204" pitchFamily="34" charset="0"/>
              </a:rPr>
              <a:t>INHABER DER KANZLEI</a:t>
            </a:r>
          </a:p>
        </p:txBody>
      </p:sp>
      <p:sp>
        <p:nvSpPr>
          <p:cNvPr id="3" name="Slide Number Placeholder 2"/>
          <p:cNvSpPr>
            <a:spLocks noGrp="1"/>
          </p:cNvSpPr>
          <p:nvPr>
            <p:ph type="sldNum" sz="quarter" idx="12"/>
          </p:nvPr>
        </p:nvSpPr>
        <p:spPr/>
        <p:txBody>
          <a:bodyPr/>
          <a:lstStyle/>
          <a:p>
            <a:fld id="{D60D1EDE-7116-2443-9BDD-368CE5B37660}" type="slidenum">
              <a:rPr lang="en-US" smtClean="0"/>
              <a:t>3</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b="1" dirty="0">
                <a:solidFill>
                  <a:srgbClr val="1E4587"/>
                </a:solidFill>
                <a:latin typeface="Calibri" panose="020F0502020204030204" pitchFamily="34" charset="0"/>
                <a:cs typeface="Calibri" panose="020F0502020204030204" pitchFamily="34" charset="0"/>
              </a:rPr>
              <a:t>Vorstellung</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
        <p:nvSpPr>
          <p:cNvPr id="39" name="Textfeld 38">
            <a:extLst>
              <a:ext uri="{FF2B5EF4-FFF2-40B4-BE49-F238E27FC236}">
                <a16:creationId xmlns:a16="http://schemas.microsoft.com/office/drawing/2014/main" id="{6E342BD2-77C1-4549-9651-078DE008980D}"/>
              </a:ext>
            </a:extLst>
          </p:cNvPr>
          <p:cNvSpPr txBox="1"/>
          <p:nvPr/>
        </p:nvSpPr>
        <p:spPr>
          <a:xfrm>
            <a:off x="1470297" y="3476051"/>
            <a:ext cx="2743109" cy="1492716"/>
          </a:xfrm>
          <a:prstGeom prst="rect">
            <a:avLst/>
          </a:prstGeom>
        </p:spPr>
        <p:txBody>
          <a:bodyPr vert="horz" wrap="square" lIns="0" rtlCol="0">
            <a:spAutoFit/>
          </a:bodyPr>
          <a:lstStyle/>
          <a:p>
            <a:pPr algn="ctr"/>
            <a:r>
              <a:rPr lang="en-US" sz="1600" b="1" kern="900" dirty="0">
                <a:latin typeface="Calibri" panose="020F0502020204030204" pitchFamily="34" charset="0"/>
                <a:cs typeface="Calibri" panose="020F0502020204030204" pitchFamily="34" charset="0"/>
              </a:rPr>
              <a:t>Marco Cottinelli</a:t>
            </a:r>
          </a:p>
          <a:p>
            <a:pPr algn="ctr"/>
            <a:endParaRPr lang="en-US" sz="600" kern="900" dirty="0">
              <a:latin typeface="Calibri" panose="020F0502020204030204" pitchFamily="34" charset="0"/>
              <a:cs typeface="Calibri" panose="020F0502020204030204" pitchFamily="34" charset="0"/>
            </a:endParaRPr>
          </a:p>
          <a:p>
            <a:pPr algn="ctr"/>
            <a:r>
              <a:rPr lang="de-CH" sz="1150" dirty="0">
                <a:latin typeface="Calibri" panose="020F0502020204030204" pitchFamily="34" charset="0"/>
                <a:cs typeface="Calibri" panose="020F0502020204030204" pitchFamily="34" charset="0"/>
              </a:rPr>
              <a:t>Anwalt &amp; Notar, </a:t>
            </a:r>
            <a:r>
              <a:rPr lang="de-CH" sz="1150" dirty="0" err="1">
                <a:latin typeface="Calibri" panose="020F0502020204030204" pitchFamily="34" charset="0"/>
                <a:cs typeface="Calibri" panose="020F0502020204030204" pitchFamily="34" charset="0"/>
              </a:rPr>
              <a:t>lic</a:t>
            </a:r>
            <a:r>
              <a:rPr lang="de-CH" sz="1150" dirty="0">
                <a:latin typeface="Calibri" panose="020F0502020204030204" pitchFamily="34" charset="0"/>
                <a:cs typeface="Calibri" panose="020F0502020204030204" pitchFamily="34" charset="0"/>
              </a:rPr>
              <a:t>. </a:t>
            </a:r>
            <a:r>
              <a:rPr lang="de-CH" sz="1150" dirty="0" err="1">
                <a:latin typeface="Calibri" panose="020F0502020204030204" pitchFamily="34" charset="0"/>
                <a:cs typeface="Calibri" panose="020F0502020204030204" pitchFamily="34" charset="0"/>
              </a:rPr>
              <a:t>iur</a:t>
            </a:r>
            <a:r>
              <a:rPr lang="de-CH" sz="1150" dirty="0">
                <a:latin typeface="Calibri" panose="020F0502020204030204" pitchFamily="34" charset="0"/>
                <a:cs typeface="Calibri" panose="020F0502020204030204" pitchFamily="34" charset="0"/>
              </a:rPr>
              <a:t>.</a:t>
            </a:r>
          </a:p>
          <a:p>
            <a:pPr algn="ctr"/>
            <a:r>
              <a:rPr lang="de-CH" sz="1150" dirty="0">
                <a:latin typeface="Calibri" panose="020F0502020204030204" pitchFamily="34" charset="0"/>
                <a:cs typeface="Calibri" panose="020F0502020204030204" pitchFamily="34" charset="0"/>
              </a:rPr>
              <a:t>Mediator SAV</a:t>
            </a:r>
          </a:p>
          <a:p>
            <a:pPr algn="ctr"/>
            <a:r>
              <a:rPr lang="de-CH" sz="1150" dirty="0">
                <a:latin typeface="Calibri" panose="020F0502020204030204" pitchFamily="34" charset="0"/>
                <a:cs typeface="Calibri" panose="020F0502020204030204" pitchFamily="34" charset="0"/>
              </a:rPr>
              <a:t>Fachanwalt SAV Bau- und Immobilienrecht</a:t>
            </a:r>
            <a:br>
              <a:rPr lang="de-CH" sz="1150" dirty="0">
                <a:latin typeface="Calibri" panose="020F0502020204030204" pitchFamily="34" charset="0"/>
                <a:cs typeface="Calibri" panose="020F0502020204030204" pitchFamily="34" charset="0"/>
              </a:rPr>
            </a:br>
            <a:r>
              <a:rPr lang="de-CH" sz="1150" dirty="0">
                <a:latin typeface="Calibri" panose="020F0502020204030204" pitchFamily="34" charset="0"/>
                <a:cs typeface="Calibri" panose="020F0502020204030204" pitchFamily="34" charset="0"/>
              </a:rPr>
              <a:t>Dozent an verschiedenen Bildungsinstituten</a:t>
            </a:r>
          </a:p>
          <a:p>
            <a:pPr algn="ctr"/>
            <a:r>
              <a:rPr lang="de-CH" sz="1150" dirty="0">
                <a:latin typeface="Calibri" panose="020F0502020204030204" pitchFamily="34" charset="0"/>
                <a:cs typeface="Calibri" panose="020F0502020204030204" pitchFamily="34" charset="0"/>
              </a:rPr>
              <a:t>Präsident der Schlichtungsstelle für Arbeitsverhältnisse St. Gallen</a:t>
            </a:r>
            <a:endParaRPr lang="de-DE" sz="1150" dirty="0">
              <a:latin typeface="Calibri" panose="020F0502020204030204" pitchFamily="34" charset="0"/>
              <a:cs typeface="Calibri" panose="020F0502020204030204" pitchFamily="34" charset="0"/>
            </a:endParaRPr>
          </a:p>
        </p:txBody>
      </p:sp>
      <p:sp>
        <p:nvSpPr>
          <p:cNvPr id="40" name="Textfeld 39">
            <a:extLst>
              <a:ext uri="{FF2B5EF4-FFF2-40B4-BE49-F238E27FC236}">
                <a16:creationId xmlns:a16="http://schemas.microsoft.com/office/drawing/2014/main" id="{0906109F-6E9B-C045-ABB2-C7ABC0C8DEA3}"/>
              </a:ext>
            </a:extLst>
          </p:cNvPr>
          <p:cNvSpPr txBox="1"/>
          <p:nvPr/>
        </p:nvSpPr>
        <p:spPr>
          <a:xfrm>
            <a:off x="4863987" y="3477311"/>
            <a:ext cx="2876324" cy="1138773"/>
          </a:xfrm>
          <a:prstGeom prst="rect">
            <a:avLst/>
          </a:prstGeom>
        </p:spPr>
        <p:txBody>
          <a:bodyPr vert="horz" wrap="square" lIns="0" rtlCol="0">
            <a:spAutoFit/>
          </a:bodyPr>
          <a:lstStyle/>
          <a:p>
            <a:pPr algn="ctr"/>
            <a:r>
              <a:rPr lang="de-DE" sz="1600" b="1" kern="900" dirty="0">
                <a:latin typeface="Calibri" panose="020F0502020204030204" pitchFamily="34" charset="0"/>
                <a:cs typeface="Calibri" panose="020F0502020204030204" pitchFamily="34" charset="0"/>
              </a:rPr>
              <a:t>Senta Cottinelli</a:t>
            </a:r>
          </a:p>
          <a:p>
            <a:pPr algn="ctr"/>
            <a:endParaRPr lang="de-DE" sz="600" kern="900" dirty="0">
              <a:latin typeface="Calibri" panose="020F0502020204030204" pitchFamily="34" charset="0"/>
              <a:cs typeface="Calibri" panose="020F0502020204030204" pitchFamily="34" charset="0"/>
            </a:endParaRPr>
          </a:p>
          <a:p>
            <a:pPr algn="ctr"/>
            <a:r>
              <a:rPr lang="de-CH" sz="1150" dirty="0">
                <a:latin typeface="Calibri" panose="020F0502020204030204" pitchFamily="34" charset="0"/>
                <a:cs typeface="Calibri" panose="020F0502020204030204" pitchFamily="34" charset="0"/>
              </a:rPr>
              <a:t>Anwältin &amp; Notarin, M.A. HSG in Law </a:t>
            </a:r>
            <a:br>
              <a:rPr lang="de-CH" sz="1150" dirty="0">
                <a:latin typeface="Calibri" panose="020F0502020204030204" pitchFamily="34" charset="0"/>
                <a:cs typeface="Calibri" panose="020F0502020204030204" pitchFamily="34" charset="0"/>
              </a:rPr>
            </a:br>
            <a:r>
              <a:rPr lang="de-CH" sz="1150" dirty="0">
                <a:latin typeface="Calibri" panose="020F0502020204030204" pitchFamily="34" charset="0"/>
                <a:cs typeface="Calibri" panose="020F0502020204030204" pitchFamily="34" charset="0"/>
              </a:rPr>
              <a:t>B.A. FH Int. Management </a:t>
            </a:r>
            <a:br>
              <a:rPr lang="de-CH" sz="1150" dirty="0">
                <a:latin typeface="Calibri" panose="020F0502020204030204" pitchFamily="34" charset="0"/>
                <a:cs typeface="Calibri" panose="020F0502020204030204" pitchFamily="34" charset="0"/>
              </a:rPr>
            </a:br>
            <a:r>
              <a:rPr lang="de-CH" sz="1150" dirty="0">
                <a:latin typeface="Calibri" panose="020F0502020204030204" pitchFamily="34" charset="0"/>
                <a:cs typeface="Calibri" panose="020F0502020204030204" pitchFamily="34" charset="0"/>
              </a:rPr>
              <a:t>Dipl. Informatikerin</a:t>
            </a:r>
            <a:br>
              <a:rPr lang="de-CH" sz="1150" dirty="0">
                <a:latin typeface="Calibri" panose="020F0502020204030204" pitchFamily="34" charset="0"/>
                <a:cs typeface="Calibri" panose="020F0502020204030204" pitchFamily="34" charset="0"/>
              </a:rPr>
            </a:br>
            <a:r>
              <a:rPr lang="de-CH" sz="1150" dirty="0">
                <a:latin typeface="Calibri" panose="020F0502020204030204" pitchFamily="34" charset="0"/>
                <a:cs typeface="Calibri" panose="020F0502020204030204" pitchFamily="34" charset="0"/>
              </a:rPr>
              <a:t>Dozentin an verschiedenen Bildungsinstituten</a:t>
            </a:r>
            <a:endParaRPr lang="de-DE" sz="1150" dirty="0">
              <a:latin typeface="Calibri" panose="020F0502020204030204" pitchFamily="34" charset="0"/>
              <a:cs typeface="Calibri" panose="020F0502020204030204" pitchFamily="34" charset="0"/>
            </a:endParaRPr>
          </a:p>
        </p:txBody>
      </p:sp>
      <p:pic>
        <p:nvPicPr>
          <p:cNvPr id="54" name="Grafik 53" descr="Ein Bild, das Person, Anzug, Mann, Schlips enthält.&#10;&#10;Automatisch generierte Beschreibung">
            <a:extLst>
              <a:ext uri="{FF2B5EF4-FFF2-40B4-BE49-F238E27FC236}">
                <a16:creationId xmlns:a16="http://schemas.microsoft.com/office/drawing/2014/main" id="{D4983469-9B08-2F48-8978-FD00A6650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852" y="1207056"/>
            <a:ext cx="2160000" cy="2160000"/>
          </a:xfrm>
          <a:prstGeom prst="ellipse">
            <a:avLst/>
          </a:prstGeom>
        </p:spPr>
      </p:pic>
      <p:pic>
        <p:nvPicPr>
          <p:cNvPr id="55" name="Grafik 54" descr="Ein Bild, das Person, Gebäude, Frau, Kleidung enthält.&#10;&#10;Automatisch generierte Beschreibung">
            <a:extLst>
              <a:ext uri="{FF2B5EF4-FFF2-40B4-BE49-F238E27FC236}">
                <a16:creationId xmlns:a16="http://schemas.microsoft.com/office/drawing/2014/main" id="{42987504-CB28-064B-B40D-2E96A17D6C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2149" y="1207056"/>
            <a:ext cx="2160000" cy="2160000"/>
          </a:xfrm>
          <a:prstGeom prst="ellipse">
            <a:avLst/>
          </a:prstGeom>
        </p:spPr>
      </p:pic>
    </p:spTree>
    <p:extLst>
      <p:ext uri="{BB962C8B-B14F-4D97-AF65-F5344CB8AC3E}">
        <p14:creationId xmlns:p14="http://schemas.microsoft.com/office/powerpoint/2010/main" val="136544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noProof="0" dirty="0">
                <a:latin typeface="Calibri" panose="020F0502020204030204" pitchFamily="34" charset="0"/>
                <a:cs typeface="Calibri" panose="020F0502020204030204" pitchFamily="34" charset="0"/>
              </a:rPr>
              <a:t>DIENSTLEISTUNGEN (AUSZUG)</a:t>
            </a:r>
          </a:p>
        </p:txBody>
      </p:sp>
      <p:sp>
        <p:nvSpPr>
          <p:cNvPr id="3" name="Slide Number Placeholder 2"/>
          <p:cNvSpPr>
            <a:spLocks noGrp="1"/>
          </p:cNvSpPr>
          <p:nvPr>
            <p:ph type="sldNum" sz="quarter" idx="12"/>
          </p:nvPr>
        </p:nvSpPr>
        <p:spPr/>
        <p:txBody>
          <a:bodyPr/>
          <a:lstStyle/>
          <a:p>
            <a:fld id="{D60D1EDE-7116-2443-9BDD-368CE5B37660}" type="slidenum">
              <a:rPr lang="en-US" smtClean="0"/>
              <a:t>4</a:t>
            </a:fld>
            <a:endParaRPr lang="en-US" dirty="0"/>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b="1" dirty="0">
                <a:solidFill>
                  <a:srgbClr val="1E4587"/>
                </a:solidFill>
                <a:latin typeface="Calibri" panose="020F0502020204030204" pitchFamily="34" charset="0"/>
                <a:cs typeface="Calibri" panose="020F0502020204030204" pitchFamily="34" charset="0"/>
              </a:rPr>
              <a:t>Vorstellung</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
        <p:nvSpPr>
          <p:cNvPr id="13" name="Rectangle 33">
            <a:extLst>
              <a:ext uri="{FF2B5EF4-FFF2-40B4-BE49-F238E27FC236}">
                <a16:creationId xmlns:a16="http://schemas.microsoft.com/office/drawing/2014/main" id="{D9936076-B3E9-D246-836A-4EE0C038A95B}"/>
              </a:ext>
            </a:extLst>
          </p:cNvPr>
          <p:cNvSpPr/>
          <p:nvPr/>
        </p:nvSpPr>
        <p:spPr>
          <a:xfrm>
            <a:off x="1353623" y="1428217"/>
            <a:ext cx="1597489" cy="523220"/>
          </a:xfrm>
          <a:prstGeom prst="rect">
            <a:avLst/>
          </a:prstGeom>
        </p:spPr>
        <p:txBody>
          <a:bodyPr wrap="square">
            <a:spAutoFit/>
          </a:bodyPr>
          <a:lstStyle/>
          <a:p>
            <a:r>
              <a:rPr lang="en-US" sz="1400" b="1" dirty="0">
                <a:latin typeface="Calibri" panose="020F0502020204030204" pitchFamily="34" charset="0"/>
                <a:cs typeface="Calibri" panose="020F0502020204030204" pitchFamily="34" charset="0"/>
              </a:rPr>
              <a:t>BILDUNGSRECHT / </a:t>
            </a:r>
          </a:p>
          <a:p>
            <a:r>
              <a:rPr lang="en-US" sz="1400" b="1" dirty="0">
                <a:latin typeface="Calibri" panose="020F0502020204030204" pitchFamily="34" charset="0"/>
                <a:cs typeface="Calibri" panose="020F0502020204030204" pitchFamily="34" charset="0"/>
              </a:rPr>
              <a:t>SCHULRECHT </a:t>
            </a:r>
          </a:p>
        </p:txBody>
      </p:sp>
      <p:sp>
        <p:nvSpPr>
          <p:cNvPr id="14" name="TextBox 35">
            <a:extLst>
              <a:ext uri="{FF2B5EF4-FFF2-40B4-BE49-F238E27FC236}">
                <a16:creationId xmlns:a16="http://schemas.microsoft.com/office/drawing/2014/main" id="{2F15B4E4-5F37-4C49-9FD3-002359086882}"/>
              </a:ext>
            </a:extLst>
          </p:cNvPr>
          <p:cNvSpPr txBox="1"/>
          <p:nvPr/>
        </p:nvSpPr>
        <p:spPr>
          <a:xfrm>
            <a:off x="1371895" y="2874434"/>
            <a:ext cx="1953386" cy="276999"/>
          </a:xfrm>
          <a:prstGeom prst="rect">
            <a:avLst/>
          </a:prstGeom>
          <a:noFill/>
        </p:spPr>
        <p:txBody>
          <a:bodyPr wrap="square" rtlCol="0">
            <a:spAutoFit/>
          </a:bodyPr>
          <a:lstStyle/>
          <a:p>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Mietrecht</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Kaufvertrag</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etc. </a:t>
            </a:r>
          </a:p>
        </p:txBody>
      </p:sp>
      <p:sp>
        <p:nvSpPr>
          <p:cNvPr id="15" name="Rectangle 36">
            <a:extLst>
              <a:ext uri="{FF2B5EF4-FFF2-40B4-BE49-F238E27FC236}">
                <a16:creationId xmlns:a16="http://schemas.microsoft.com/office/drawing/2014/main" id="{83FB3D16-1459-E44B-AA30-FF7F1175758C}"/>
              </a:ext>
            </a:extLst>
          </p:cNvPr>
          <p:cNvSpPr/>
          <p:nvPr/>
        </p:nvSpPr>
        <p:spPr>
          <a:xfrm>
            <a:off x="1353623" y="2404386"/>
            <a:ext cx="1455720" cy="523220"/>
          </a:xfrm>
          <a:prstGeom prst="rect">
            <a:avLst/>
          </a:prstGeom>
        </p:spPr>
        <p:txBody>
          <a:bodyPr wrap="square">
            <a:spAutoFit/>
          </a:bodyPr>
          <a:lstStyle/>
          <a:p>
            <a:r>
              <a:rPr lang="en-US" sz="1400" b="1" dirty="0">
                <a:latin typeface="Calibri" panose="020F0502020204030204" pitchFamily="34" charset="0"/>
                <a:cs typeface="Calibri" panose="020F0502020204030204" pitchFamily="34" charset="0"/>
              </a:rPr>
              <a:t>ALLGEMEINES </a:t>
            </a:r>
          </a:p>
          <a:p>
            <a:r>
              <a:rPr lang="en-US" sz="1400" b="1" dirty="0">
                <a:latin typeface="Calibri" panose="020F0502020204030204" pitchFamily="34" charset="0"/>
                <a:cs typeface="Calibri" panose="020F0502020204030204" pitchFamily="34" charset="0"/>
              </a:rPr>
              <a:t>VERTRAGSRECHT</a:t>
            </a:r>
          </a:p>
        </p:txBody>
      </p:sp>
      <p:sp>
        <p:nvSpPr>
          <p:cNvPr id="16" name="TextBox 38">
            <a:extLst>
              <a:ext uri="{FF2B5EF4-FFF2-40B4-BE49-F238E27FC236}">
                <a16:creationId xmlns:a16="http://schemas.microsoft.com/office/drawing/2014/main" id="{145D1C9C-D066-234C-B4A5-7B0604E636A9}"/>
              </a:ext>
            </a:extLst>
          </p:cNvPr>
          <p:cNvSpPr txBox="1"/>
          <p:nvPr/>
        </p:nvSpPr>
        <p:spPr>
          <a:xfrm>
            <a:off x="1353623" y="3796687"/>
            <a:ext cx="1953386" cy="646331"/>
          </a:xfrm>
          <a:prstGeom prst="rect">
            <a:avLst/>
          </a:prstGeom>
          <a:noFill/>
        </p:spPr>
        <p:txBody>
          <a:bodyPr wrap="square" rtlCol="0">
            <a:spAutoFit/>
          </a:bodyPr>
          <a:lstStyle/>
          <a:p>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Firmengründungen</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Modifikationen</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Liquidationen</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etc.</a:t>
            </a:r>
          </a:p>
        </p:txBody>
      </p:sp>
      <p:sp>
        <p:nvSpPr>
          <p:cNvPr id="17" name="Rectangle 39">
            <a:extLst>
              <a:ext uri="{FF2B5EF4-FFF2-40B4-BE49-F238E27FC236}">
                <a16:creationId xmlns:a16="http://schemas.microsoft.com/office/drawing/2014/main" id="{93A24B57-ACA3-5644-918A-B9C44FC2F480}"/>
              </a:ext>
            </a:extLst>
          </p:cNvPr>
          <p:cNvSpPr/>
          <p:nvPr/>
        </p:nvSpPr>
        <p:spPr>
          <a:xfrm>
            <a:off x="1353623" y="3551004"/>
            <a:ext cx="1848135" cy="307777"/>
          </a:xfrm>
          <a:prstGeom prst="rect">
            <a:avLst/>
          </a:prstGeom>
        </p:spPr>
        <p:txBody>
          <a:bodyPr wrap="square">
            <a:spAutoFit/>
          </a:bodyPr>
          <a:lstStyle/>
          <a:p>
            <a:r>
              <a:rPr lang="en-US" sz="1400" b="1" dirty="0">
                <a:latin typeface="Calibri" panose="020F0502020204030204" pitchFamily="34" charset="0"/>
                <a:cs typeface="Calibri" panose="020F0502020204030204" pitchFamily="34" charset="0"/>
              </a:rPr>
              <a:t>GESELLSCHAFTSRECHT</a:t>
            </a:r>
          </a:p>
        </p:txBody>
      </p:sp>
      <p:sp>
        <p:nvSpPr>
          <p:cNvPr id="19" name="Rectangle 42">
            <a:extLst>
              <a:ext uri="{FF2B5EF4-FFF2-40B4-BE49-F238E27FC236}">
                <a16:creationId xmlns:a16="http://schemas.microsoft.com/office/drawing/2014/main" id="{78BF166B-8AFA-4B46-B804-AF20BA631445}"/>
              </a:ext>
            </a:extLst>
          </p:cNvPr>
          <p:cNvSpPr/>
          <p:nvPr/>
        </p:nvSpPr>
        <p:spPr>
          <a:xfrm>
            <a:off x="4381068" y="1428217"/>
            <a:ext cx="1287212" cy="307777"/>
          </a:xfrm>
          <a:prstGeom prst="rect">
            <a:avLst/>
          </a:prstGeom>
        </p:spPr>
        <p:txBody>
          <a:bodyPr wrap="square">
            <a:spAutoFit/>
          </a:bodyPr>
          <a:lstStyle/>
          <a:p>
            <a:r>
              <a:rPr lang="en-US" sz="1400" b="1" dirty="0">
                <a:latin typeface="Calibri" panose="020F0502020204030204" pitchFamily="34" charset="0"/>
                <a:cs typeface="Calibri" panose="020F0502020204030204" pitchFamily="34" charset="0"/>
              </a:rPr>
              <a:t>ARBEITSRECHT</a:t>
            </a:r>
          </a:p>
        </p:txBody>
      </p:sp>
      <p:sp>
        <p:nvSpPr>
          <p:cNvPr id="20" name="TextBox 44">
            <a:extLst>
              <a:ext uri="{FF2B5EF4-FFF2-40B4-BE49-F238E27FC236}">
                <a16:creationId xmlns:a16="http://schemas.microsoft.com/office/drawing/2014/main" id="{8B420BBE-F04E-B84E-923F-CFE72A2A69E1}"/>
              </a:ext>
            </a:extLst>
          </p:cNvPr>
          <p:cNvSpPr txBox="1"/>
          <p:nvPr/>
        </p:nvSpPr>
        <p:spPr>
          <a:xfrm>
            <a:off x="4349504" y="2629369"/>
            <a:ext cx="2652190" cy="646331"/>
          </a:xfrm>
          <a:prstGeom prst="rect">
            <a:avLst/>
          </a:prstGeom>
          <a:noFill/>
        </p:spPr>
        <p:txBody>
          <a:bodyPr wrap="square" rtlCol="0">
            <a:spAutoFit/>
          </a:bodyPr>
          <a:lstStyle/>
          <a:p>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Scheidungen</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Ehe</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Erbverträge</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Konkubinat</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Testamente</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Vorsorgeaufträge</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etc. </a:t>
            </a:r>
          </a:p>
        </p:txBody>
      </p:sp>
      <p:sp>
        <p:nvSpPr>
          <p:cNvPr id="21" name="Rectangle 45">
            <a:extLst>
              <a:ext uri="{FF2B5EF4-FFF2-40B4-BE49-F238E27FC236}">
                <a16:creationId xmlns:a16="http://schemas.microsoft.com/office/drawing/2014/main" id="{2EE0B09A-71C9-9441-A385-4CBB9B3DF439}"/>
              </a:ext>
            </a:extLst>
          </p:cNvPr>
          <p:cNvSpPr/>
          <p:nvPr/>
        </p:nvSpPr>
        <p:spPr>
          <a:xfrm>
            <a:off x="4345214" y="2426966"/>
            <a:ext cx="1383712" cy="307777"/>
          </a:xfrm>
          <a:prstGeom prst="rect">
            <a:avLst/>
          </a:prstGeom>
        </p:spPr>
        <p:txBody>
          <a:bodyPr wrap="square">
            <a:spAutoFit/>
          </a:bodyPr>
          <a:lstStyle/>
          <a:p>
            <a:r>
              <a:rPr lang="en-US" sz="1400" b="1" dirty="0">
                <a:latin typeface="Calibri" panose="020F0502020204030204" pitchFamily="34" charset="0"/>
                <a:cs typeface="Calibri" panose="020F0502020204030204" pitchFamily="34" charset="0"/>
              </a:rPr>
              <a:t>FAMILIENRECHT</a:t>
            </a:r>
          </a:p>
        </p:txBody>
      </p:sp>
      <p:sp>
        <p:nvSpPr>
          <p:cNvPr id="24" name="TextBox 50">
            <a:extLst>
              <a:ext uri="{FF2B5EF4-FFF2-40B4-BE49-F238E27FC236}">
                <a16:creationId xmlns:a16="http://schemas.microsoft.com/office/drawing/2014/main" id="{E83AAA45-392D-5441-8DAE-2FC6ACBCA442}"/>
              </a:ext>
            </a:extLst>
          </p:cNvPr>
          <p:cNvSpPr txBox="1"/>
          <p:nvPr/>
        </p:nvSpPr>
        <p:spPr>
          <a:xfrm>
            <a:off x="7189617" y="1843382"/>
            <a:ext cx="1649555" cy="646331"/>
          </a:xfrm>
          <a:prstGeom prst="rect">
            <a:avLst/>
          </a:prstGeom>
          <a:noFill/>
        </p:spPr>
        <p:txBody>
          <a:bodyPr wrap="square" rtlCol="0">
            <a:spAutoFit/>
          </a:bodyPr>
          <a:lstStyle/>
          <a:p>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Bau</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und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Immobilienrecht</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 (</a:t>
            </a:r>
            <a:r>
              <a:rPr lang="en-US" sz="1200" dirty="0" err="1">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Fachanwaltstitel</a:t>
            </a:r>
            <a:r>
              <a:rPr lang="en-US" sz="1200" dirty="0">
                <a:solidFill>
                  <a:schemeClr val="bg1">
                    <a:lumMod val="65000"/>
                  </a:schemeClr>
                </a:solidFill>
                <a:latin typeface="Calibri" panose="020F0502020204030204" pitchFamily="34" charset="0"/>
                <a:ea typeface="Roboto Light" panose="02000000000000000000" pitchFamily="2" charset="0"/>
                <a:cs typeface="Calibri" panose="020F0502020204030204" pitchFamily="34" charset="0"/>
              </a:rPr>
              <a:t>)</a:t>
            </a:r>
          </a:p>
        </p:txBody>
      </p:sp>
      <p:sp>
        <p:nvSpPr>
          <p:cNvPr id="25" name="Rectangle 51">
            <a:extLst>
              <a:ext uri="{FF2B5EF4-FFF2-40B4-BE49-F238E27FC236}">
                <a16:creationId xmlns:a16="http://schemas.microsoft.com/office/drawing/2014/main" id="{B8265551-626F-1F4F-8A1E-065F2BA93E36}"/>
              </a:ext>
            </a:extLst>
          </p:cNvPr>
          <p:cNvSpPr/>
          <p:nvPr/>
        </p:nvSpPr>
        <p:spPr>
          <a:xfrm>
            <a:off x="7189617" y="1428217"/>
            <a:ext cx="1189492" cy="523220"/>
          </a:xfrm>
          <a:prstGeom prst="rect">
            <a:avLst/>
          </a:prstGeom>
        </p:spPr>
        <p:txBody>
          <a:bodyPr wrap="square">
            <a:spAutoFit/>
          </a:bodyPr>
          <a:lstStyle/>
          <a:p>
            <a:r>
              <a:rPr lang="de-CH" sz="1400" b="1" dirty="0">
                <a:latin typeface="Calibri" panose="020F0502020204030204" pitchFamily="34" charset="0"/>
                <a:cs typeface="Calibri" panose="020F0502020204030204" pitchFamily="34" charset="0"/>
              </a:rPr>
              <a:t>BAURECHT / MIETRECHT </a:t>
            </a:r>
          </a:p>
        </p:txBody>
      </p:sp>
      <p:sp>
        <p:nvSpPr>
          <p:cNvPr id="27" name="Rectangle 54">
            <a:extLst>
              <a:ext uri="{FF2B5EF4-FFF2-40B4-BE49-F238E27FC236}">
                <a16:creationId xmlns:a16="http://schemas.microsoft.com/office/drawing/2014/main" id="{7EFE19DC-4C79-CC45-95E7-1256F5876FB9}"/>
              </a:ext>
            </a:extLst>
          </p:cNvPr>
          <p:cNvSpPr/>
          <p:nvPr/>
        </p:nvSpPr>
        <p:spPr>
          <a:xfrm>
            <a:off x="4256737" y="3551352"/>
            <a:ext cx="2296463" cy="523220"/>
          </a:xfrm>
          <a:prstGeom prst="rect">
            <a:avLst/>
          </a:prstGeom>
        </p:spPr>
        <p:txBody>
          <a:bodyPr wrap="square">
            <a:spAutoFit/>
          </a:bodyPr>
          <a:lstStyle/>
          <a:p>
            <a:r>
              <a:rPr lang="en-US" sz="1400" b="1" dirty="0">
                <a:latin typeface="Calibri" panose="020F0502020204030204" pitchFamily="34" charset="0"/>
                <a:cs typeface="Calibri" panose="020F0502020204030204" pitchFamily="34" charset="0"/>
              </a:rPr>
              <a:t>IMMATERIALGÜTERRECHT / </a:t>
            </a:r>
          </a:p>
          <a:p>
            <a:r>
              <a:rPr lang="en-US" sz="1400" b="1" dirty="0">
                <a:latin typeface="Calibri" panose="020F0502020204030204" pitchFamily="34" charset="0"/>
                <a:cs typeface="Calibri" panose="020F0502020204030204" pitchFamily="34" charset="0"/>
              </a:rPr>
              <a:t>IT-RECHT</a:t>
            </a:r>
          </a:p>
        </p:txBody>
      </p:sp>
      <p:pic>
        <p:nvPicPr>
          <p:cNvPr id="5" name="Grafik 4" descr="Gewichte ungleich">
            <a:extLst>
              <a:ext uri="{FF2B5EF4-FFF2-40B4-BE49-F238E27FC236}">
                <a16:creationId xmlns:a16="http://schemas.microsoft.com/office/drawing/2014/main" id="{A9B0EF55-A179-F346-9857-6F2BFD6D89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736" y="1428217"/>
            <a:ext cx="523220" cy="523220"/>
          </a:xfrm>
          <a:prstGeom prst="rect">
            <a:avLst/>
          </a:prstGeom>
        </p:spPr>
      </p:pic>
      <p:pic>
        <p:nvPicPr>
          <p:cNvPr id="57" name="Grafik 56" descr="Gewichte ungleich">
            <a:extLst>
              <a:ext uri="{FF2B5EF4-FFF2-40B4-BE49-F238E27FC236}">
                <a16:creationId xmlns:a16="http://schemas.microsoft.com/office/drawing/2014/main" id="{1585C967-9E76-1D4A-922A-6C3485C8F0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736" y="2396314"/>
            <a:ext cx="523220" cy="523220"/>
          </a:xfrm>
          <a:prstGeom prst="rect">
            <a:avLst/>
          </a:prstGeom>
        </p:spPr>
      </p:pic>
      <p:pic>
        <p:nvPicPr>
          <p:cNvPr id="58" name="Grafik 57" descr="Gewichte ungleich">
            <a:extLst>
              <a:ext uri="{FF2B5EF4-FFF2-40B4-BE49-F238E27FC236}">
                <a16:creationId xmlns:a16="http://schemas.microsoft.com/office/drawing/2014/main" id="{ACEBB8E6-04F0-D64E-8249-4CC16B8C5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736" y="3551004"/>
            <a:ext cx="523220" cy="523220"/>
          </a:xfrm>
          <a:prstGeom prst="rect">
            <a:avLst/>
          </a:prstGeom>
        </p:spPr>
      </p:pic>
      <p:pic>
        <p:nvPicPr>
          <p:cNvPr id="59" name="Grafik 58" descr="Gewichte ungleich">
            <a:extLst>
              <a:ext uri="{FF2B5EF4-FFF2-40B4-BE49-F238E27FC236}">
                <a16:creationId xmlns:a16="http://schemas.microsoft.com/office/drawing/2014/main" id="{62CFD334-AA27-1349-A3BD-0BF15AB7C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7384" y="1381915"/>
            <a:ext cx="523220" cy="523220"/>
          </a:xfrm>
          <a:prstGeom prst="rect">
            <a:avLst/>
          </a:prstGeom>
        </p:spPr>
      </p:pic>
      <p:pic>
        <p:nvPicPr>
          <p:cNvPr id="60" name="Grafik 59" descr="Gewichte ungleich">
            <a:extLst>
              <a:ext uri="{FF2B5EF4-FFF2-40B4-BE49-F238E27FC236}">
                <a16:creationId xmlns:a16="http://schemas.microsoft.com/office/drawing/2014/main" id="{FC94EC70-0D04-4841-8F2C-BCAC05DC12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8954" y="2489713"/>
            <a:ext cx="523220" cy="523220"/>
          </a:xfrm>
          <a:prstGeom prst="rect">
            <a:avLst/>
          </a:prstGeom>
        </p:spPr>
      </p:pic>
      <p:pic>
        <p:nvPicPr>
          <p:cNvPr id="61" name="Grafik 60" descr="Gewichte ungleich">
            <a:extLst>
              <a:ext uri="{FF2B5EF4-FFF2-40B4-BE49-F238E27FC236}">
                <a16:creationId xmlns:a16="http://schemas.microsoft.com/office/drawing/2014/main" id="{4896275A-A24B-3D4C-A52B-FCFE8608A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5793" y="3595425"/>
            <a:ext cx="523220" cy="523220"/>
          </a:xfrm>
          <a:prstGeom prst="rect">
            <a:avLst/>
          </a:prstGeom>
        </p:spPr>
      </p:pic>
      <p:pic>
        <p:nvPicPr>
          <p:cNvPr id="62" name="Grafik 61" descr="Gewichte ungleich">
            <a:extLst>
              <a:ext uri="{FF2B5EF4-FFF2-40B4-BE49-F238E27FC236}">
                <a16:creationId xmlns:a16="http://schemas.microsoft.com/office/drawing/2014/main" id="{9E11F088-996C-EB4E-976A-BBDC3C4DC8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5176" y="1428217"/>
            <a:ext cx="523220" cy="523220"/>
          </a:xfrm>
          <a:prstGeom prst="rect">
            <a:avLst/>
          </a:prstGeom>
        </p:spPr>
      </p:pic>
    </p:spTree>
    <p:extLst>
      <p:ext uri="{BB962C8B-B14F-4D97-AF65-F5344CB8AC3E}">
        <p14:creationId xmlns:p14="http://schemas.microsoft.com/office/powerpoint/2010/main" val="253318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3614BF8B-4F6B-4046-90F4-07C8C05AF684}"/>
              </a:ext>
            </a:extLst>
          </p:cNvPr>
          <p:cNvSpPr/>
          <p:nvPr/>
        </p:nvSpPr>
        <p:spPr>
          <a:xfrm>
            <a:off x="6117327" y="1092056"/>
            <a:ext cx="2594202" cy="1236930"/>
          </a:xfrm>
          <a:prstGeom prst="rect">
            <a:avLst/>
          </a:prstGeom>
          <a:solidFill>
            <a:srgbClr val="002060"/>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5194BD7D-4BF3-6B45-88F4-FAC4026EB9DE}"/>
              </a:ext>
            </a:extLst>
          </p:cNvPr>
          <p:cNvSpPr/>
          <p:nvPr/>
        </p:nvSpPr>
        <p:spPr>
          <a:xfrm>
            <a:off x="3294924" y="1092057"/>
            <a:ext cx="2594202" cy="1236930"/>
          </a:xfrm>
          <a:prstGeom prst="rect">
            <a:avLst/>
          </a:prstGeom>
          <a:solidFill>
            <a:srgbClr val="002060"/>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827B173E-9406-4647-8A74-07605B4924F0}"/>
              </a:ext>
            </a:extLst>
          </p:cNvPr>
          <p:cNvSpPr/>
          <p:nvPr/>
        </p:nvSpPr>
        <p:spPr>
          <a:xfrm>
            <a:off x="391489" y="1092057"/>
            <a:ext cx="2594202" cy="1236929"/>
          </a:xfrm>
          <a:prstGeom prst="rect">
            <a:avLst/>
          </a:prstGeom>
          <a:solidFill>
            <a:srgbClr val="002060"/>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2060"/>
              </a:solidFill>
            </a:endParaRPr>
          </a:p>
        </p:txBody>
      </p:sp>
      <p:sp>
        <p:nvSpPr>
          <p:cNvPr id="2" name="Title 1"/>
          <p:cNvSpPr>
            <a:spLocks noGrp="1"/>
          </p:cNvSpPr>
          <p:nvPr>
            <p:ph type="title"/>
          </p:nvPr>
        </p:nvSpPr>
        <p:spPr/>
        <p:txBody>
          <a:bodyPr>
            <a:normAutofit/>
          </a:bodyPr>
          <a:lstStyle/>
          <a:p>
            <a:r>
              <a:rPr lang="de-CH" noProof="0" dirty="0">
                <a:latin typeface="Calibri" panose="020F0502020204030204" pitchFamily="34" charset="0"/>
                <a:cs typeface="Calibri" panose="020F0502020204030204" pitchFamily="34" charset="0"/>
              </a:rPr>
              <a:t>DARF MEIN CHEF DAS?</a:t>
            </a:r>
          </a:p>
        </p:txBody>
      </p:sp>
      <p:sp>
        <p:nvSpPr>
          <p:cNvPr id="3" name="Slide Number Placeholder 2"/>
          <p:cNvSpPr>
            <a:spLocks noGrp="1"/>
          </p:cNvSpPr>
          <p:nvPr>
            <p:ph type="sldNum" sz="quarter" idx="12"/>
          </p:nvPr>
        </p:nvSpPr>
        <p:spPr/>
        <p:txBody>
          <a:bodyPr/>
          <a:lstStyle/>
          <a:p>
            <a:fld id="{D60D1EDE-7116-2443-9BDD-368CE5B37660}" type="slidenum">
              <a:rPr lang="en-US" smtClean="0"/>
              <a:t>5</a:t>
            </a:fld>
            <a:endParaRPr lang="en-US" dirty="0"/>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
        <p:nvSpPr>
          <p:cNvPr id="5" name="TextBox 1">
            <a:extLst>
              <a:ext uri="{FF2B5EF4-FFF2-40B4-BE49-F238E27FC236}">
                <a16:creationId xmlns:a16="http://schemas.microsoft.com/office/drawing/2014/main" id="{8FE94B47-717B-8B49-AF9A-C560C5E986FF}"/>
              </a:ext>
            </a:extLst>
          </p:cNvPr>
          <p:cNvSpPr txBox="1"/>
          <p:nvPr/>
        </p:nvSpPr>
        <p:spPr>
          <a:xfrm>
            <a:off x="391489" y="1087819"/>
            <a:ext cx="2594202" cy="3693319"/>
          </a:xfrm>
          <a:prstGeom prst="rect">
            <a:avLst/>
          </a:prstGeom>
          <a:noFill/>
          <a:ln>
            <a:solidFill>
              <a:srgbClr val="727476"/>
            </a:solidFill>
          </a:ln>
        </p:spPr>
        <p:txBody>
          <a:bodyPr wrap="square" rtlCol="0">
            <a:spAutoFit/>
          </a:bodyPr>
          <a:lstStyle/>
          <a:p>
            <a:pPr algn="just"/>
            <a:endParaRPr lang="de-DE" sz="1600" dirty="0"/>
          </a:p>
          <a:p>
            <a:pPr algn="just"/>
            <a:r>
              <a:rPr lang="de-DE" sz="1600" b="1" dirty="0">
                <a:solidFill>
                  <a:schemeClr val="bg1"/>
                </a:solidFill>
                <a:latin typeface="Calibri Light" panose="020F0302020204030204" pitchFamily="34" charset="0"/>
                <a:cs typeface="Calibri Light" panose="020F0302020204030204" pitchFamily="34" charset="0"/>
              </a:rPr>
              <a:t>Arbeitszeugnis</a:t>
            </a:r>
          </a:p>
          <a:p>
            <a:pPr algn="just"/>
            <a:endParaRPr lang="de-DE" sz="1600" dirty="0"/>
          </a:p>
          <a:p>
            <a:pPr algn="just"/>
            <a:endParaRPr lang="de-DE" sz="1600" dirty="0"/>
          </a:p>
          <a:p>
            <a:pPr algn="just"/>
            <a:endParaRPr lang="de-DE" sz="1600" dirty="0"/>
          </a:p>
          <a:p>
            <a:pPr marL="171450" indent="-171450">
              <a:buFontTx/>
              <a:buChar char="-"/>
            </a:pPr>
            <a:r>
              <a:rPr lang="de-DE" sz="1100" dirty="0">
                <a:latin typeface="Calibri Light" panose="020F0302020204030204" pitchFamily="34" charset="0"/>
              </a:rPr>
              <a:t>Grundsatz: </a:t>
            </a:r>
            <a:r>
              <a:rPr lang="de-DE" sz="1100" b="1" dirty="0">
                <a:latin typeface="Calibri Light" panose="020F0302020204030204" pitchFamily="34" charset="0"/>
              </a:rPr>
              <a:t>wohlwollendes</a:t>
            </a:r>
            <a:r>
              <a:rPr lang="de-DE" sz="1100" dirty="0">
                <a:latin typeface="Calibri Light" panose="020F0302020204030204" pitchFamily="34" charset="0"/>
              </a:rPr>
              <a:t> und </a:t>
            </a:r>
            <a:r>
              <a:rPr lang="de-DE" sz="1100" b="1" dirty="0">
                <a:latin typeface="Calibri Light" panose="020F0302020204030204" pitchFamily="34" charset="0"/>
              </a:rPr>
              <a:t>wahrheitsgetreues</a:t>
            </a:r>
            <a:r>
              <a:rPr lang="de-DE" sz="1100" dirty="0">
                <a:latin typeface="Calibri Light" panose="020F0302020204030204" pitchFamily="34" charset="0"/>
              </a:rPr>
              <a:t> Arbeitszeugnis</a:t>
            </a:r>
          </a:p>
          <a:p>
            <a:pPr marL="171450" indent="-171450">
              <a:buFontTx/>
              <a:buChar char="-"/>
            </a:pPr>
            <a:r>
              <a:rPr lang="de-DE" sz="1100" dirty="0">
                <a:latin typeface="Calibri Light" panose="020F0302020204030204" pitchFamily="34" charset="0"/>
              </a:rPr>
              <a:t>D.h. </a:t>
            </a:r>
            <a:r>
              <a:rPr lang="de-DE" sz="1100" b="1" dirty="0">
                <a:latin typeface="Calibri Light" panose="020F0302020204030204" pitchFamily="34" charset="0"/>
              </a:rPr>
              <a:t>ohne</a:t>
            </a:r>
            <a:r>
              <a:rPr lang="de-DE" sz="1100" dirty="0">
                <a:latin typeface="Calibri Light" panose="020F0302020204030204" pitchFamily="34" charset="0"/>
              </a:rPr>
              <a:t> schlechte „</a:t>
            </a:r>
            <a:r>
              <a:rPr lang="de-DE" sz="1100" dirty="0" err="1">
                <a:latin typeface="Calibri Light" panose="020F0302020204030204" pitchFamily="34" charset="0"/>
              </a:rPr>
              <a:t>Quali</a:t>
            </a:r>
            <a:r>
              <a:rPr lang="de-DE" sz="1100" dirty="0">
                <a:latin typeface="Calibri Light" panose="020F0302020204030204" pitchFamily="34" charset="0"/>
              </a:rPr>
              <a:t>“ </a:t>
            </a:r>
            <a:r>
              <a:rPr lang="de-DE" sz="1100" dirty="0">
                <a:latin typeface="Calibri Light" panose="020F0302020204030204" pitchFamily="34" charset="0"/>
                <a:sym typeface="Wingdings" panose="05000000000000000000" pitchFamily="2" charset="2"/>
              </a:rPr>
              <a:t>(oder andere Beweismittel) </a:t>
            </a:r>
            <a:r>
              <a:rPr lang="de-DE" sz="1100" b="1" dirty="0">
                <a:latin typeface="Calibri Light" panose="020F0302020204030204" pitchFamily="34" charset="0"/>
                <a:sym typeface="Wingdings" panose="05000000000000000000" pitchFamily="2" charset="2"/>
              </a:rPr>
              <a:t>kein schlechtes</a:t>
            </a:r>
            <a:r>
              <a:rPr lang="de-DE" sz="1100" dirty="0">
                <a:latin typeface="Calibri Light" panose="020F0302020204030204" pitchFamily="34" charset="0"/>
                <a:sym typeface="Wingdings" panose="05000000000000000000" pitchFamily="2" charset="2"/>
              </a:rPr>
              <a:t> Arbeitszeugnis</a:t>
            </a:r>
          </a:p>
          <a:p>
            <a:pPr marL="171450" indent="-171450">
              <a:buFontTx/>
              <a:buChar char="-"/>
            </a:pPr>
            <a:r>
              <a:rPr lang="de-DE" sz="1100" dirty="0">
                <a:latin typeface="Calibri Light" panose="020F0302020204030204" pitchFamily="34" charset="0"/>
                <a:sym typeface="Wingdings" panose="05000000000000000000" pitchFamily="2" charset="2"/>
              </a:rPr>
              <a:t>Will der AG von einem guten Zeugnis abweichen, ist er dafür beweispflichtig</a:t>
            </a:r>
          </a:p>
          <a:p>
            <a:pPr marL="171450" indent="-171450">
              <a:buFontTx/>
              <a:buChar char="-"/>
            </a:pPr>
            <a:r>
              <a:rPr lang="de-DE" sz="1100" dirty="0">
                <a:latin typeface="Calibri Light" panose="020F0302020204030204" pitchFamily="34" charset="0"/>
                <a:sym typeface="Wingdings" panose="05000000000000000000" pitchFamily="2" charset="2"/>
              </a:rPr>
              <a:t>Will der AN ein besseres Zeugnis als ein gutes, ist der AN dafür beweispflichtig</a:t>
            </a:r>
          </a:p>
          <a:p>
            <a:pPr marL="171450" indent="-171450" algn="just">
              <a:buFontTx/>
              <a:buChar char="-"/>
            </a:pPr>
            <a:r>
              <a:rPr lang="de-DE" sz="1100" dirty="0">
                <a:latin typeface="Calibri Light" panose="020F0302020204030204" pitchFamily="34" charset="0"/>
              </a:rPr>
              <a:t>OR 127: Verjährungsfrist von </a:t>
            </a:r>
            <a:r>
              <a:rPr lang="de-DE" sz="1100" b="1" dirty="0">
                <a:latin typeface="Calibri Light" panose="020F0302020204030204" pitchFamily="34" charset="0"/>
              </a:rPr>
              <a:t>10 Jahre </a:t>
            </a:r>
            <a:endParaRPr lang="de-DE" sz="1100" b="1" dirty="0">
              <a:latin typeface="Calibri Light" panose="020F0302020204030204" pitchFamily="34" charset="0"/>
              <a:sym typeface="Wingdings" panose="05000000000000000000" pitchFamily="2" charset="2"/>
            </a:endParaRPr>
          </a:p>
          <a:p>
            <a:pPr marL="171450" indent="-171450">
              <a:buFontTx/>
              <a:buChar char="-"/>
            </a:pPr>
            <a:r>
              <a:rPr lang="de-DE" sz="1100" b="1" dirty="0">
                <a:latin typeface="Calibri Light" panose="020F0302020204030204" pitchFamily="34" charset="0"/>
                <a:sym typeface="Wingdings" panose="05000000000000000000" pitchFamily="2" charset="2"/>
              </a:rPr>
              <a:t>Empfehlung: </a:t>
            </a:r>
            <a:r>
              <a:rPr lang="de-DE" sz="1100" b="1" dirty="0" err="1">
                <a:latin typeface="Calibri Light" panose="020F0302020204030204" pitchFamily="34" charset="0"/>
                <a:sym typeface="Wingdings" panose="05000000000000000000" pitchFamily="2" charset="2"/>
              </a:rPr>
              <a:t>regelmässig</a:t>
            </a:r>
            <a:r>
              <a:rPr lang="de-DE" sz="1100" b="1" dirty="0">
                <a:latin typeface="Calibri Light" panose="020F0302020204030204" pitchFamily="34" charset="0"/>
                <a:sym typeface="Wingdings" panose="05000000000000000000" pitchFamily="2" charset="2"/>
              </a:rPr>
              <a:t> ein  Zwischenzeugnis verlangen</a:t>
            </a:r>
          </a:p>
          <a:p>
            <a:pPr marL="171450" indent="-171450">
              <a:buFontTx/>
              <a:buChar char="-"/>
            </a:pPr>
            <a:endParaRPr lang="de-DE" sz="1100" b="1" dirty="0">
              <a:solidFill>
                <a:srgbClr val="C00000"/>
              </a:solidFill>
              <a:latin typeface="Calibri Light" panose="020F0302020204030204" pitchFamily="34" charset="0"/>
              <a:sym typeface="Wingdings" panose="05000000000000000000" pitchFamily="2" charset="2"/>
            </a:endParaRPr>
          </a:p>
          <a:p>
            <a:pPr marL="171450" indent="-171450">
              <a:buFontTx/>
              <a:buChar char="-"/>
            </a:pPr>
            <a:endParaRPr lang="de-DE" sz="1100" b="1" dirty="0">
              <a:solidFill>
                <a:srgbClr val="C00000"/>
              </a:solidFill>
              <a:latin typeface="Calibri Light" panose="020F0302020204030204" pitchFamily="34" charset="0"/>
              <a:sym typeface="Wingdings" panose="05000000000000000000" pitchFamily="2" charset="2"/>
            </a:endParaRPr>
          </a:p>
        </p:txBody>
      </p:sp>
      <p:sp>
        <p:nvSpPr>
          <p:cNvPr id="8" name="TextBox 1">
            <a:extLst>
              <a:ext uri="{FF2B5EF4-FFF2-40B4-BE49-F238E27FC236}">
                <a16:creationId xmlns:a16="http://schemas.microsoft.com/office/drawing/2014/main" id="{5F903974-1345-9B4A-A67B-E2E93B7C263B}"/>
              </a:ext>
            </a:extLst>
          </p:cNvPr>
          <p:cNvSpPr txBox="1"/>
          <p:nvPr/>
        </p:nvSpPr>
        <p:spPr>
          <a:xfrm>
            <a:off x="6117327" y="1092052"/>
            <a:ext cx="2594202" cy="3716402"/>
          </a:xfrm>
          <a:prstGeom prst="rect">
            <a:avLst/>
          </a:prstGeom>
          <a:noFill/>
          <a:ln>
            <a:solidFill>
              <a:srgbClr val="727476"/>
            </a:solidFill>
          </a:ln>
        </p:spPr>
        <p:txBody>
          <a:bodyPr wrap="square" rtlCol="0">
            <a:spAutoFit/>
          </a:bodyPr>
          <a:lstStyle/>
          <a:p>
            <a:pPr algn="just"/>
            <a:endParaRPr lang="de-DE" sz="1600" dirty="0"/>
          </a:p>
          <a:p>
            <a:pPr algn="just"/>
            <a:r>
              <a:rPr lang="de-DE" sz="1600" b="1" dirty="0">
                <a:solidFill>
                  <a:schemeClr val="bg1"/>
                </a:solidFill>
                <a:latin typeface="Calibri Light" panose="020F0302020204030204" pitchFamily="34" charset="0"/>
                <a:cs typeface="Calibri Light" panose="020F0302020204030204" pitchFamily="34" charset="0"/>
              </a:rPr>
              <a:t>Fristlose</a:t>
            </a:r>
          </a:p>
          <a:p>
            <a:pPr algn="just"/>
            <a:r>
              <a:rPr lang="de-DE" sz="1600" b="1" dirty="0">
                <a:solidFill>
                  <a:schemeClr val="bg1"/>
                </a:solidFill>
                <a:latin typeface="Calibri Light" panose="020F0302020204030204" pitchFamily="34" charset="0"/>
                <a:cs typeface="Calibri Light" panose="020F0302020204030204" pitchFamily="34" charset="0"/>
              </a:rPr>
              <a:t>Kündigung </a:t>
            </a:r>
          </a:p>
          <a:p>
            <a:pPr algn="just"/>
            <a:endParaRPr lang="de-DE" sz="1600" dirty="0"/>
          </a:p>
          <a:p>
            <a:pPr algn="just"/>
            <a:endParaRPr lang="de-DE" sz="1600" dirty="0"/>
          </a:p>
          <a:p>
            <a:pPr marL="171450" indent="-171450">
              <a:buFontTx/>
              <a:buChar char="-"/>
            </a:pPr>
            <a:r>
              <a:rPr lang="de-CH" sz="1100" dirty="0">
                <a:latin typeface="Calibri Light" panose="020F0302020204030204" pitchFamily="34" charset="0"/>
                <a:cs typeface="Calibri Light" panose="020F0302020204030204" pitchFamily="34" charset="0"/>
              </a:rPr>
              <a:t>Die </a:t>
            </a:r>
            <a:r>
              <a:rPr lang="de-CH" sz="1100" b="1" dirty="0">
                <a:latin typeface="Calibri Light" panose="020F0302020204030204" pitchFamily="34" charset="0"/>
                <a:cs typeface="Calibri Light" panose="020F0302020204030204" pitchFamily="34" charset="0"/>
              </a:rPr>
              <a:t>sofortige</a:t>
            </a:r>
            <a:r>
              <a:rPr lang="de-CH" sz="1100" dirty="0">
                <a:latin typeface="Calibri Light" panose="020F0302020204030204" pitchFamily="34" charset="0"/>
                <a:cs typeface="Calibri Light" panose="020F0302020204030204" pitchFamily="34" charset="0"/>
              </a:rPr>
              <a:t> Auflösung des Arbeitsverhältnisses</a:t>
            </a:r>
          </a:p>
          <a:p>
            <a:pPr marL="171450" indent="-171450">
              <a:buFontTx/>
              <a:buChar char="-"/>
            </a:pPr>
            <a:r>
              <a:rPr lang="de-CH" sz="1100" dirty="0">
                <a:latin typeface="Calibri Light" panose="020F0302020204030204" pitchFamily="34" charset="0"/>
                <a:cs typeface="Calibri Light" panose="020F0302020204030204" pitchFamily="34" charset="0"/>
              </a:rPr>
              <a:t>Ein </a:t>
            </a:r>
            <a:r>
              <a:rPr lang="de-CH" sz="1100" b="1" dirty="0">
                <a:latin typeface="Calibri Light" panose="020F0302020204030204" pitchFamily="34" charset="0"/>
                <a:cs typeface="Calibri Light" panose="020F0302020204030204" pitchFamily="34" charset="0"/>
              </a:rPr>
              <a:t>unverzügliches</a:t>
            </a:r>
            <a:r>
              <a:rPr lang="de-CH" sz="1100" dirty="0">
                <a:latin typeface="Calibri Light" panose="020F0302020204030204" pitchFamily="34" charset="0"/>
                <a:cs typeface="Calibri Light" panose="020F0302020204030204" pitchFamily="34" charset="0"/>
              </a:rPr>
              <a:t> Aussprechen</a:t>
            </a:r>
          </a:p>
          <a:p>
            <a:pPr marL="171450" indent="-171450">
              <a:buFontTx/>
              <a:buChar char="-"/>
            </a:pPr>
            <a:r>
              <a:rPr lang="de-CH" sz="1100" b="1" dirty="0">
                <a:latin typeface="Calibri Light" panose="020F0302020204030204" pitchFamily="34" charset="0"/>
                <a:cs typeface="Calibri Light" panose="020F0302020204030204" pitchFamily="34" charset="0"/>
              </a:rPr>
              <a:t>Wichtiger</a:t>
            </a:r>
            <a:r>
              <a:rPr lang="de-CH" sz="1100" dirty="0">
                <a:latin typeface="Calibri Light" panose="020F0302020204030204" pitchFamily="34" charset="0"/>
                <a:cs typeface="Calibri Light" panose="020F0302020204030204" pitchFamily="34" charset="0"/>
              </a:rPr>
              <a:t> Grund notwendig</a:t>
            </a:r>
          </a:p>
          <a:p>
            <a:pPr marL="171450" indent="-171450">
              <a:buFontTx/>
              <a:buChar char="-"/>
            </a:pPr>
            <a:r>
              <a:rPr lang="de-CH" sz="1100" dirty="0">
                <a:latin typeface="Calibri Light" panose="020F0302020204030204" pitchFamily="34" charset="0"/>
                <a:cs typeface="Calibri Light" panose="020F0302020204030204" pitchFamily="34" charset="0"/>
              </a:rPr>
              <a:t>Unzumutbarkeit der Fortsetzung des Arbeitsverhältnisses (OR 337)</a:t>
            </a:r>
          </a:p>
          <a:p>
            <a:pPr marL="171450" indent="-171450">
              <a:buFontTx/>
              <a:buChar char="-"/>
            </a:pPr>
            <a:r>
              <a:rPr lang="de-CH" sz="1100" dirty="0">
                <a:latin typeface="Calibri Light" panose="020F0302020204030204" pitchFamily="34" charset="0"/>
                <a:cs typeface="Calibri Light" panose="020F0302020204030204" pitchFamily="34" charset="0"/>
              </a:rPr>
              <a:t>Bei ungerechtfertigter fristloser Entlassung: Lohn bis zur ordentlichen Kündigungsfrist plus Pönale (Strafzahlung) bis max. </a:t>
            </a:r>
            <a:r>
              <a:rPr lang="de-CH" sz="1100" b="1" dirty="0">
                <a:latin typeface="Calibri Light" panose="020F0302020204030204" pitchFamily="34" charset="0"/>
                <a:cs typeface="Calibri Light" panose="020F0302020204030204" pitchFamily="34" charset="0"/>
              </a:rPr>
              <a:t>6 Monatslöhnen</a:t>
            </a:r>
          </a:p>
          <a:p>
            <a:pPr marL="171450" indent="-171450">
              <a:buFontTx/>
              <a:buChar char="-"/>
            </a:pPr>
            <a:endParaRPr lang="de-CH" sz="1100" b="1" u="sng" dirty="0">
              <a:latin typeface="Calibri Light" panose="020F0302020204030204" pitchFamily="34" charset="0"/>
              <a:cs typeface="Calibri Light" panose="020F0302020204030204" pitchFamily="34" charset="0"/>
            </a:endParaRPr>
          </a:p>
          <a:p>
            <a:pPr marL="171450" indent="-171450">
              <a:buFontTx/>
              <a:buChar char="-"/>
            </a:pPr>
            <a:endParaRPr lang="de-CH" sz="1100" b="1" u="sng" dirty="0">
              <a:latin typeface="Calibri Light" panose="020F0302020204030204" pitchFamily="34" charset="0"/>
              <a:cs typeface="Calibri Light" panose="020F0302020204030204" pitchFamily="34" charset="0"/>
            </a:endParaRPr>
          </a:p>
          <a:p>
            <a:pPr marL="171450" indent="-171450">
              <a:buFontTx/>
              <a:buChar char="-"/>
            </a:pPr>
            <a:endParaRPr lang="de-CH" sz="2350" u="sng" dirty="0">
              <a:latin typeface="Calibri Light" panose="020F0302020204030204" pitchFamily="34" charset="0"/>
              <a:cs typeface="Calibri Light" panose="020F0302020204030204" pitchFamily="34" charset="0"/>
            </a:endParaRPr>
          </a:p>
        </p:txBody>
      </p:sp>
      <p:sp>
        <p:nvSpPr>
          <p:cNvPr id="11" name="TextBox 1">
            <a:extLst>
              <a:ext uri="{FF2B5EF4-FFF2-40B4-BE49-F238E27FC236}">
                <a16:creationId xmlns:a16="http://schemas.microsoft.com/office/drawing/2014/main" id="{AB2C902B-06E4-4F4F-B342-FE748140AE49}"/>
              </a:ext>
            </a:extLst>
          </p:cNvPr>
          <p:cNvSpPr txBox="1"/>
          <p:nvPr/>
        </p:nvSpPr>
        <p:spPr>
          <a:xfrm>
            <a:off x="3302740" y="1097632"/>
            <a:ext cx="2594201" cy="3693319"/>
          </a:xfrm>
          <a:prstGeom prst="rect">
            <a:avLst/>
          </a:prstGeom>
          <a:noFill/>
          <a:ln>
            <a:solidFill>
              <a:srgbClr val="727476"/>
            </a:solidFill>
          </a:ln>
        </p:spPr>
        <p:txBody>
          <a:bodyPr wrap="square" rtlCol="0">
            <a:spAutoFit/>
          </a:bodyPr>
          <a:lstStyle/>
          <a:p>
            <a:pPr algn="just"/>
            <a:endParaRPr lang="de-DE" sz="1600" dirty="0"/>
          </a:p>
          <a:p>
            <a:pPr algn="just"/>
            <a:r>
              <a:rPr lang="de-DE" sz="1600" b="1" dirty="0">
                <a:solidFill>
                  <a:schemeClr val="bg1"/>
                </a:solidFill>
                <a:latin typeface="Calibri Light" panose="020F0302020204030204" pitchFamily="34" charset="0"/>
              </a:rPr>
              <a:t>Privat-rechtliche,</a:t>
            </a:r>
          </a:p>
          <a:p>
            <a:pPr algn="just"/>
            <a:r>
              <a:rPr lang="de-DE" sz="1600" b="1" dirty="0">
                <a:solidFill>
                  <a:schemeClr val="bg1"/>
                </a:solidFill>
                <a:latin typeface="Calibri Light" panose="020F0302020204030204" pitchFamily="34" charset="0"/>
              </a:rPr>
              <a:t>ordentliche</a:t>
            </a:r>
            <a:r>
              <a:rPr lang="de-DE" sz="1600" b="1" dirty="0">
                <a:solidFill>
                  <a:srgbClr val="1E4587"/>
                </a:solidFill>
                <a:latin typeface="Calibri Light" panose="020F0302020204030204" pitchFamily="34" charset="0"/>
              </a:rPr>
              <a:t> </a:t>
            </a:r>
          </a:p>
          <a:p>
            <a:pPr algn="just"/>
            <a:r>
              <a:rPr lang="de-DE" sz="1600" b="1" dirty="0">
                <a:solidFill>
                  <a:schemeClr val="bg1"/>
                </a:solidFill>
                <a:latin typeface="Calibri Light" panose="020F0302020204030204" pitchFamily="34" charset="0"/>
              </a:rPr>
              <a:t>Kündigung</a:t>
            </a:r>
            <a:endParaRPr lang="de-DE" sz="1100" dirty="0">
              <a:solidFill>
                <a:schemeClr val="bg1"/>
              </a:solidFill>
              <a:latin typeface="Calibri Light" panose="020F0302020204030204" pitchFamily="34" charset="0"/>
            </a:endParaRPr>
          </a:p>
          <a:p>
            <a:pPr algn="just"/>
            <a:endParaRPr lang="de-DE" sz="1600" dirty="0"/>
          </a:p>
          <a:p>
            <a:pPr marL="171450" indent="-171450">
              <a:buFontTx/>
              <a:buChar char="-"/>
            </a:pPr>
            <a:r>
              <a:rPr lang="de-DE" sz="1100" dirty="0">
                <a:latin typeface="Calibri Light" panose="020F0302020204030204" pitchFamily="34" charset="0"/>
              </a:rPr>
              <a:t>Grundsatz: </a:t>
            </a:r>
            <a:r>
              <a:rPr lang="de-DE" sz="1100" b="1" dirty="0">
                <a:latin typeface="Calibri Light" panose="020F0302020204030204" pitchFamily="34" charset="0"/>
              </a:rPr>
              <a:t>kein</a:t>
            </a:r>
            <a:r>
              <a:rPr lang="de-DE" sz="1100" dirty="0">
                <a:latin typeface="Calibri Light" panose="020F0302020204030204" pitchFamily="34" charset="0"/>
              </a:rPr>
              <a:t> Grund notwendig</a:t>
            </a:r>
          </a:p>
          <a:p>
            <a:pPr marL="171450" indent="-171450">
              <a:buFontTx/>
              <a:buChar char="-"/>
            </a:pPr>
            <a:r>
              <a:rPr lang="de-DE" sz="1100" b="1" dirty="0">
                <a:latin typeface="Calibri Light" panose="020F0302020204030204" pitchFamily="34" charset="0"/>
              </a:rPr>
              <a:t>Auf Verlangen </a:t>
            </a:r>
            <a:r>
              <a:rPr lang="de-DE" sz="1100" dirty="0">
                <a:latin typeface="Calibri Light" panose="020F0302020204030204" pitchFamily="34" charset="0"/>
              </a:rPr>
              <a:t>muss eine schriftliche Begründung ausgestellt werden</a:t>
            </a:r>
          </a:p>
          <a:p>
            <a:pPr marL="171450" indent="-171450">
              <a:buFontTx/>
              <a:buChar char="-"/>
            </a:pPr>
            <a:r>
              <a:rPr lang="de-DE" sz="1100" dirty="0">
                <a:latin typeface="Calibri Light" panose="020F0302020204030204" pitchFamily="34" charset="0"/>
              </a:rPr>
              <a:t>Bei Kündigung durch AG verlängert sich die Kündigungsfrist, wenn die Krankheit in die Kündigungsfrist fällt (</a:t>
            </a:r>
            <a:r>
              <a:rPr lang="de-DE" sz="1100" b="1" dirty="0">
                <a:latin typeface="Calibri Light" panose="020F0302020204030204" pitchFamily="34" charset="0"/>
              </a:rPr>
              <a:t>Sperrfristen</a:t>
            </a:r>
            <a:r>
              <a:rPr lang="de-DE" sz="1100" dirty="0">
                <a:latin typeface="Calibri Light" panose="020F0302020204030204" pitchFamily="34" charset="0"/>
              </a:rPr>
              <a:t>). Bei Kündigung während Krankheit und innerhalb der Sperrfirst ist die Kündigung nichtig</a:t>
            </a:r>
          </a:p>
          <a:p>
            <a:pPr marL="171450" indent="-171450">
              <a:buFontTx/>
              <a:buChar char="-"/>
            </a:pPr>
            <a:r>
              <a:rPr lang="de-DE" sz="1100" dirty="0">
                <a:latin typeface="Calibri Light" panose="020F0302020204030204" pitchFamily="34" charset="0"/>
              </a:rPr>
              <a:t>Bei </a:t>
            </a:r>
            <a:r>
              <a:rPr lang="de-DE" sz="1100" b="1" dirty="0">
                <a:latin typeface="Calibri Light" panose="020F0302020204030204" pitchFamily="34" charset="0"/>
              </a:rPr>
              <a:t>arbeitsplatzbezogener Krankheit</a:t>
            </a:r>
            <a:r>
              <a:rPr lang="de-DE" sz="1100" dirty="0">
                <a:latin typeface="Calibri Light" panose="020F0302020204030204" pitchFamily="34" charset="0"/>
              </a:rPr>
              <a:t> besteht keine Sperrfrist</a:t>
            </a:r>
          </a:p>
          <a:p>
            <a:pPr marL="171450" indent="-171450">
              <a:buFontTx/>
              <a:buChar char="-"/>
            </a:pPr>
            <a:r>
              <a:rPr lang="de-DE" sz="1100" b="1" dirty="0">
                <a:latin typeface="Calibri Light" panose="020F0302020204030204" pitchFamily="34" charset="0"/>
              </a:rPr>
              <a:t>Missbräuchliche</a:t>
            </a:r>
            <a:r>
              <a:rPr lang="de-DE" sz="1100" dirty="0">
                <a:latin typeface="Calibri Light" panose="020F0302020204030204" pitchFamily="34" charset="0"/>
              </a:rPr>
              <a:t> Kündigung ist gültig, jedoch ist eine Entschädigung (OR 336a) geschuldet</a:t>
            </a:r>
          </a:p>
        </p:txBody>
      </p:sp>
    </p:spTree>
    <p:extLst>
      <p:ext uri="{BB962C8B-B14F-4D97-AF65-F5344CB8AC3E}">
        <p14:creationId xmlns:p14="http://schemas.microsoft.com/office/powerpoint/2010/main" val="296165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latin typeface="Calibri" panose="020F0502020204030204" pitchFamily="34" charset="0"/>
                <a:cs typeface="Calibri" panose="020F0502020204030204" pitchFamily="34" charset="0"/>
              </a:rPr>
              <a:t>PRAXISBEISPIEL ZEUGNIS</a:t>
            </a:r>
            <a:endParaRPr lang="de-CH" noProof="0" dirty="0">
              <a:latin typeface="Calibri" panose="020F0502020204030204" pitchFamily="34" charset="0"/>
              <a:cs typeface="Calibri" panose="020F0502020204030204" pitchFamily="34" charset="0"/>
            </a:endParaRPr>
          </a:p>
        </p:txBody>
      </p:sp>
      <p:sp>
        <p:nvSpPr>
          <p:cNvPr id="4" name="Inhaltsplatzhalter 3">
            <a:extLst>
              <a:ext uri="{FF2B5EF4-FFF2-40B4-BE49-F238E27FC236}">
                <a16:creationId xmlns:a16="http://schemas.microsoft.com/office/drawing/2014/main" id="{476DE0D8-438C-4B33-B0AB-12743051ED5B}"/>
              </a:ext>
            </a:extLst>
          </p:cNvPr>
          <p:cNvSpPr>
            <a:spLocks noGrp="1"/>
          </p:cNvSpPr>
          <p:nvPr>
            <p:ph idx="1"/>
          </p:nvPr>
        </p:nvSpPr>
        <p:spPr/>
        <p:txBody>
          <a:bodyPr>
            <a:normAutofit fontScale="92500"/>
          </a:bodyPr>
          <a:lstStyle/>
          <a:p>
            <a:pPr marL="0" indent="0">
              <a:buClr>
                <a:srgbClr val="1E4587"/>
              </a:buClr>
              <a:buNone/>
              <a:tabLst>
                <a:tab pos="4037013" algn="l"/>
              </a:tabLst>
            </a:pPr>
            <a:r>
              <a:rPr lang="de-CH" sz="2200" b="1" noProof="0" dirty="0">
                <a:latin typeface="Calibri" panose="020F0502020204030204" pitchFamily="34" charset="0"/>
                <a:cs typeface="Calibri" panose="020F0502020204030204" pitchFamily="34" charset="0"/>
              </a:rPr>
              <a:t>Auszug aus realem Zeugnis Teil 1</a:t>
            </a:r>
            <a:endParaRPr lang="de-CH" sz="2200" noProof="0" dirty="0">
              <a:latin typeface="Calibri" panose="020F0502020204030204" pitchFamily="34" charset="0"/>
              <a:cs typeface="Calibri" panose="020F0502020204030204" pitchFamily="34" charset="0"/>
            </a:endParaRPr>
          </a:p>
          <a:p>
            <a:pPr marL="0" indent="0">
              <a:buClr>
                <a:srgbClr val="1E4587"/>
              </a:buClr>
              <a:buNone/>
              <a:tabLst>
                <a:tab pos="4037013" algn="l"/>
              </a:tabLst>
            </a:pPr>
            <a:endParaRPr lang="de-CH" sz="1300" noProof="0" dirty="0">
              <a:latin typeface="Calibri" panose="020F0502020204030204" pitchFamily="34" charset="0"/>
              <a:cs typeface="Calibri" panose="020F0502020204030204" pitchFamily="34" charset="0"/>
            </a:endParaRPr>
          </a:p>
          <a:p>
            <a:pPr marR="270510">
              <a:lnSpc>
                <a:spcPct val="115000"/>
              </a:lnSpc>
              <a:spcAft>
                <a:spcPts val="1000"/>
              </a:spcAft>
            </a:pPr>
            <a:r>
              <a:rPr lang="de-CH" sz="1800" dirty="0">
                <a:effectLst/>
                <a:latin typeface="Calibri" panose="020F0502020204030204" pitchFamily="34" charset="0"/>
                <a:ea typeface="Times New Roman" panose="02020603050405020304" pitchFamily="18" charset="0"/>
                <a:cs typeface="Times New Roman" panose="02020603050405020304" pitchFamily="18" charset="0"/>
              </a:rPr>
              <a:t>Frau Picasso verfügte über das nötige Fachwissen, übernahm die ihr übertragenen Aufgaben mit Einsatz und handelte selbstständig. In dieser Zeit durften wir Frau Picasso als eine interessierte Mitarbeiterin kennenlernen. Ihre Aufgaben erledigte sie stets pflichtbewusst und erfüllte diese zur Zufriedenheit unserer Kunden. </a:t>
            </a:r>
          </a:p>
          <a:p>
            <a:pPr marR="270510">
              <a:lnSpc>
                <a:spcPct val="115000"/>
              </a:lnSpc>
              <a:spcAft>
                <a:spcPts val="1000"/>
              </a:spcAft>
            </a:pPr>
            <a:r>
              <a:rPr lang="de-CH" sz="1800" dirty="0">
                <a:effectLst/>
                <a:latin typeface="Calibri" panose="020F0502020204030204" pitchFamily="34" charset="0"/>
                <a:ea typeface="Times New Roman" panose="02020603050405020304" pitchFamily="18" charset="0"/>
                <a:cs typeface="Times New Roman" panose="02020603050405020304" pitchFamily="18" charset="0"/>
              </a:rPr>
              <a:t>Wir bescheinigen Frau Picasso gerne, dass sie ein sicheres Auftreten sowie gepflegte Umgangsformen hatte. Ihr Verhalten gegenüber Vorgesetzten, Mitarbeitenden und Kunden war einwandfrei. Sie galt als eine kollegiale und freundliche Mitarbeiterin.</a:t>
            </a:r>
          </a:p>
        </p:txBody>
      </p:sp>
      <p:sp>
        <p:nvSpPr>
          <p:cNvPr id="3" name="Slide Number Placeholder 2"/>
          <p:cNvSpPr>
            <a:spLocks noGrp="1"/>
          </p:cNvSpPr>
          <p:nvPr>
            <p:ph type="sldNum" sz="quarter" idx="12"/>
          </p:nvPr>
        </p:nvSpPr>
        <p:spPr/>
        <p:txBody>
          <a:bodyPr/>
          <a:lstStyle/>
          <a:p>
            <a:fld id="{D60D1EDE-7116-2443-9BDD-368CE5B37660}" type="slidenum">
              <a:rPr lang="en-US" smtClean="0"/>
              <a:t>6</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9100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latin typeface="Calibri" panose="020F0502020204030204" pitchFamily="34" charset="0"/>
                <a:cs typeface="Calibri" panose="020F0502020204030204" pitchFamily="34" charset="0"/>
              </a:rPr>
              <a:t>PRAXISBEISPIEL ZEUGNIS</a:t>
            </a:r>
            <a:endParaRPr lang="de-CH" noProof="0" dirty="0">
              <a:latin typeface="Calibri" panose="020F0502020204030204" pitchFamily="34" charset="0"/>
              <a:cs typeface="Calibri" panose="020F0502020204030204" pitchFamily="34" charset="0"/>
            </a:endParaRPr>
          </a:p>
        </p:txBody>
      </p:sp>
      <p:sp>
        <p:nvSpPr>
          <p:cNvPr id="4" name="Inhaltsplatzhalter 3">
            <a:extLst>
              <a:ext uri="{FF2B5EF4-FFF2-40B4-BE49-F238E27FC236}">
                <a16:creationId xmlns:a16="http://schemas.microsoft.com/office/drawing/2014/main" id="{476DE0D8-438C-4B33-B0AB-12743051ED5B}"/>
              </a:ext>
            </a:extLst>
          </p:cNvPr>
          <p:cNvSpPr>
            <a:spLocks noGrp="1"/>
          </p:cNvSpPr>
          <p:nvPr>
            <p:ph idx="1"/>
          </p:nvPr>
        </p:nvSpPr>
        <p:spPr/>
        <p:txBody>
          <a:bodyPr>
            <a:normAutofit fontScale="92500" lnSpcReduction="20000"/>
          </a:bodyPr>
          <a:lstStyle/>
          <a:p>
            <a:pPr marL="0" indent="0">
              <a:buClr>
                <a:srgbClr val="1E4587"/>
              </a:buClr>
              <a:buNone/>
              <a:tabLst>
                <a:tab pos="4037013" algn="l"/>
              </a:tabLst>
            </a:pPr>
            <a:r>
              <a:rPr lang="de-CH" sz="2200" b="1" noProof="0" dirty="0">
                <a:latin typeface="Calibri" panose="020F0502020204030204" pitchFamily="34" charset="0"/>
                <a:cs typeface="Calibri" panose="020F0502020204030204" pitchFamily="34" charset="0"/>
              </a:rPr>
              <a:t>Auszug aus realem Zeugnis Teil 2</a:t>
            </a:r>
            <a:endParaRPr lang="de-CH" sz="2200" noProof="0" dirty="0">
              <a:latin typeface="Calibri" panose="020F0502020204030204" pitchFamily="34" charset="0"/>
              <a:cs typeface="Calibri" panose="020F0502020204030204" pitchFamily="34" charset="0"/>
            </a:endParaRPr>
          </a:p>
          <a:p>
            <a:pPr marL="0" indent="0">
              <a:buClr>
                <a:srgbClr val="1E4587"/>
              </a:buClr>
              <a:buNone/>
              <a:tabLst>
                <a:tab pos="4037013" algn="l"/>
              </a:tabLst>
            </a:pPr>
            <a:endParaRPr lang="de-CH" sz="1300" noProof="0" dirty="0">
              <a:latin typeface="Calibri" panose="020F0502020204030204" pitchFamily="34" charset="0"/>
              <a:cs typeface="Calibri" panose="020F0502020204030204" pitchFamily="34" charset="0"/>
            </a:endParaRPr>
          </a:p>
          <a:p>
            <a:pPr marR="270510">
              <a:lnSpc>
                <a:spcPct val="115000"/>
              </a:lnSpc>
              <a:spcAft>
                <a:spcPts val="1000"/>
              </a:spcAft>
            </a:pPr>
            <a:r>
              <a:rPr lang="de-CH" sz="1800" dirty="0">
                <a:effectLst/>
                <a:latin typeface="Calibri" panose="020F0502020204030204" pitchFamily="34" charset="0"/>
                <a:ea typeface="Times New Roman" panose="02020603050405020304" pitchFamily="18" charset="0"/>
                <a:cs typeface="Times New Roman" panose="02020603050405020304" pitchFamily="18" charset="0"/>
              </a:rPr>
              <a:t>Frau van Gogh verfügte über ein gutes Fachwissen, übernahm die ihr übertragenen Aufgaben mit viel Einsatz und handelte selbstständig. In dieser Zeit durften wir Frau van Gogh als eine engagierte und interessierte Mitarbeiterin kennenlernen. Ihre Aufgaben erledigte sie stets pflichtbewusst und erfüllte diese zu unserer vollen Zufriedenheit.</a:t>
            </a:r>
          </a:p>
          <a:p>
            <a:pPr marR="270510">
              <a:lnSpc>
                <a:spcPct val="115000"/>
              </a:lnSpc>
              <a:spcAft>
                <a:spcPts val="1000"/>
              </a:spcAft>
            </a:pPr>
            <a:r>
              <a:rPr lang="de-CH" sz="1800" dirty="0">
                <a:effectLst/>
                <a:latin typeface="Calibri" panose="020F0502020204030204" pitchFamily="34" charset="0"/>
                <a:ea typeface="Times New Roman" panose="02020603050405020304" pitchFamily="18" charset="0"/>
                <a:cs typeface="Times New Roman" panose="02020603050405020304" pitchFamily="18" charset="0"/>
              </a:rPr>
              <a:t>Frau van Gogh verfügte über ein sicheres Auftreten sowie gepflegte Umgangsformen. Ihr Verhalten gegenüber Vorgesetzen und Mitarbeitenden war stets freundlich und einwandfrei. Für das Kongress-Team war sie eine Bereicherung. Im Besonderen möchten wir erwähnen, dass Frau van Gogh von unseren Kongress-Kunden sehr geschätzt wurde und sehr positive Kundenfeedbacks erhielt. </a:t>
            </a:r>
          </a:p>
        </p:txBody>
      </p:sp>
      <p:sp>
        <p:nvSpPr>
          <p:cNvPr id="3" name="Slide Number Placeholder 2"/>
          <p:cNvSpPr>
            <a:spLocks noGrp="1"/>
          </p:cNvSpPr>
          <p:nvPr>
            <p:ph type="sldNum" sz="quarter" idx="12"/>
          </p:nvPr>
        </p:nvSpPr>
        <p:spPr/>
        <p:txBody>
          <a:bodyPr/>
          <a:lstStyle/>
          <a:p>
            <a:fld id="{D60D1EDE-7116-2443-9BDD-368CE5B37660}" type="slidenum">
              <a:rPr lang="en-US" smtClean="0"/>
              <a:t>7</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1145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latin typeface="Calibri" panose="020F0502020204030204" pitchFamily="34" charset="0"/>
                <a:cs typeface="Calibri" panose="020F0502020204030204" pitchFamily="34" charset="0"/>
              </a:rPr>
              <a:t>PRAXISBEISPIEL ZEUGNIS</a:t>
            </a:r>
            <a:endParaRPr lang="de-CH" noProof="0" dirty="0">
              <a:latin typeface="Calibri" panose="020F0502020204030204" pitchFamily="34" charset="0"/>
              <a:cs typeface="Calibri" panose="020F0502020204030204" pitchFamily="34" charset="0"/>
            </a:endParaRPr>
          </a:p>
        </p:txBody>
      </p:sp>
      <p:sp>
        <p:nvSpPr>
          <p:cNvPr id="4" name="Inhaltsplatzhalter 3">
            <a:extLst>
              <a:ext uri="{FF2B5EF4-FFF2-40B4-BE49-F238E27FC236}">
                <a16:creationId xmlns:a16="http://schemas.microsoft.com/office/drawing/2014/main" id="{476DE0D8-438C-4B33-B0AB-12743051ED5B}"/>
              </a:ext>
            </a:extLst>
          </p:cNvPr>
          <p:cNvSpPr>
            <a:spLocks noGrp="1"/>
          </p:cNvSpPr>
          <p:nvPr>
            <p:ph idx="1"/>
          </p:nvPr>
        </p:nvSpPr>
        <p:spPr/>
        <p:txBody>
          <a:bodyPr>
            <a:normAutofit fontScale="62500" lnSpcReduction="20000"/>
          </a:bodyPr>
          <a:lstStyle/>
          <a:p>
            <a:pPr marL="0" indent="0">
              <a:buClr>
                <a:srgbClr val="1E4587"/>
              </a:buClr>
              <a:buNone/>
              <a:tabLst>
                <a:tab pos="4037013" algn="l"/>
              </a:tabLst>
            </a:pPr>
            <a:r>
              <a:rPr lang="de-CH" sz="2200" b="1" noProof="0" dirty="0">
                <a:latin typeface="Calibri" panose="020F0502020204030204" pitchFamily="34" charset="0"/>
                <a:cs typeface="Calibri" panose="020F0502020204030204" pitchFamily="34" charset="0"/>
              </a:rPr>
              <a:t>Zeugnisvergleich</a:t>
            </a:r>
            <a:endParaRPr lang="de-CH" sz="2200" noProof="0" dirty="0">
              <a:latin typeface="Calibri" panose="020F0502020204030204" pitchFamily="34" charset="0"/>
              <a:cs typeface="Calibri" panose="020F0502020204030204" pitchFamily="34" charset="0"/>
            </a:endParaRPr>
          </a:p>
          <a:p>
            <a:pPr marL="0" indent="0">
              <a:buClr>
                <a:srgbClr val="1E4587"/>
              </a:buClr>
              <a:buNone/>
              <a:tabLst>
                <a:tab pos="4037013" algn="l"/>
              </a:tabLst>
            </a:pPr>
            <a:endParaRPr lang="de-CH" sz="1300" noProof="0" dirty="0">
              <a:latin typeface="Calibri" panose="020F0502020204030204" pitchFamily="34" charset="0"/>
              <a:cs typeface="Calibri" panose="020F0502020204030204" pitchFamily="34" charset="0"/>
            </a:endParaRPr>
          </a:p>
          <a:p>
            <a:pPr marR="270510">
              <a:lnSpc>
                <a:spcPct val="115000"/>
              </a:lnSpc>
              <a:spcAft>
                <a:spcPts val="1000"/>
              </a:spcAft>
            </a:pPr>
            <a:r>
              <a:rPr lang="de-CH" sz="1800" dirty="0">
                <a:effectLst/>
                <a:latin typeface="Calibri" panose="020F0502020204030204" pitchFamily="34" charset="0"/>
                <a:ea typeface="Times New Roman" panose="02020603050405020304" pitchFamily="18" charset="0"/>
                <a:cs typeface="Times New Roman" panose="02020603050405020304" pitchFamily="18" charset="0"/>
              </a:rPr>
              <a:t>Beide Zeugnisse betreffen dieselbe Person und dieselbe Arbeitsstelle</a:t>
            </a:r>
          </a:p>
          <a:p>
            <a:pPr marR="270510">
              <a:lnSpc>
                <a:spcPct val="115000"/>
              </a:lnSpc>
              <a:spcAft>
                <a:spcPts val="1000"/>
              </a:spcAft>
            </a:pPr>
            <a:r>
              <a:rPr lang="de-CH" sz="1800" dirty="0">
                <a:latin typeface="Calibri" panose="020F0502020204030204" pitchFamily="34" charset="0"/>
                <a:ea typeface="Times New Roman" panose="02020603050405020304" pitchFamily="18" charset="0"/>
                <a:cs typeface="Times New Roman" panose="02020603050405020304" pitchFamily="18" charset="0"/>
              </a:rPr>
              <a:t>Variante 2 (</a:t>
            </a:r>
            <a:r>
              <a:rPr lang="de-CH" sz="1400" b="0" i="0" dirty="0">
                <a:solidFill>
                  <a:srgbClr val="222222"/>
                </a:solidFill>
                <a:effectLst/>
                <a:latin typeface="arial" panose="020B0604020202020204" pitchFamily="34" charset="0"/>
              </a:rPr>
              <a:t>~ </a:t>
            </a:r>
            <a:r>
              <a:rPr lang="de-CH" sz="1800" dirty="0">
                <a:latin typeface="Calibri" panose="020F0502020204030204" pitchFamily="34" charset="0"/>
                <a:ea typeface="Times New Roman" panose="02020603050405020304" pitchFamily="18" charset="0"/>
                <a:cs typeface="Times New Roman" panose="02020603050405020304" pitchFamily="18" charset="0"/>
              </a:rPr>
              <a:t>Note 5.0-5.5) ist massiv besser wie Variante 1 (</a:t>
            </a:r>
            <a:r>
              <a:rPr lang="de-CH" sz="1400" b="0" i="0" dirty="0">
                <a:solidFill>
                  <a:srgbClr val="222222"/>
                </a:solidFill>
                <a:effectLst/>
                <a:latin typeface="arial" panose="020B0604020202020204" pitchFamily="34" charset="0"/>
              </a:rPr>
              <a:t>~ </a:t>
            </a:r>
            <a:r>
              <a:rPr lang="de-CH" sz="1800" dirty="0">
                <a:latin typeface="Calibri" panose="020F0502020204030204" pitchFamily="34" charset="0"/>
                <a:ea typeface="Times New Roman" panose="02020603050405020304" pitchFamily="18" charset="0"/>
                <a:cs typeface="Times New Roman" panose="02020603050405020304" pitchFamily="18" charset="0"/>
              </a:rPr>
              <a:t>Note 3.0-3.5)</a:t>
            </a:r>
          </a:p>
          <a:p>
            <a:pPr marR="270510" lvl="1">
              <a:lnSpc>
                <a:spcPct val="115000"/>
              </a:lnSpc>
              <a:spcAft>
                <a:spcPts val="1000"/>
              </a:spcAft>
            </a:pPr>
            <a:r>
              <a:rPr lang="de-CH" sz="1400" dirty="0">
                <a:latin typeface="Calibri" panose="020F0502020204030204" pitchFamily="34" charset="0"/>
                <a:ea typeface="Times New Roman" panose="02020603050405020304" pitchFamily="18" charset="0"/>
                <a:cs typeface="Times New Roman" panose="02020603050405020304" pitchFamily="18" charset="0"/>
              </a:rPr>
              <a:t>«[...] das nötige Fachwissen […]»: Sie hatte so gerade noch genügend Fachwissen (Note 3.5)</a:t>
            </a:r>
          </a:p>
          <a:p>
            <a:pPr marR="270510" lvl="1">
              <a:lnSpc>
                <a:spcPct val="115000"/>
              </a:lnSpc>
              <a:spcAft>
                <a:spcPts val="1000"/>
              </a:spcAft>
            </a:pPr>
            <a:r>
              <a:rPr lang="de-CH" sz="1400" dirty="0">
                <a:effectLst/>
                <a:latin typeface="Calibri" panose="020F0502020204030204" pitchFamily="34" charset="0"/>
                <a:ea typeface="Times New Roman" panose="02020603050405020304" pitchFamily="18" charset="0"/>
                <a:cs typeface="Times New Roman" panose="02020603050405020304" pitchFamily="18" charset="0"/>
              </a:rPr>
              <a:t>«[…] interessierte Mitarbeiterin […]»: Sie war zwar interessiert</a:t>
            </a:r>
            <a:r>
              <a:rPr lang="de-CH" sz="1400" dirty="0">
                <a:latin typeface="Calibri" panose="020F0502020204030204" pitchFamily="34" charset="0"/>
                <a:ea typeface="Times New Roman" panose="02020603050405020304" pitchFamily="18" charset="0"/>
                <a:cs typeface="Times New Roman" panose="02020603050405020304" pitchFamily="18" charset="0"/>
              </a:rPr>
              <a:t>, setzte sich aber </a:t>
            </a:r>
            <a:r>
              <a:rPr lang="de-CH" sz="1400" dirty="0">
                <a:effectLst/>
                <a:latin typeface="Calibri" panose="020F0502020204030204" pitchFamily="34" charset="0"/>
                <a:ea typeface="Times New Roman" panose="02020603050405020304" pitchFamily="18" charset="0"/>
                <a:cs typeface="Times New Roman" panose="02020603050405020304" pitchFamily="18" charset="0"/>
              </a:rPr>
              <a:t>nicht wirklich ein (Note 3.5)</a:t>
            </a:r>
          </a:p>
          <a:p>
            <a:pPr marR="270510" lvl="1">
              <a:lnSpc>
                <a:spcPct val="115000"/>
              </a:lnSpc>
              <a:spcAft>
                <a:spcPts val="1000"/>
              </a:spcAft>
            </a:pPr>
            <a:r>
              <a:rPr lang="de-CH" sz="1400" dirty="0">
                <a:effectLst/>
                <a:latin typeface="Calibri" panose="020F0502020204030204" pitchFamily="34" charset="0"/>
                <a:ea typeface="Times New Roman" panose="02020603050405020304" pitchFamily="18" charset="0"/>
                <a:cs typeface="Times New Roman" panose="02020603050405020304" pitchFamily="18" charset="0"/>
              </a:rPr>
              <a:t>«[…] zur Zufriedenheit unserer Kunden.»: Jedoch nicht zur Zufriedenheit des Arbeitgebers (Note 3.0)</a:t>
            </a:r>
          </a:p>
          <a:p>
            <a:pPr marR="270510" lvl="1">
              <a:lnSpc>
                <a:spcPct val="115000"/>
              </a:lnSpc>
              <a:spcAft>
                <a:spcPts val="1000"/>
              </a:spcAft>
            </a:pPr>
            <a:r>
              <a:rPr lang="de-CH" sz="1400" dirty="0">
                <a:latin typeface="Calibri" panose="020F0502020204030204" pitchFamily="34" charset="0"/>
                <a:ea typeface="Times New Roman" panose="02020603050405020304" pitchFamily="18" charset="0"/>
                <a:cs typeface="Times New Roman" panose="02020603050405020304" pitchFamily="18" charset="0"/>
              </a:rPr>
              <a:t>«Wir bescheinigen [..]»: Man bescheinigt zwar, vertritt die Meinung aber nicht (Note 2.5)</a:t>
            </a:r>
            <a:endParaRPr lang="de-CH"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270510">
              <a:lnSpc>
                <a:spcPct val="115000"/>
              </a:lnSpc>
              <a:spcAft>
                <a:spcPts val="1000"/>
              </a:spcAft>
            </a:pPr>
            <a:r>
              <a:rPr lang="de-CH" sz="1800" dirty="0">
                <a:latin typeface="Calibri" panose="020F0502020204030204" pitchFamily="34" charset="0"/>
                <a:ea typeface="Times New Roman" panose="02020603050405020304" pitchFamily="18" charset="0"/>
                <a:cs typeface="Times New Roman" panose="02020603050405020304" pitchFamily="18" charset="0"/>
              </a:rPr>
              <a:t>Auch ein Ausschweigen kann als negative Wertung verstanden werden</a:t>
            </a:r>
          </a:p>
          <a:p>
            <a:pPr marR="270510">
              <a:lnSpc>
                <a:spcPct val="115000"/>
              </a:lnSpc>
              <a:spcAft>
                <a:spcPts val="1000"/>
              </a:spcAft>
            </a:pPr>
            <a:r>
              <a:rPr lang="de-CH" sz="1800" dirty="0">
                <a:latin typeface="Calibri" panose="020F0502020204030204" pitchFamily="34" charset="0"/>
                <a:ea typeface="Times New Roman" panose="02020603050405020304" pitchFamily="18" charset="0"/>
                <a:cs typeface="Times New Roman" panose="02020603050405020304" pitchFamily="18" charset="0"/>
              </a:rPr>
              <a:t>Adjektive und Adverbien verstärken eine Aussage (wie bspw. «stets», «sehr», «gut», «einwandfrei» etc.)</a:t>
            </a:r>
          </a:p>
          <a:p>
            <a:pPr marR="270510">
              <a:lnSpc>
                <a:spcPct val="115000"/>
              </a:lnSpc>
              <a:spcAft>
                <a:spcPts val="1000"/>
              </a:spcAft>
            </a:pPr>
            <a:r>
              <a:rPr lang="de-CH" sz="1800" dirty="0">
                <a:effectLst/>
                <a:latin typeface="Calibri" panose="020F0502020204030204" pitchFamily="34" charset="0"/>
                <a:ea typeface="Times New Roman" panose="02020603050405020304" pitchFamily="18" charset="0"/>
                <a:cs typeface="Times New Roman" panose="02020603050405020304" pitchFamily="18" charset="0"/>
              </a:rPr>
              <a:t>Variante 2 wurde ausgestellt, nachdem wir eingeschaltet wurden, der Arbeitgeber hatt</a:t>
            </a:r>
            <a:r>
              <a:rPr lang="de-CH" sz="1800" dirty="0">
                <a:latin typeface="Calibri" panose="020F0502020204030204" pitchFamily="34" charset="0"/>
                <a:ea typeface="Times New Roman" panose="02020603050405020304" pitchFamily="18" charset="0"/>
                <a:cs typeface="Times New Roman" panose="02020603050405020304" pitchFamily="18" charset="0"/>
              </a:rPr>
              <a:t>e keine Beweise für ein solches Zeugnis</a:t>
            </a:r>
            <a:r>
              <a:rPr lang="de-CH"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fld id="{D60D1EDE-7116-2443-9BDD-368CE5B37660}" type="slidenum">
              <a:rPr lang="en-US" smtClean="0"/>
              <a:t>8</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8789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81BF8A1B-A418-B24B-A770-314C6FB4ADF0}"/>
              </a:ext>
            </a:extLst>
          </p:cNvPr>
          <p:cNvSpPr/>
          <p:nvPr/>
        </p:nvSpPr>
        <p:spPr>
          <a:xfrm>
            <a:off x="6134518" y="1102165"/>
            <a:ext cx="2594202" cy="1443181"/>
          </a:xfrm>
          <a:prstGeom prst="rect">
            <a:avLst/>
          </a:prstGeom>
          <a:solidFill>
            <a:srgbClr val="002060"/>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3AD055AF-E6CE-3249-A2D3-8496FE45E5B3}"/>
              </a:ext>
            </a:extLst>
          </p:cNvPr>
          <p:cNvSpPr/>
          <p:nvPr/>
        </p:nvSpPr>
        <p:spPr>
          <a:xfrm>
            <a:off x="3288284" y="1092057"/>
            <a:ext cx="2594202" cy="1443181"/>
          </a:xfrm>
          <a:prstGeom prst="rect">
            <a:avLst/>
          </a:prstGeom>
          <a:solidFill>
            <a:srgbClr val="002060"/>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93AE9495-2D35-B84E-A6E9-F8A366291DA0}"/>
              </a:ext>
            </a:extLst>
          </p:cNvPr>
          <p:cNvSpPr/>
          <p:nvPr/>
        </p:nvSpPr>
        <p:spPr>
          <a:xfrm>
            <a:off x="396175" y="1092057"/>
            <a:ext cx="2594202" cy="1443181"/>
          </a:xfrm>
          <a:prstGeom prst="rect">
            <a:avLst/>
          </a:prstGeom>
          <a:solidFill>
            <a:srgbClr val="002060"/>
          </a:solidFill>
          <a:ln>
            <a:solidFill>
              <a:srgbClr val="1E45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normAutofit/>
          </a:bodyPr>
          <a:lstStyle/>
          <a:p>
            <a:r>
              <a:rPr lang="de-CH" noProof="0" dirty="0">
                <a:latin typeface="Calibri" panose="020F0502020204030204" pitchFamily="34" charset="0"/>
                <a:cs typeface="Calibri" panose="020F0502020204030204" pitchFamily="34" charset="0"/>
              </a:rPr>
              <a:t>DARF MEIN CHEF DAS?</a:t>
            </a:r>
            <a:endParaRPr lang="de-CH" noProof="0" dirty="0">
              <a:highlight>
                <a:srgbClr val="FFFF00"/>
              </a:highlight>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D60D1EDE-7116-2443-9BDD-368CE5B37660}" type="slidenum">
              <a:rPr lang="en-US" smtClean="0"/>
              <a:t>9</a:t>
            </a:fld>
            <a:endParaRPr lang="en-US"/>
          </a:p>
        </p:txBody>
      </p:sp>
      <p:sp>
        <p:nvSpPr>
          <p:cNvPr id="35" name="Textfeld 34">
            <a:extLst>
              <a:ext uri="{FF2B5EF4-FFF2-40B4-BE49-F238E27FC236}">
                <a16:creationId xmlns:a16="http://schemas.microsoft.com/office/drawing/2014/main" id="{CFFE65B3-C23A-E741-92DA-010B2A635962}"/>
              </a:ext>
            </a:extLst>
          </p:cNvPr>
          <p:cNvSpPr txBox="1"/>
          <p:nvPr/>
        </p:nvSpPr>
        <p:spPr>
          <a:xfrm>
            <a:off x="368140" y="570310"/>
            <a:ext cx="8239007" cy="276999"/>
          </a:xfrm>
          <a:prstGeom prst="rect">
            <a:avLst/>
          </a:prstGeom>
          <a:noFill/>
        </p:spPr>
        <p:txBody>
          <a:bodyPr wrap="square" rtlCol="0">
            <a:spAutoFit/>
          </a:bodyPr>
          <a:lstStyle/>
          <a:p>
            <a:r>
              <a:rPr lang="de-CH" sz="1200" dirty="0">
                <a:solidFill>
                  <a:srgbClr val="727476"/>
                </a:solidFill>
                <a:latin typeface="Calibri" panose="020F0502020204030204" pitchFamily="34" charset="0"/>
                <a:cs typeface="Calibri" panose="020F0502020204030204" pitchFamily="34" charset="0"/>
              </a:rPr>
              <a:t>Vorstellung </a:t>
            </a:r>
            <a:r>
              <a:rPr lang="de-DE" sz="1200" dirty="0">
                <a:solidFill>
                  <a:srgbClr val="727476"/>
                </a:solidFill>
                <a:latin typeface="Calibri" panose="020F0502020204030204" pitchFamily="34" charset="0"/>
                <a:cs typeface="Calibri" panose="020F0502020204030204" pitchFamily="34" charset="0"/>
              </a:rPr>
              <a:t>| </a:t>
            </a:r>
            <a:r>
              <a:rPr lang="de-DE" altLang="de-DE" sz="1200" b="1" noProof="1">
                <a:solidFill>
                  <a:srgbClr val="1E4587"/>
                </a:solidFill>
                <a:latin typeface="Calibri" panose="020F0502020204030204" pitchFamily="34" charset="0"/>
                <a:cs typeface="Calibri" panose="020F0502020204030204" pitchFamily="34" charset="0"/>
              </a:rPr>
              <a:t>Praxisbeispiele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Hauptunterschiede</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Verfahrensablauf</a:t>
            </a:r>
            <a:r>
              <a:rPr lang="de-CH" sz="1200" dirty="0">
                <a:solidFill>
                  <a:srgbClr val="727476"/>
                </a:solidFill>
                <a:latin typeface="Calibri" panose="020F0502020204030204" pitchFamily="34" charset="0"/>
                <a:cs typeface="Calibri" panose="020F0502020204030204" pitchFamily="34" charset="0"/>
              </a:rPr>
              <a:t> </a:t>
            </a:r>
            <a:r>
              <a:rPr lang="de-DE" sz="1200" dirty="0">
                <a:solidFill>
                  <a:srgbClr val="727476"/>
                </a:solidFill>
                <a:latin typeface="Calibri" panose="020F0502020204030204" pitchFamily="34" charset="0"/>
                <a:cs typeface="Calibri" panose="020F0502020204030204" pitchFamily="34" charset="0"/>
              </a:rPr>
              <a:t>|</a:t>
            </a:r>
            <a:r>
              <a:rPr lang="de-CH" sz="1200" dirty="0">
                <a:solidFill>
                  <a:srgbClr val="727476"/>
                </a:solidFill>
                <a:latin typeface="Calibri" panose="020F0502020204030204" pitchFamily="34" charset="0"/>
                <a:cs typeface="Calibri" panose="020F0502020204030204" pitchFamily="34" charset="0"/>
              </a:rPr>
              <a:t> </a:t>
            </a:r>
            <a:r>
              <a:rPr lang="de-DE" altLang="de-DE" sz="1200" noProof="1">
                <a:solidFill>
                  <a:srgbClr val="727476"/>
                </a:solidFill>
                <a:latin typeface="Calibri" panose="020F0502020204030204" pitchFamily="34" charset="0"/>
                <a:cs typeface="Calibri" panose="020F0502020204030204" pitchFamily="34" charset="0"/>
              </a:rPr>
              <a:t>Kostenlose </a:t>
            </a:r>
            <a:r>
              <a:rPr lang="de-CH" altLang="de-DE" sz="1200" noProof="1">
                <a:solidFill>
                  <a:srgbClr val="727476"/>
                </a:solidFill>
                <a:latin typeface="Calibri" panose="020F0502020204030204" pitchFamily="34" charset="0"/>
                <a:cs typeface="Calibri" panose="020F0502020204030204" pitchFamily="34" charset="0"/>
              </a:rPr>
              <a:t>Anlaufstellen </a:t>
            </a:r>
            <a:r>
              <a:rPr lang="de-DE" sz="1200" dirty="0">
                <a:solidFill>
                  <a:srgbClr val="727476"/>
                </a:solidFill>
                <a:latin typeface="Calibri" panose="020F0502020204030204" pitchFamily="34" charset="0"/>
                <a:cs typeface="Calibri" panose="020F0502020204030204" pitchFamily="34" charset="0"/>
              </a:rPr>
              <a:t>| Schlusswort</a:t>
            </a:r>
            <a:r>
              <a:rPr lang="de-CH" sz="1200" dirty="0">
                <a:solidFill>
                  <a:srgbClr val="727476"/>
                </a:solidFill>
                <a:latin typeface="Calibri" panose="020F0502020204030204" pitchFamily="34" charset="0"/>
                <a:cs typeface="Calibri" panose="020F0502020204030204" pitchFamily="34" charset="0"/>
              </a:rPr>
              <a:t> </a:t>
            </a:r>
          </a:p>
        </p:txBody>
      </p:sp>
      <p:sp>
        <p:nvSpPr>
          <p:cNvPr id="5" name="TextBox 1">
            <a:extLst>
              <a:ext uri="{FF2B5EF4-FFF2-40B4-BE49-F238E27FC236}">
                <a16:creationId xmlns:a16="http://schemas.microsoft.com/office/drawing/2014/main" id="{8FE94B47-717B-8B49-AF9A-C560C5E986FF}"/>
              </a:ext>
            </a:extLst>
          </p:cNvPr>
          <p:cNvSpPr txBox="1"/>
          <p:nvPr/>
        </p:nvSpPr>
        <p:spPr>
          <a:xfrm>
            <a:off x="392400" y="1087200"/>
            <a:ext cx="2594202" cy="3636000"/>
          </a:xfrm>
          <a:prstGeom prst="rect">
            <a:avLst/>
          </a:prstGeom>
          <a:noFill/>
          <a:ln>
            <a:solidFill>
              <a:srgbClr val="727476"/>
            </a:solidFill>
          </a:ln>
        </p:spPr>
        <p:txBody>
          <a:bodyPr wrap="square" rtlCol="0">
            <a:spAutoFit/>
          </a:bodyPr>
          <a:lstStyle/>
          <a:p>
            <a:pPr algn="just"/>
            <a:endParaRPr lang="de-DE" sz="1100" b="1" dirty="0">
              <a:solidFill>
                <a:schemeClr val="bg1"/>
              </a:solidFill>
              <a:latin typeface="Calibri Light" panose="020F0302020204030204" pitchFamily="34" charset="0"/>
            </a:endParaRPr>
          </a:p>
          <a:p>
            <a:pPr algn="just"/>
            <a:r>
              <a:rPr lang="de-DE" sz="1600" b="1" dirty="0">
                <a:solidFill>
                  <a:schemeClr val="bg1"/>
                </a:solidFill>
                <a:latin typeface="Calibri Light" panose="020F0302020204030204" pitchFamily="34" charset="0"/>
              </a:rPr>
              <a:t>Öffentlich-</a:t>
            </a:r>
          </a:p>
          <a:p>
            <a:pPr algn="just"/>
            <a:r>
              <a:rPr lang="de-DE" sz="1600" b="1" dirty="0">
                <a:solidFill>
                  <a:schemeClr val="bg1"/>
                </a:solidFill>
                <a:latin typeface="Calibri Light" panose="020F0302020204030204" pitchFamily="34" charset="0"/>
              </a:rPr>
              <a:t>rechtliche</a:t>
            </a:r>
          </a:p>
          <a:p>
            <a:pPr algn="just"/>
            <a:r>
              <a:rPr lang="de-DE" sz="1600" b="1" dirty="0">
                <a:solidFill>
                  <a:schemeClr val="bg1"/>
                </a:solidFill>
                <a:latin typeface="Calibri Light" panose="020F0302020204030204" pitchFamily="34" charset="0"/>
              </a:rPr>
              <a:t>Kündigung </a:t>
            </a:r>
          </a:p>
          <a:p>
            <a:pPr algn="just"/>
            <a:endParaRPr lang="de-DE" sz="1100" b="1" dirty="0">
              <a:solidFill>
                <a:schemeClr val="bg1"/>
              </a:solidFill>
              <a:latin typeface="Calibri Light" panose="020F0302020204030204" pitchFamily="34" charset="0"/>
            </a:endParaRPr>
          </a:p>
          <a:p>
            <a:pPr algn="just"/>
            <a:endParaRPr lang="de-DE" sz="1100" b="1" dirty="0">
              <a:solidFill>
                <a:schemeClr val="bg1"/>
              </a:solidFill>
              <a:latin typeface="Calibri Light" panose="020F0302020204030204" pitchFamily="34" charset="0"/>
            </a:endParaRPr>
          </a:p>
          <a:p>
            <a:pPr marL="171450" indent="-171450" algn="just">
              <a:spcAft>
                <a:spcPts val="600"/>
              </a:spcAft>
              <a:buFontTx/>
              <a:buChar char="-"/>
            </a:pPr>
            <a:endParaRPr lang="de-DE" sz="1100" dirty="0">
              <a:solidFill>
                <a:schemeClr val="bg1"/>
              </a:solidFill>
              <a:latin typeface="Calibri Light" panose="020F0302020204030204" pitchFamily="34" charset="0"/>
            </a:endParaRPr>
          </a:p>
          <a:p>
            <a:pPr marL="171450" indent="-171450" algn="just">
              <a:buFontTx/>
              <a:buChar char="-"/>
            </a:pPr>
            <a:r>
              <a:rPr lang="de-DE" sz="1100" b="1" dirty="0">
                <a:latin typeface="Calibri Light" panose="020F0302020204030204" pitchFamily="34" charset="0"/>
              </a:rPr>
              <a:t>Rechtliches Gehör</a:t>
            </a:r>
          </a:p>
          <a:p>
            <a:pPr marL="171450" indent="-171450" algn="just">
              <a:buFontTx/>
              <a:buChar char="-"/>
            </a:pPr>
            <a:r>
              <a:rPr lang="de-DE" sz="1100" b="1" dirty="0">
                <a:latin typeface="Calibri Light" panose="020F0302020204030204" pitchFamily="34" charset="0"/>
              </a:rPr>
              <a:t>Sachlicher</a:t>
            </a:r>
            <a:r>
              <a:rPr lang="de-DE" sz="1100" dirty="0">
                <a:latin typeface="Calibri Light" panose="020F0302020204030204" pitchFamily="34" charset="0"/>
              </a:rPr>
              <a:t> Grund</a:t>
            </a:r>
          </a:p>
          <a:p>
            <a:pPr marL="171450" indent="-171450">
              <a:buFontTx/>
              <a:buChar char="-"/>
            </a:pPr>
            <a:r>
              <a:rPr lang="de-DE" sz="1100" dirty="0">
                <a:latin typeface="Calibri Light" panose="020F0302020204030204" pitchFamily="34" charset="0"/>
              </a:rPr>
              <a:t>Allfällige </a:t>
            </a:r>
            <a:r>
              <a:rPr lang="de-DE" sz="1100" b="1" dirty="0">
                <a:latin typeface="Calibri Light" panose="020F0302020204030204" pitchFamily="34" charset="0"/>
              </a:rPr>
              <a:t>Rechtsmittelbelehrung</a:t>
            </a:r>
            <a:r>
              <a:rPr lang="de-DE" sz="1100" dirty="0">
                <a:latin typeface="Calibri Light" panose="020F0302020204030204" pitchFamily="34" charset="0"/>
              </a:rPr>
              <a:t> und </a:t>
            </a:r>
            <a:r>
              <a:rPr lang="de-DE" sz="1100" b="1" dirty="0">
                <a:latin typeface="Calibri Light" panose="020F0302020204030204" pitchFamily="34" charset="0"/>
              </a:rPr>
              <a:t>Fristen</a:t>
            </a:r>
            <a:r>
              <a:rPr lang="de-DE" sz="1100" dirty="0">
                <a:latin typeface="Calibri Light" panose="020F0302020204030204" pitchFamily="34" charset="0"/>
              </a:rPr>
              <a:t> beachten</a:t>
            </a:r>
          </a:p>
          <a:p>
            <a:pPr marL="171450" indent="-171450">
              <a:buFontTx/>
              <a:buChar char="-"/>
            </a:pPr>
            <a:r>
              <a:rPr lang="de-DE" sz="1100" dirty="0">
                <a:latin typeface="Calibri Light" panose="020F0302020204030204" pitchFamily="34" charset="0"/>
              </a:rPr>
              <a:t>Lohnfortzahlung / Sperrfrist bei Krankheit können sich deutlich vom OR (Privatrecht) unterscheiden. Beispiel Universität St. Gallen, Lohnfortzahlung bis zu 2 Jahren (für ganzen Kanton SG)</a:t>
            </a:r>
          </a:p>
          <a:p>
            <a:pPr algn="just"/>
            <a:endParaRPr lang="de-DE" sz="1100" dirty="0">
              <a:latin typeface="Calibri Light" panose="020F0302020204030204" pitchFamily="34" charset="0"/>
            </a:endParaRPr>
          </a:p>
          <a:p>
            <a:pPr algn="just"/>
            <a:endParaRPr lang="de-DE" sz="1100" dirty="0">
              <a:latin typeface="Calibri Light" panose="020F0302020204030204" pitchFamily="34" charset="0"/>
            </a:endParaRPr>
          </a:p>
          <a:p>
            <a:pPr algn="just"/>
            <a:endParaRPr lang="en-US" sz="1200" dirty="0">
              <a:latin typeface="Calibri Light" panose="020F0302020204030204" pitchFamily="34" charset="0"/>
            </a:endParaRPr>
          </a:p>
        </p:txBody>
      </p:sp>
      <p:sp>
        <p:nvSpPr>
          <p:cNvPr id="9" name="TextBox 1">
            <a:extLst>
              <a:ext uri="{FF2B5EF4-FFF2-40B4-BE49-F238E27FC236}">
                <a16:creationId xmlns:a16="http://schemas.microsoft.com/office/drawing/2014/main" id="{C9E6DC05-C7CB-9644-BB64-8ECDD8FA7261}"/>
              </a:ext>
            </a:extLst>
          </p:cNvPr>
          <p:cNvSpPr txBox="1"/>
          <p:nvPr/>
        </p:nvSpPr>
        <p:spPr>
          <a:xfrm>
            <a:off x="6132073" y="1092057"/>
            <a:ext cx="2594204" cy="3639600"/>
          </a:xfrm>
          <a:prstGeom prst="rect">
            <a:avLst/>
          </a:prstGeom>
          <a:noFill/>
          <a:ln>
            <a:solidFill>
              <a:srgbClr val="727476"/>
            </a:solidFill>
          </a:ln>
        </p:spPr>
        <p:txBody>
          <a:bodyPr wrap="square" rtlCol="0">
            <a:spAutoFit/>
          </a:bodyPr>
          <a:lstStyle/>
          <a:p>
            <a:pPr algn="just"/>
            <a:endParaRPr lang="de-DE" sz="1100" b="1" dirty="0">
              <a:solidFill>
                <a:srgbClr val="1E4587"/>
              </a:solidFill>
              <a:latin typeface="Calibri Light" panose="020F0302020204030204" pitchFamily="34" charset="0"/>
            </a:endParaRPr>
          </a:p>
          <a:p>
            <a:pPr algn="just"/>
            <a:r>
              <a:rPr lang="de-DE" sz="1600" b="1" dirty="0">
                <a:solidFill>
                  <a:schemeClr val="bg1"/>
                </a:solidFill>
                <a:latin typeface="Calibri Light" panose="020F0302020204030204" pitchFamily="34" charset="0"/>
              </a:rPr>
              <a:t>Treuepflicht </a:t>
            </a:r>
          </a:p>
          <a:p>
            <a:pPr algn="just"/>
            <a:r>
              <a:rPr lang="de-DE" sz="1600" b="1" dirty="0">
                <a:solidFill>
                  <a:schemeClr val="bg1"/>
                </a:solidFill>
                <a:latin typeface="Calibri Light" panose="020F0302020204030204" pitchFamily="34" charset="0"/>
              </a:rPr>
              <a:t>Arbeitgeber </a:t>
            </a:r>
          </a:p>
          <a:p>
            <a:pPr marL="171450" indent="-171450" algn="just">
              <a:buFontTx/>
              <a:buChar char="-"/>
            </a:pPr>
            <a:endParaRPr lang="de-DE" sz="1100" dirty="0">
              <a:solidFill>
                <a:schemeClr val="bg1"/>
              </a:solidFill>
              <a:latin typeface="Calibri Light" panose="020F0302020204030204" pitchFamily="34" charset="0"/>
            </a:endParaRPr>
          </a:p>
          <a:p>
            <a:pPr marL="171450" indent="-171450" algn="just">
              <a:buFontTx/>
              <a:buChar char="-"/>
            </a:pPr>
            <a:endParaRPr lang="de-DE" sz="1100" dirty="0">
              <a:solidFill>
                <a:schemeClr val="bg1"/>
              </a:solidFill>
              <a:latin typeface="Calibri Light" panose="020F0302020204030204" pitchFamily="34" charset="0"/>
            </a:endParaRPr>
          </a:p>
          <a:p>
            <a:pPr marL="171450" indent="-171450" algn="just">
              <a:buFontTx/>
              <a:buChar char="-"/>
            </a:pPr>
            <a:endParaRPr lang="de-DE" sz="1100" dirty="0">
              <a:solidFill>
                <a:schemeClr val="bg1"/>
              </a:solidFill>
              <a:latin typeface="Calibri Light" panose="020F0302020204030204" pitchFamily="34" charset="0"/>
            </a:endParaRPr>
          </a:p>
          <a:p>
            <a:pPr marL="171450" indent="-171450" algn="just">
              <a:buFontTx/>
              <a:buChar char="-"/>
            </a:pPr>
            <a:endParaRPr lang="de-DE" sz="1100" dirty="0">
              <a:solidFill>
                <a:schemeClr val="bg1"/>
              </a:solidFill>
              <a:latin typeface="Calibri Light" panose="020F0302020204030204" pitchFamily="34" charset="0"/>
            </a:endParaRPr>
          </a:p>
          <a:p>
            <a:pPr algn="just"/>
            <a:endParaRPr lang="de-DE" sz="1100" dirty="0">
              <a:solidFill>
                <a:schemeClr val="bg1"/>
              </a:solidFill>
              <a:latin typeface="Calibri Light" panose="020F0302020204030204" pitchFamily="34" charset="0"/>
            </a:endParaRPr>
          </a:p>
          <a:p>
            <a:pPr marL="171450" indent="-171450">
              <a:buFontTx/>
              <a:buChar char="-"/>
            </a:pPr>
            <a:r>
              <a:rPr lang="de-DE" sz="1100" dirty="0">
                <a:latin typeface="Calibri Light" panose="020F0302020204030204" pitchFamily="34" charset="0"/>
              </a:rPr>
              <a:t>Gilt sowohl bei </a:t>
            </a:r>
            <a:r>
              <a:rPr lang="de-DE" sz="1100" b="1" dirty="0">
                <a:latin typeface="Calibri Light" panose="020F0302020204030204" pitchFamily="34" charset="0"/>
              </a:rPr>
              <a:t>öffentlich-rechtlichen</a:t>
            </a:r>
            <a:r>
              <a:rPr lang="de-DE" sz="1100" dirty="0">
                <a:latin typeface="Calibri Light" panose="020F0302020204030204" pitchFamily="34" charset="0"/>
              </a:rPr>
              <a:t> als auch bei </a:t>
            </a:r>
            <a:r>
              <a:rPr lang="de-DE" sz="1100" b="1" dirty="0">
                <a:latin typeface="Calibri Light" panose="020F0302020204030204" pitchFamily="34" charset="0"/>
              </a:rPr>
              <a:t>privat-rechtlichen</a:t>
            </a:r>
            <a:r>
              <a:rPr lang="de-DE" sz="1100" dirty="0">
                <a:latin typeface="Calibri Light" panose="020F0302020204030204" pitchFamily="34" charset="0"/>
              </a:rPr>
              <a:t> Anstellungen</a:t>
            </a:r>
          </a:p>
          <a:p>
            <a:pPr marL="171450" indent="-171450">
              <a:buFontTx/>
              <a:buChar char="-"/>
            </a:pPr>
            <a:r>
              <a:rPr lang="de-DE" sz="1100" dirty="0">
                <a:latin typeface="Calibri Light" panose="020F0302020204030204" pitchFamily="34" charset="0"/>
              </a:rPr>
              <a:t>Wahrung des </a:t>
            </a:r>
            <a:r>
              <a:rPr lang="de-DE" sz="1100" b="1" dirty="0">
                <a:latin typeface="Calibri Light" panose="020F0302020204030204" pitchFamily="34" charset="0"/>
              </a:rPr>
              <a:t>Datenschutzes</a:t>
            </a:r>
            <a:r>
              <a:rPr lang="de-DE" sz="1100" dirty="0">
                <a:latin typeface="Calibri Light" panose="020F0302020204030204" pitchFamily="34" charset="0"/>
              </a:rPr>
              <a:t> / </a:t>
            </a:r>
            <a:r>
              <a:rPr lang="de-DE" sz="1100" b="1" dirty="0">
                <a:latin typeface="Calibri Light" panose="020F0302020204030204" pitchFamily="34" charset="0"/>
              </a:rPr>
              <a:t>Persönlichkeitsschutzes</a:t>
            </a:r>
            <a:r>
              <a:rPr lang="de-DE" sz="1100" dirty="0">
                <a:latin typeface="Calibri Light" panose="020F0302020204030204" pitchFamily="34" charset="0"/>
              </a:rPr>
              <a:t> (Thema Überwachung etc.)</a:t>
            </a:r>
          </a:p>
          <a:p>
            <a:pPr marL="171450" indent="-171450">
              <a:buFontTx/>
              <a:buChar char="-"/>
            </a:pPr>
            <a:r>
              <a:rPr lang="de-DE" sz="1100" dirty="0">
                <a:latin typeface="Calibri Light" panose="020F0302020204030204" pitchFamily="34" charset="0"/>
              </a:rPr>
              <a:t>Sicherstellen, dass AN genügend Erholungszeit hat</a:t>
            </a:r>
          </a:p>
          <a:p>
            <a:pPr marL="171450" indent="-171450">
              <a:buFontTx/>
              <a:buChar char="-"/>
            </a:pPr>
            <a:r>
              <a:rPr lang="de-DE" sz="1100" dirty="0">
                <a:latin typeface="Calibri Light" panose="020F0302020204030204" pitchFamily="34" charset="0"/>
              </a:rPr>
              <a:t>Sicherstellen, dass AN einen „gesunden“ Arbeitsplatz haben und z.B. nicht ausgenutzt werden</a:t>
            </a:r>
            <a:endParaRPr lang="en-US" sz="1200" dirty="0">
              <a:latin typeface="Calibri Light" panose="020F0302020204030204" pitchFamily="34" charset="0"/>
            </a:endParaRPr>
          </a:p>
        </p:txBody>
      </p:sp>
      <p:sp>
        <p:nvSpPr>
          <p:cNvPr id="4" name="TextBox 1">
            <a:extLst>
              <a:ext uri="{FF2B5EF4-FFF2-40B4-BE49-F238E27FC236}">
                <a16:creationId xmlns:a16="http://schemas.microsoft.com/office/drawing/2014/main" id="{0E9E7316-8FCD-4713-A4F8-96CE70219D96}"/>
              </a:ext>
            </a:extLst>
          </p:cNvPr>
          <p:cNvSpPr txBox="1"/>
          <p:nvPr/>
        </p:nvSpPr>
        <p:spPr>
          <a:xfrm>
            <a:off x="3288948" y="1092695"/>
            <a:ext cx="2595600" cy="3639600"/>
          </a:xfrm>
          <a:prstGeom prst="rect">
            <a:avLst/>
          </a:prstGeom>
          <a:noFill/>
          <a:ln>
            <a:solidFill>
              <a:srgbClr val="727476"/>
            </a:solidFill>
          </a:ln>
        </p:spPr>
        <p:txBody>
          <a:bodyPr wrap="square" rtlCol="0">
            <a:spAutoFit/>
          </a:bodyPr>
          <a:lstStyle/>
          <a:p>
            <a:pPr algn="just"/>
            <a:endParaRPr lang="de-DE" sz="1100" b="1" dirty="0">
              <a:solidFill>
                <a:schemeClr val="bg1"/>
              </a:solidFill>
              <a:latin typeface="Calibri Light" panose="020F0302020204030204" pitchFamily="34" charset="0"/>
            </a:endParaRPr>
          </a:p>
          <a:p>
            <a:pPr algn="just"/>
            <a:r>
              <a:rPr lang="de-DE" sz="1600" b="1" dirty="0">
                <a:solidFill>
                  <a:schemeClr val="bg1"/>
                </a:solidFill>
                <a:latin typeface="Calibri Light" panose="020F0302020204030204" pitchFamily="34" charset="0"/>
              </a:rPr>
              <a:t>GAV / </a:t>
            </a:r>
          </a:p>
          <a:p>
            <a:pPr algn="just"/>
            <a:r>
              <a:rPr lang="de-DE" sz="1600" b="1" dirty="0">
                <a:solidFill>
                  <a:schemeClr val="bg1"/>
                </a:solidFill>
                <a:latin typeface="Calibri Light" panose="020F0302020204030204" pitchFamily="34" charset="0"/>
              </a:rPr>
              <a:t>Mindestlohn /</a:t>
            </a:r>
          </a:p>
          <a:p>
            <a:pPr algn="just"/>
            <a:r>
              <a:rPr lang="de-DE" sz="1600" b="1" dirty="0">
                <a:solidFill>
                  <a:schemeClr val="bg1"/>
                </a:solidFill>
                <a:latin typeface="Calibri Light" panose="020F0302020204030204" pitchFamily="34" charset="0"/>
              </a:rPr>
              <a:t>Stundenlohn / </a:t>
            </a:r>
          </a:p>
          <a:p>
            <a:pPr algn="just"/>
            <a:r>
              <a:rPr lang="de-DE" sz="1600" b="1" dirty="0">
                <a:solidFill>
                  <a:schemeClr val="bg1"/>
                </a:solidFill>
                <a:latin typeface="Calibri Light" panose="020F0302020204030204" pitchFamily="34" charset="0"/>
              </a:rPr>
              <a:t>Annahmeverzug</a:t>
            </a:r>
          </a:p>
          <a:p>
            <a:pPr algn="just">
              <a:spcAft>
                <a:spcPts val="1200"/>
              </a:spcAft>
            </a:pPr>
            <a:endParaRPr lang="en-US" sz="1100" dirty="0">
              <a:latin typeface="Calibri Light" panose="020F0302020204030204" pitchFamily="34" charset="0"/>
            </a:endParaRPr>
          </a:p>
          <a:p>
            <a:pPr marL="171450" indent="-171450" algn="just">
              <a:buFontTx/>
              <a:buChar char="-"/>
            </a:pPr>
            <a:r>
              <a:rPr lang="de-DE" sz="1100" dirty="0">
                <a:latin typeface="Calibri Light" panose="020F0302020204030204" pitchFamily="34" charset="0"/>
              </a:rPr>
              <a:t>Z.B. Gastronomiebranche</a:t>
            </a:r>
          </a:p>
          <a:p>
            <a:pPr marL="171450" indent="-171450" algn="just">
              <a:buFontTx/>
              <a:buChar char="-"/>
            </a:pPr>
            <a:r>
              <a:rPr lang="de-DE" sz="1100" b="1" dirty="0">
                <a:latin typeface="Calibri Light" panose="020F0302020204030204" pitchFamily="34" charset="0"/>
              </a:rPr>
              <a:t>Inhalte GAV z.B. Mindestlohn etc.</a:t>
            </a:r>
          </a:p>
          <a:p>
            <a:pPr marL="171450" indent="-171450" algn="just">
              <a:buFontTx/>
              <a:buChar char="-"/>
            </a:pPr>
            <a:r>
              <a:rPr lang="de-DE" sz="1100" b="1" dirty="0">
                <a:latin typeface="Calibri Light" panose="020F0302020204030204" pitchFamily="34" charset="0"/>
              </a:rPr>
              <a:t>Kündigungsfrist</a:t>
            </a:r>
          </a:p>
          <a:p>
            <a:pPr marL="171450" indent="-171450">
              <a:buFontTx/>
              <a:buChar char="-"/>
            </a:pPr>
            <a:r>
              <a:rPr lang="de-DE" sz="1100" dirty="0">
                <a:latin typeface="Calibri Light" panose="020F0302020204030204" pitchFamily="34" charset="0"/>
              </a:rPr>
              <a:t>Lohn auch bei </a:t>
            </a:r>
            <a:r>
              <a:rPr lang="de-DE" sz="1100" b="1" dirty="0">
                <a:latin typeface="Calibri Light" panose="020F0302020204030204" pitchFamily="34" charset="0"/>
              </a:rPr>
              <a:t>Krankheit</a:t>
            </a:r>
            <a:r>
              <a:rPr lang="de-DE" sz="1100" dirty="0">
                <a:latin typeface="Calibri Light" panose="020F0302020204030204" pitchFamily="34" charset="0"/>
              </a:rPr>
              <a:t> oder </a:t>
            </a:r>
            <a:r>
              <a:rPr lang="de-DE" sz="1100" b="1" dirty="0">
                <a:latin typeface="Calibri Light" panose="020F0302020204030204" pitchFamily="34" charset="0"/>
              </a:rPr>
              <a:t>Annahmeverzug</a:t>
            </a:r>
            <a:r>
              <a:rPr lang="de-DE" sz="1100" dirty="0">
                <a:latin typeface="Calibri Light" panose="020F0302020204030204" pitchFamily="34" charset="0"/>
              </a:rPr>
              <a:t> AG (</a:t>
            </a:r>
            <a:r>
              <a:rPr lang="de-DE" sz="1100" dirty="0" err="1">
                <a:latin typeface="Calibri Light" panose="020F0302020204030204" pitchFamily="34" charset="0"/>
              </a:rPr>
              <a:t>ausser</a:t>
            </a:r>
            <a:r>
              <a:rPr lang="de-DE" sz="1100" dirty="0">
                <a:latin typeface="Calibri Light" panose="020F0302020204030204" pitchFamily="34" charset="0"/>
              </a:rPr>
              <a:t> echter Arbeitsvertrag auf Abruf)</a:t>
            </a:r>
          </a:p>
          <a:p>
            <a:pPr marL="171450" indent="-171450">
              <a:buFontTx/>
              <a:buChar char="-"/>
            </a:pPr>
            <a:r>
              <a:rPr lang="de-DE" sz="1100" dirty="0">
                <a:latin typeface="Calibri Light" panose="020F0302020204030204" pitchFamily="34" charset="0"/>
              </a:rPr>
              <a:t>Auch im Stundenlohn erhält man bei Krankheit Lohn</a:t>
            </a:r>
          </a:p>
          <a:p>
            <a:pPr marL="171450" indent="-171450">
              <a:buFontTx/>
              <a:buChar char="-"/>
            </a:pPr>
            <a:endParaRPr lang="de-DE" sz="1100" dirty="0">
              <a:latin typeface="Calibri Light" panose="020F0302020204030204" pitchFamily="34" charset="0"/>
            </a:endParaRPr>
          </a:p>
          <a:p>
            <a:pPr marL="171450" indent="-171450">
              <a:buFontTx/>
              <a:buChar char="-"/>
            </a:pPr>
            <a:endParaRPr lang="de-DE" sz="1100" dirty="0">
              <a:latin typeface="Calibri Light" panose="020F0302020204030204" pitchFamily="34" charset="0"/>
            </a:endParaRPr>
          </a:p>
          <a:p>
            <a:pPr marL="171450" indent="-171450">
              <a:buFontTx/>
              <a:buChar char="-"/>
            </a:pPr>
            <a:endParaRPr lang="en-US" sz="1100" dirty="0">
              <a:latin typeface="Calibri Light" panose="020F0302020204030204" pitchFamily="34" charset="0"/>
            </a:endParaRPr>
          </a:p>
          <a:p>
            <a:pPr marL="171450" indent="-171450" algn="just">
              <a:buFontTx/>
              <a:buChar char="-"/>
            </a:pPr>
            <a:endParaRPr lang="en-US" sz="1100" dirty="0">
              <a:latin typeface="Calibri Light" panose="020F0302020204030204" pitchFamily="34" charset="0"/>
            </a:endParaRPr>
          </a:p>
        </p:txBody>
      </p:sp>
    </p:spTree>
    <p:extLst>
      <p:ext uri="{BB962C8B-B14F-4D97-AF65-F5344CB8AC3E}">
        <p14:creationId xmlns:p14="http://schemas.microsoft.com/office/powerpoint/2010/main" val="2627946412"/>
      </p:ext>
    </p:extLst>
  </p:cSld>
  <p:clrMapOvr>
    <a:masterClrMapping/>
  </p:clrMapOvr>
</p:sld>
</file>

<file path=ppt/theme/theme1.xml><?xml version="1.0" encoding="utf-8"?>
<a:theme xmlns:a="http://schemas.openxmlformats.org/drawingml/2006/main" name="Office Theme">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5226FEDC82D9946B328CFDF455456B8" ma:contentTypeVersion="2" ma:contentTypeDescription="Ein neues Dokument erstellen." ma:contentTypeScope="" ma:versionID="f3ead222c3c397753c03cad2d2a31a58">
  <xsd:schema xmlns:xsd="http://www.w3.org/2001/XMLSchema" xmlns:xs="http://www.w3.org/2001/XMLSchema" xmlns:p="http://schemas.microsoft.com/office/2006/metadata/properties" xmlns:ns2="f621d74a-5ed3-4243-a79f-d4e42158685a" targetNamespace="http://schemas.microsoft.com/office/2006/metadata/properties" ma:root="true" ma:fieldsID="23c93ed32347614e49215dc39b99dae8" ns2:_="">
    <xsd:import namespace="f621d74a-5ed3-4243-a79f-d4e42158685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1d74a-5ed3-4243-a79f-d4e421586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3BE8DB-ECC9-45EC-AB13-B425A5DB3DB6}">
  <ds:schemaRefs>
    <ds:schemaRef ds:uri="http://schemas.microsoft.com/sharepoint/v3/contenttype/forms"/>
  </ds:schemaRefs>
</ds:datastoreItem>
</file>

<file path=customXml/itemProps2.xml><?xml version="1.0" encoding="utf-8"?>
<ds:datastoreItem xmlns:ds="http://schemas.openxmlformats.org/officeDocument/2006/customXml" ds:itemID="{968FD4E5-E763-4D1B-976A-9D99A23AC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1d74a-5ed3-4243-a79f-d4e421586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033134-B51B-44E6-A7E4-E916FA72F8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1449</Words>
  <Application>Microsoft Office PowerPoint</Application>
  <PresentationFormat>Bildschirmpräsentation (16:9)</PresentationFormat>
  <Paragraphs>272</Paragraphs>
  <Slides>18</Slides>
  <Notes>16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Arial</vt:lpstr>
      <vt:lpstr>Calibri</vt:lpstr>
      <vt:lpstr>Calibri Light</vt:lpstr>
      <vt:lpstr>Helvetica</vt:lpstr>
      <vt:lpstr>Raleway</vt:lpstr>
      <vt:lpstr>Wingdings</vt:lpstr>
      <vt:lpstr>Office Theme</vt:lpstr>
      <vt:lpstr>PowerPoint-Präsentation</vt:lpstr>
      <vt:lpstr>AGENDA</vt:lpstr>
      <vt:lpstr>INHABER DER KANZLEI</vt:lpstr>
      <vt:lpstr>DIENSTLEISTUNGEN (AUSZUG)</vt:lpstr>
      <vt:lpstr>DARF MEIN CHEF DAS?</vt:lpstr>
      <vt:lpstr>PRAXISBEISPIEL ZEUGNIS</vt:lpstr>
      <vt:lpstr>PRAXISBEISPIEL ZEUGNIS</vt:lpstr>
      <vt:lpstr>PRAXISBEISPIEL ZEUGNIS</vt:lpstr>
      <vt:lpstr>DARF MEIN CHEF DAS?</vt:lpstr>
      <vt:lpstr>RECHTSSCHUTZVERSICHERUNG</vt:lpstr>
      <vt:lpstr>PRIVAT-RECHT­LICHE ANSTELLUNG</vt:lpstr>
      <vt:lpstr>PRIVAT-RECHT­LICHE ANSTELLUNG</vt:lpstr>
      <vt:lpstr>ÖFFENTLICH-RECHT­LICHE ANSTELLUNG</vt:lpstr>
      <vt:lpstr>ÖFFENTLICH-RECHT­LICHE ANSTELLUNG</vt:lpstr>
      <vt:lpstr>AUSKUNFT &amp; INFORMATIONEN</vt:lpstr>
      <vt:lpstr>TAKE HOME</vt:lpstr>
      <vt:lpstr>PowerPoint-Präsentation</vt:lpstr>
      <vt:lpstr>PowerPoint-Präsentation</vt:lpstr>
    </vt:vector>
  </TitlesOfParts>
  <Company>Ergun Kayis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lukas.jelk@student.unisg.ch</dc:creator>
  <cp:lastModifiedBy>Senta Cottinelli</cp:lastModifiedBy>
  <cp:revision>132</cp:revision>
  <cp:lastPrinted>2015-03-02T20:38:25Z</cp:lastPrinted>
  <dcterms:created xsi:type="dcterms:W3CDTF">2014-07-08T04:55:45Z</dcterms:created>
  <dcterms:modified xsi:type="dcterms:W3CDTF">2020-11-01T15:38:37Z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0x01010075226FEDC82D9946B328CFDF455456B8</vt:lpwstr>
  </property>
</Properties>
</file>