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Raleway" pitchFamily="2" charset="77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3" roundtripDataSignature="AMtx7mi0+4KdT/HEGEYjz4cr0IDtB2k4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602B1F-D130-4DE9-AF1D-30E06C194DF1}">
  <a:tblStyle styleId="{FF602B1F-D130-4DE9-AF1D-30E06C194DF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EF3"/>
          </a:solidFill>
        </a:fill>
      </a:tcStyle>
    </a:wholeTbl>
    <a:band1H>
      <a:tcTxStyle/>
      <a:tcStyle>
        <a:tcBdr/>
        <a:fill>
          <a:solidFill>
            <a:srgbClr val="CCDC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C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7"/>
    <p:restoredTop sz="88652"/>
  </p:normalViewPr>
  <p:slideViewPr>
    <p:cSldViewPr snapToGrid="0">
      <p:cViewPr varScale="1">
        <p:scale>
          <a:sx n="261" d="100"/>
          <a:sy n="261" d="100"/>
        </p:scale>
        <p:origin x="1744" y="192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274" name="Google Shape;27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399" name="Google Shape;3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07" name="Google Shape;4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15" name="Google Shape;4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23" name="Google Shape;4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31" name="Google Shape;4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39" name="Google Shape;4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47" name="Google Shape;4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55" name="Google Shape;4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63" name="Google Shape;46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71" name="Google Shape;4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283" name="Google Shape;2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79" name="Google Shape;4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BSK, CHK, OFK, BK etc.</a:t>
            </a:r>
            <a:endParaRPr dirty="0"/>
          </a:p>
        </p:txBody>
      </p:sp>
      <p:sp>
        <p:nvSpPr>
          <p:cNvPr id="487" name="Google Shape;4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495" name="Google Shape;4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BSK und </a:t>
            </a:r>
            <a:r>
              <a:rPr lang="de-CH" dirty="0" err="1"/>
              <a:t>KuKo</a:t>
            </a:r>
            <a:r>
              <a:rPr lang="de-CH" dirty="0"/>
              <a:t> über </a:t>
            </a:r>
            <a:r>
              <a:rPr lang="de-CH" dirty="0" err="1"/>
              <a:t>Legalis</a:t>
            </a:r>
            <a:r>
              <a:rPr lang="de-CH" dirty="0"/>
              <a:t>; Rest hauptsächlich über </a:t>
            </a:r>
            <a:r>
              <a:rPr lang="de-CH" dirty="0" err="1"/>
              <a:t>Swisslex</a:t>
            </a:r>
            <a:r>
              <a:rPr lang="de-CH" dirty="0"/>
              <a:t>; ZK in der Bibliothek</a:t>
            </a:r>
            <a:endParaRPr dirty="0"/>
          </a:p>
        </p:txBody>
      </p:sp>
      <p:sp>
        <p:nvSpPr>
          <p:cNvPr id="504" name="Google Shape;5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512" name="Google Shape;5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520" name="Google Shape;5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 (ca. 10-15min)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 err="1"/>
              <a:t>Justool</a:t>
            </a:r>
            <a:r>
              <a:rPr lang="de-CH" dirty="0"/>
              <a:t> und </a:t>
            </a:r>
            <a:r>
              <a:rPr lang="de-CH" dirty="0" err="1"/>
              <a:t>Justement</a:t>
            </a:r>
            <a:r>
              <a:rPr lang="de-CH" dirty="0"/>
              <a:t> vor allem kantonale </a:t>
            </a:r>
            <a:r>
              <a:rPr lang="de-CH" dirty="0" err="1"/>
              <a:t>gesetze</a:t>
            </a:r>
            <a:r>
              <a:rPr lang="de-CH" dirty="0"/>
              <a:t>; </a:t>
            </a:r>
            <a:endParaRPr dirty="0"/>
          </a:p>
        </p:txBody>
      </p:sp>
      <p:sp>
        <p:nvSpPr>
          <p:cNvPr id="532" name="Google Shape;53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CH" dirty="0"/>
              <a:t>Charlotte (ca. 10-15min)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 err="1"/>
              <a:t>Justool</a:t>
            </a:r>
            <a:r>
              <a:rPr lang="de-CH" dirty="0"/>
              <a:t> vor allem kantonale </a:t>
            </a:r>
            <a:r>
              <a:rPr lang="de-CH" dirty="0" err="1"/>
              <a:t>gesetze</a:t>
            </a:r>
            <a:endParaRPr dirty="0"/>
          </a:p>
        </p:txBody>
      </p:sp>
      <p:sp>
        <p:nvSpPr>
          <p:cNvPr id="547" name="Google Shape;54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564" name="Google Shape;56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Kein Abstract</a:t>
            </a:r>
            <a:endParaRPr dirty="0"/>
          </a:p>
        </p:txBody>
      </p:sp>
      <p:sp>
        <p:nvSpPr>
          <p:cNvPr id="583" name="Google Shape;5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591" name="Google Shape;5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00" name="Google Shape;6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09" name="Google Shape;6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18" name="Google Shape;6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27" name="Google Shape;6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35" name="Google Shape;63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43" name="Google Shape;64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52" name="Google Shape;65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60" name="Google Shape;6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69" name="Google Shape;66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325" name="Google Shape;3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Grundsatz (danach folgen Beispiele)</a:t>
            </a:r>
            <a:endParaRPr dirty="0"/>
          </a:p>
        </p:txBody>
      </p:sp>
      <p:sp>
        <p:nvSpPr>
          <p:cNvPr id="678" name="Google Shape;678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86" name="Google Shape;6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694" name="Google Shape;69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702" name="Google Shape;70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710" name="Google Shape;7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718" name="Google Shape;71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727" name="Google Shape;727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735" name="Google Shape;73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744" name="Google Shape;744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763" name="Google Shape;76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344" name="Google Shape;3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771" name="Google Shape;77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790" name="Google Shape;79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798" name="Google Shape;79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806" name="Google Shape;80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816" name="Google Shape;81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826" name="Google Shape;82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836" name="Google Shape;83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846" name="Google Shape;84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856" name="Google Shape;85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8" name="Google Shape;868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869" name="Google Shape;869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Aisha</a:t>
            </a:r>
            <a:endParaRPr dirty="0"/>
          </a:p>
        </p:txBody>
      </p:sp>
      <p:sp>
        <p:nvSpPr>
          <p:cNvPr id="354" name="Google Shape;3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888" name="Google Shape;88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8" name="Google Shape;90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62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363" name="Google Shape;36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382" name="Google Shape;3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dirty="0"/>
              <a:t>Charlotte</a:t>
            </a:r>
            <a:endParaRPr dirty="0"/>
          </a:p>
        </p:txBody>
      </p:sp>
      <p:sp>
        <p:nvSpPr>
          <p:cNvPr id="390" name="Google Shape;3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  <p:sp>
        <p:nvSpPr>
          <p:cNvPr id="21" name="Google Shape;21;p64"/>
          <p:cNvSpPr/>
          <p:nvPr/>
        </p:nvSpPr>
        <p:spPr>
          <a:xfrm>
            <a:off x="301038" y="498590"/>
            <a:ext cx="6799010" cy="3386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ange avatars">
  <p:cSld name="arrange avatar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3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3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73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  <p:sp>
        <p:nvSpPr>
          <p:cNvPr id="65" name="Google Shape;65;p73"/>
          <p:cNvSpPr/>
          <p:nvPr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73"/>
          <p:cNvGrpSpPr/>
          <p:nvPr/>
        </p:nvGrpSpPr>
        <p:grpSpPr>
          <a:xfrm>
            <a:off x="2415382" y="1108869"/>
            <a:ext cx="4453731" cy="2928937"/>
            <a:chOff x="2415382" y="1108869"/>
            <a:chExt cx="4453731" cy="2928937"/>
          </a:xfrm>
        </p:grpSpPr>
        <p:sp>
          <p:nvSpPr>
            <p:cNvPr id="67" name="Google Shape;67;p73"/>
            <p:cNvSpPr/>
            <p:nvPr/>
          </p:nvSpPr>
          <p:spPr>
            <a:xfrm>
              <a:off x="4546600" y="1994694"/>
              <a:ext cx="1246188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3"/>
            <p:cNvSpPr/>
            <p:nvPr/>
          </p:nvSpPr>
          <p:spPr>
            <a:xfrm>
              <a:off x="4546600" y="1994694"/>
              <a:ext cx="1246188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3"/>
            <p:cNvSpPr/>
            <p:nvPr/>
          </p:nvSpPr>
          <p:spPr>
            <a:xfrm>
              <a:off x="5035550" y="1588294"/>
              <a:ext cx="268288" cy="560388"/>
            </a:xfrm>
            <a:custGeom>
              <a:avLst/>
              <a:gdLst/>
              <a:ahLst/>
              <a:cxnLst/>
              <a:rect l="l" t="t" r="r" b="b"/>
              <a:pathLst>
                <a:path w="167" h="349" extrusionOk="0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3"/>
            <p:cNvSpPr/>
            <p:nvPr/>
          </p:nvSpPr>
          <p:spPr>
            <a:xfrm>
              <a:off x="4859338" y="1553369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3"/>
            <p:cNvSpPr/>
            <p:nvPr/>
          </p:nvSpPr>
          <p:spPr>
            <a:xfrm>
              <a:off x="5365750" y="1553369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3"/>
            <p:cNvSpPr/>
            <p:nvPr/>
          </p:nvSpPr>
          <p:spPr>
            <a:xfrm>
              <a:off x="5024438" y="1958182"/>
              <a:ext cx="146050" cy="282575"/>
            </a:xfrm>
            <a:custGeom>
              <a:avLst/>
              <a:gdLst/>
              <a:ahLst/>
              <a:cxnLst/>
              <a:rect l="l" t="t" r="r" b="b"/>
              <a:pathLst>
                <a:path w="92" h="178" extrusionOk="0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3"/>
            <p:cNvSpPr/>
            <p:nvPr/>
          </p:nvSpPr>
          <p:spPr>
            <a:xfrm>
              <a:off x="5024438" y="1958182"/>
              <a:ext cx="146050" cy="282575"/>
            </a:xfrm>
            <a:custGeom>
              <a:avLst/>
              <a:gdLst/>
              <a:ahLst/>
              <a:cxnLst/>
              <a:rect l="l" t="t" r="r" b="b"/>
              <a:pathLst>
                <a:path w="92" h="178" extrusionOk="0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3"/>
            <p:cNvSpPr/>
            <p:nvPr/>
          </p:nvSpPr>
          <p:spPr>
            <a:xfrm>
              <a:off x="5035550" y="1902619"/>
              <a:ext cx="268288" cy="92075"/>
            </a:xfrm>
            <a:custGeom>
              <a:avLst/>
              <a:gdLst/>
              <a:ahLst/>
              <a:cxnLst/>
              <a:rect l="l" t="t" r="r" b="b"/>
              <a:pathLst>
                <a:path w="167" h="58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3"/>
            <p:cNvSpPr/>
            <p:nvPr/>
          </p:nvSpPr>
          <p:spPr>
            <a:xfrm>
              <a:off x="4757738" y="1205707"/>
              <a:ext cx="823913" cy="758825"/>
            </a:xfrm>
            <a:custGeom>
              <a:avLst/>
              <a:gdLst/>
              <a:ahLst/>
              <a:cxnLst/>
              <a:rect l="l" t="t" r="r" b="b"/>
              <a:pathLst>
                <a:path w="513" h="473" extrusionOk="0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3"/>
            <p:cNvSpPr/>
            <p:nvPr/>
          </p:nvSpPr>
          <p:spPr>
            <a:xfrm>
              <a:off x="4810125" y="1158082"/>
              <a:ext cx="673100" cy="517525"/>
            </a:xfrm>
            <a:custGeom>
              <a:avLst/>
              <a:gdLst/>
              <a:ahLst/>
              <a:cxnLst/>
              <a:rect l="l" t="t" r="r" b="b"/>
              <a:pathLst>
                <a:path w="420" h="322" extrusionOk="0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3"/>
            <p:cNvSpPr/>
            <p:nvPr/>
          </p:nvSpPr>
          <p:spPr>
            <a:xfrm>
              <a:off x="5170488" y="1958182"/>
              <a:ext cx="142875" cy="284163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3"/>
            <p:cNvSpPr/>
            <p:nvPr/>
          </p:nvSpPr>
          <p:spPr>
            <a:xfrm>
              <a:off x="5170488" y="1958182"/>
              <a:ext cx="142875" cy="284163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73"/>
            <p:cNvSpPr/>
            <p:nvPr/>
          </p:nvSpPr>
          <p:spPr>
            <a:xfrm>
              <a:off x="5170488" y="212486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3"/>
            <p:cNvSpPr/>
            <p:nvPr/>
          </p:nvSpPr>
          <p:spPr>
            <a:xfrm>
              <a:off x="5170488" y="212486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73"/>
            <p:cNvSpPr/>
            <p:nvPr/>
          </p:nvSpPr>
          <p:spPr>
            <a:xfrm>
              <a:off x="5035550" y="1953419"/>
              <a:ext cx="268288" cy="171450"/>
            </a:xfrm>
            <a:custGeom>
              <a:avLst/>
              <a:gdLst/>
              <a:ahLst/>
              <a:cxnLst/>
              <a:rect l="l" t="t" r="r" b="b"/>
              <a:pathLst>
                <a:path w="169" h="108" extrusionOk="0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73"/>
            <p:cNvSpPr/>
            <p:nvPr/>
          </p:nvSpPr>
          <p:spPr>
            <a:xfrm>
              <a:off x="5035550" y="1953419"/>
              <a:ext cx="268288" cy="171450"/>
            </a:xfrm>
            <a:custGeom>
              <a:avLst/>
              <a:gdLst/>
              <a:ahLst/>
              <a:cxnLst/>
              <a:rect l="l" t="t" r="r" b="b"/>
              <a:pathLst>
                <a:path w="169" h="108" extrusionOk="0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73"/>
            <p:cNvSpPr/>
            <p:nvPr/>
          </p:nvSpPr>
          <p:spPr>
            <a:xfrm>
              <a:off x="5145088" y="2237582"/>
              <a:ext cx="49213" cy="1588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73"/>
            <p:cNvSpPr/>
            <p:nvPr/>
          </p:nvSpPr>
          <p:spPr>
            <a:xfrm>
              <a:off x="5145088" y="2237582"/>
              <a:ext cx="49213" cy="1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3"/>
            <p:cNvSpPr/>
            <p:nvPr/>
          </p:nvSpPr>
          <p:spPr>
            <a:xfrm>
              <a:off x="5011738" y="1745457"/>
              <a:ext cx="315913" cy="46038"/>
            </a:xfrm>
            <a:custGeom>
              <a:avLst/>
              <a:gdLst/>
              <a:ahLst/>
              <a:cxnLst/>
              <a:rect l="l" t="t" r="r" b="b"/>
              <a:pathLst>
                <a:path w="197" h="29" extrusionOk="0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3"/>
            <p:cNvSpPr/>
            <p:nvPr/>
          </p:nvSpPr>
          <p:spPr>
            <a:xfrm>
              <a:off x="3454400" y="1994694"/>
              <a:ext cx="1247775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3"/>
            <p:cNvSpPr/>
            <p:nvPr/>
          </p:nvSpPr>
          <p:spPr>
            <a:xfrm>
              <a:off x="3454400" y="1994694"/>
              <a:ext cx="1247775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3"/>
            <p:cNvSpPr/>
            <p:nvPr/>
          </p:nvSpPr>
          <p:spPr>
            <a:xfrm>
              <a:off x="3944938" y="1588294"/>
              <a:ext cx="266700" cy="560388"/>
            </a:xfrm>
            <a:custGeom>
              <a:avLst/>
              <a:gdLst/>
              <a:ahLst/>
              <a:cxnLst/>
              <a:rect l="l" t="t" r="r" b="b"/>
              <a:pathLst>
                <a:path w="167" h="349" extrusionOk="0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3"/>
            <p:cNvSpPr/>
            <p:nvPr/>
          </p:nvSpPr>
          <p:spPr>
            <a:xfrm>
              <a:off x="3767138" y="1553369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3"/>
            <p:cNvSpPr/>
            <p:nvPr/>
          </p:nvSpPr>
          <p:spPr>
            <a:xfrm>
              <a:off x="4275138" y="1553369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3"/>
            <p:cNvSpPr/>
            <p:nvPr/>
          </p:nvSpPr>
          <p:spPr>
            <a:xfrm>
              <a:off x="3944938" y="1902619"/>
              <a:ext cx="266700" cy="92075"/>
            </a:xfrm>
            <a:custGeom>
              <a:avLst/>
              <a:gdLst/>
              <a:ahLst/>
              <a:cxnLst/>
              <a:rect l="l" t="t" r="r" b="b"/>
              <a:pathLst>
                <a:path w="167" h="58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3"/>
            <p:cNvSpPr/>
            <p:nvPr/>
          </p:nvSpPr>
          <p:spPr>
            <a:xfrm>
              <a:off x="3667125" y="1205707"/>
              <a:ext cx="822325" cy="758825"/>
            </a:xfrm>
            <a:custGeom>
              <a:avLst/>
              <a:gdLst/>
              <a:ahLst/>
              <a:cxnLst/>
              <a:rect l="l" t="t" r="r" b="b"/>
              <a:pathLst>
                <a:path w="513" h="473" extrusionOk="0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73"/>
            <p:cNvSpPr/>
            <p:nvPr/>
          </p:nvSpPr>
          <p:spPr>
            <a:xfrm>
              <a:off x="3762375" y="1108869"/>
              <a:ext cx="649288" cy="582613"/>
            </a:xfrm>
            <a:custGeom>
              <a:avLst/>
              <a:gdLst/>
              <a:ahLst/>
              <a:cxnLst/>
              <a:rect l="l" t="t" r="r" b="b"/>
              <a:pathLst>
                <a:path w="404" h="363" extrusionOk="0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73"/>
            <p:cNvSpPr/>
            <p:nvPr/>
          </p:nvSpPr>
          <p:spPr>
            <a:xfrm>
              <a:off x="4052888" y="2237582"/>
              <a:ext cx="50800" cy="1588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73"/>
            <p:cNvSpPr/>
            <p:nvPr/>
          </p:nvSpPr>
          <p:spPr>
            <a:xfrm>
              <a:off x="4052888" y="2237582"/>
              <a:ext cx="50800" cy="1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3"/>
            <p:cNvSpPr/>
            <p:nvPr/>
          </p:nvSpPr>
          <p:spPr>
            <a:xfrm>
              <a:off x="3640138" y="1173957"/>
              <a:ext cx="609600" cy="360363"/>
            </a:xfrm>
            <a:custGeom>
              <a:avLst/>
              <a:gdLst/>
              <a:ahLst/>
              <a:cxnLst/>
              <a:rect l="l" t="t" r="r" b="b"/>
              <a:pathLst>
                <a:path w="380" h="225" extrusionOk="0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73"/>
            <p:cNvSpPr/>
            <p:nvPr/>
          </p:nvSpPr>
          <p:spPr>
            <a:xfrm>
              <a:off x="2844800" y="2547144"/>
              <a:ext cx="1247775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73"/>
            <p:cNvSpPr/>
            <p:nvPr/>
          </p:nvSpPr>
          <p:spPr>
            <a:xfrm>
              <a:off x="2844800" y="2547144"/>
              <a:ext cx="1247775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73"/>
            <p:cNvSpPr/>
            <p:nvPr/>
          </p:nvSpPr>
          <p:spPr>
            <a:xfrm>
              <a:off x="3335338" y="2140744"/>
              <a:ext cx="266700" cy="560388"/>
            </a:xfrm>
            <a:custGeom>
              <a:avLst/>
              <a:gdLst/>
              <a:ahLst/>
              <a:cxnLst/>
              <a:rect l="l" t="t" r="r" b="b"/>
              <a:pathLst>
                <a:path w="167" h="349" extrusionOk="0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73"/>
            <p:cNvSpPr/>
            <p:nvPr/>
          </p:nvSpPr>
          <p:spPr>
            <a:xfrm>
              <a:off x="3157538" y="2105819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73"/>
            <p:cNvSpPr/>
            <p:nvPr/>
          </p:nvSpPr>
          <p:spPr>
            <a:xfrm>
              <a:off x="3665538" y="2105819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73"/>
            <p:cNvSpPr/>
            <p:nvPr/>
          </p:nvSpPr>
          <p:spPr>
            <a:xfrm>
              <a:off x="3543300" y="2550319"/>
              <a:ext cx="234950" cy="561975"/>
            </a:xfrm>
            <a:custGeom>
              <a:avLst/>
              <a:gdLst/>
              <a:ahLst/>
              <a:cxnLst/>
              <a:rect l="l" t="t" r="r" b="b"/>
              <a:pathLst>
                <a:path w="148" h="354" extrusionOk="0">
                  <a:moveTo>
                    <a:pt x="37" y="0"/>
                  </a:moveTo>
                  <a:lnTo>
                    <a:pt x="37" y="39"/>
                  </a:lnTo>
                  <a:lnTo>
                    <a:pt x="0" y="354"/>
                  </a:lnTo>
                  <a:lnTo>
                    <a:pt x="64" y="354"/>
                  </a:lnTo>
                  <a:lnTo>
                    <a:pt x="132" y="214"/>
                  </a:lnTo>
                  <a:lnTo>
                    <a:pt x="67" y="169"/>
                  </a:lnTo>
                  <a:lnTo>
                    <a:pt x="148" y="132"/>
                  </a:lnTo>
                  <a:lnTo>
                    <a:pt x="81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73"/>
            <p:cNvSpPr/>
            <p:nvPr/>
          </p:nvSpPr>
          <p:spPr>
            <a:xfrm>
              <a:off x="3057525" y="1758157"/>
              <a:ext cx="822325" cy="758825"/>
            </a:xfrm>
            <a:custGeom>
              <a:avLst/>
              <a:gdLst/>
              <a:ahLst/>
              <a:cxnLst/>
              <a:rect l="l" t="t" r="r" b="b"/>
              <a:pathLst>
                <a:path w="513" h="473" extrusionOk="0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73"/>
            <p:cNvSpPr/>
            <p:nvPr/>
          </p:nvSpPr>
          <p:spPr>
            <a:xfrm>
              <a:off x="3194050" y="2169319"/>
              <a:ext cx="547688" cy="347663"/>
            </a:xfrm>
            <a:custGeom>
              <a:avLst/>
              <a:gdLst/>
              <a:ahLst/>
              <a:cxnLst/>
              <a:rect l="l" t="t" r="r" b="b"/>
              <a:pathLst>
                <a:path w="342" h="217" extrusionOk="0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73"/>
            <p:cNvSpPr/>
            <p:nvPr/>
          </p:nvSpPr>
          <p:spPr>
            <a:xfrm>
              <a:off x="3222625" y="2077244"/>
              <a:ext cx="504825" cy="184150"/>
            </a:xfrm>
            <a:custGeom>
              <a:avLst/>
              <a:gdLst/>
              <a:ahLst/>
              <a:cxnLst/>
              <a:rect l="l" t="t" r="r" b="b"/>
              <a:pathLst>
                <a:path w="315" h="115" extrusionOk="0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73"/>
            <p:cNvSpPr/>
            <p:nvPr/>
          </p:nvSpPr>
          <p:spPr>
            <a:xfrm>
              <a:off x="2670970" y="2516189"/>
              <a:ext cx="690563" cy="960438"/>
            </a:xfrm>
            <a:custGeom>
              <a:avLst/>
              <a:gdLst/>
              <a:ahLst/>
              <a:cxnLst/>
              <a:rect l="l" t="t" r="r" b="b"/>
              <a:pathLst>
                <a:path w="430" h="598" extrusionOk="0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73"/>
            <p:cNvSpPr/>
            <p:nvPr/>
          </p:nvSpPr>
          <p:spPr>
            <a:xfrm>
              <a:off x="2415382" y="3375027"/>
              <a:ext cx="1184275" cy="442913"/>
            </a:xfrm>
            <a:custGeom>
              <a:avLst/>
              <a:gdLst/>
              <a:ahLst/>
              <a:cxnLst/>
              <a:rect l="l" t="t" r="r" b="b"/>
              <a:pathLst>
                <a:path w="737" h="276" extrusionOk="0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73"/>
            <p:cNvSpPr/>
            <p:nvPr/>
          </p:nvSpPr>
          <p:spPr>
            <a:xfrm>
              <a:off x="2888457" y="3375027"/>
              <a:ext cx="238125" cy="442913"/>
            </a:xfrm>
            <a:custGeom>
              <a:avLst/>
              <a:gdLst/>
              <a:ahLst/>
              <a:cxnLst/>
              <a:rect l="l" t="t" r="r" b="b"/>
              <a:pathLst>
                <a:path w="149" h="276" extrusionOk="0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73"/>
            <p:cNvSpPr/>
            <p:nvPr/>
          </p:nvSpPr>
          <p:spPr>
            <a:xfrm>
              <a:off x="2890045" y="2976564"/>
              <a:ext cx="234950" cy="571500"/>
            </a:xfrm>
            <a:custGeom>
              <a:avLst/>
              <a:gdLst/>
              <a:ahLst/>
              <a:cxnLst/>
              <a:rect l="l" t="t" r="r" b="b"/>
              <a:pathLst>
                <a:path w="147" h="356" extrusionOk="0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" name="Google Shape;110;p73"/>
            <p:cNvGrpSpPr/>
            <p:nvPr/>
          </p:nvGrpSpPr>
          <p:grpSpPr>
            <a:xfrm>
              <a:off x="3186172" y="2302670"/>
              <a:ext cx="468254" cy="828676"/>
              <a:chOff x="2548790" y="2218532"/>
              <a:chExt cx="468254" cy="828676"/>
            </a:xfrm>
          </p:grpSpPr>
          <p:grpSp>
            <p:nvGrpSpPr>
              <p:cNvPr id="111" name="Google Shape;111;p73"/>
              <p:cNvGrpSpPr/>
              <p:nvPr/>
            </p:nvGrpSpPr>
            <p:grpSpPr>
              <a:xfrm>
                <a:off x="2663031" y="2218532"/>
                <a:ext cx="354013" cy="827088"/>
                <a:chOff x="2291616" y="2152651"/>
                <a:chExt cx="354013" cy="827088"/>
              </a:xfrm>
            </p:grpSpPr>
            <p:sp>
              <p:nvSpPr>
                <p:cNvPr id="112" name="Google Shape;112;p73"/>
                <p:cNvSpPr/>
                <p:nvPr/>
              </p:nvSpPr>
              <p:spPr>
                <a:xfrm>
                  <a:off x="2291616" y="2544763"/>
                  <a:ext cx="354013" cy="4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71" extrusionOk="0">
                      <a:moveTo>
                        <a:pt x="116" y="0"/>
                      </a:moveTo>
                      <a:cubicBezTo>
                        <a:pt x="116" y="0"/>
                        <a:pt x="0" y="28"/>
                        <a:pt x="0" y="35"/>
                      </a:cubicBezTo>
                      <a:cubicBezTo>
                        <a:pt x="0" y="42"/>
                        <a:pt x="44" y="271"/>
                        <a:pt x="44" y="271"/>
                      </a:cubicBezTo>
                      <a:cubicBezTo>
                        <a:pt x="202" y="271"/>
                        <a:pt x="202" y="271"/>
                        <a:pt x="202" y="271"/>
                      </a:cubicBezTo>
                      <a:cubicBezTo>
                        <a:pt x="220" y="36"/>
                        <a:pt x="220" y="36"/>
                        <a:pt x="220" y="36"/>
                      </a:cubicBezTo>
                      <a:cubicBezTo>
                        <a:pt x="116" y="0"/>
                        <a:pt x="116" y="0"/>
                        <a:pt x="116" y="0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73"/>
                <p:cNvSpPr/>
                <p:nvPr/>
              </p:nvSpPr>
              <p:spPr>
                <a:xfrm>
                  <a:off x="2420204" y="2544763"/>
                  <a:ext cx="114300" cy="11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70" extrusionOk="0">
                      <a:moveTo>
                        <a:pt x="0" y="39"/>
                      </a:move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30" y="70"/>
                        <a:pt x="41" y="70"/>
                        <a:pt x="51" y="7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73"/>
                <p:cNvSpPr/>
                <p:nvPr/>
              </p:nvSpPr>
              <p:spPr>
                <a:xfrm>
                  <a:off x="2405916" y="2657476"/>
                  <a:ext cx="142875" cy="32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203" extrusionOk="0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73"/>
                <p:cNvSpPr/>
                <p:nvPr/>
              </p:nvSpPr>
              <p:spPr>
                <a:xfrm>
                  <a:off x="2405916" y="2657476"/>
                  <a:ext cx="142875" cy="32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203" extrusionOk="0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73"/>
                <p:cNvSpPr/>
                <p:nvPr/>
              </p:nvSpPr>
              <p:spPr>
                <a:xfrm>
                  <a:off x="2331304" y="2378076"/>
                  <a:ext cx="146050" cy="2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78" extrusionOk="0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73"/>
                <p:cNvSpPr/>
                <p:nvPr/>
              </p:nvSpPr>
              <p:spPr>
                <a:xfrm>
                  <a:off x="2331304" y="2378076"/>
                  <a:ext cx="146050" cy="2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78" extrusionOk="0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73"/>
                <p:cNvSpPr/>
                <p:nvPr/>
              </p:nvSpPr>
              <p:spPr>
                <a:xfrm>
                  <a:off x="2344004" y="2322513"/>
                  <a:ext cx="266700" cy="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58" extrusionOk="0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3" y="56"/>
                        <a:pt x="83" y="58"/>
                      </a:cubicBezTo>
                      <a:cubicBezTo>
                        <a:pt x="84" y="58"/>
                        <a:pt x="85" y="58"/>
                        <a:pt x="85" y="58"/>
                      </a:cubicBezTo>
                      <a:cubicBezTo>
                        <a:pt x="125" y="58"/>
                        <a:pt x="167" y="9"/>
                        <a:pt x="167" y="9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73"/>
                <p:cNvSpPr/>
                <p:nvPr/>
              </p:nvSpPr>
              <p:spPr>
                <a:xfrm>
                  <a:off x="2477354" y="2378076"/>
                  <a:ext cx="142875" cy="284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179" extrusionOk="0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73"/>
                <p:cNvSpPr/>
                <p:nvPr/>
              </p:nvSpPr>
              <p:spPr>
                <a:xfrm>
                  <a:off x="2477354" y="2378076"/>
                  <a:ext cx="142875" cy="284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179" extrusionOk="0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73"/>
                <p:cNvSpPr/>
                <p:nvPr/>
              </p:nvSpPr>
              <p:spPr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73"/>
                <p:cNvSpPr/>
                <p:nvPr/>
              </p:nvSpPr>
              <p:spPr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73"/>
                <p:cNvSpPr/>
                <p:nvPr/>
              </p:nvSpPr>
              <p:spPr>
                <a:xfrm>
                  <a:off x="2344004" y="2373313"/>
                  <a:ext cx="266700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08" extrusionOk="0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73"/>
                <p:cNvSpPr/>
                <p:nvPr/>
              </p:nvSpPr>
              <p:spPr>
                <a:xfrm>
                  <a:off x="2344004" y="2373313"/>
                  <a:ext cx="266700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08" extrusionOk="0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73"/>
                <p:cNvSpPr/>
                <p:nvPr/>
              </p:nvSpPr>
              <p:spPr>
                <a:xfrm>
                  <a:off x="2451954" y="2657476"/>
                  <a:ext cx="50800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1" extrusionOk="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73"/>
                <p:cNvSpPr/>
                <p:nvPr/>
              </p:nvSpPr>
              <p:spPr>
                <a:xfrm>
                  <a:off x="2451954" y="2657476"/>
                  <a:ext cx="50800" cy="1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1" extrusionOk="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73"/>
                <p:cNvSpPr/>
                <p:nvPr/>
              </p:nvSpPr>
              <p:spPr>
                <a:xfrm>
                  <a:off x="2451954" y="2657476"/>
                  <a:ext cx="50800" cy="1588"/>
                </a:xfrm>
                <a:prstGeom prst="rect">
                  <a:avLst/>
                </a:prstGeom>
                <a:solidFill>
                  <a:srgbClr val="2273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73"/>
                <p:cNvSpPr/>
                <p:nvPr/>
              </p:nvSpPr>
              <p:spPr>
                <a:xfrm>
                  <a:off x="2451954" y="2657476"/>
                  <a:ext cx="50800" cy="15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73"/>
                <p:cNvSpPr/>
                <p:nvPr/>
              </p:nvSpPr>
              <p:spPr>
                <a:xfrm>
                  <a:off x="2340829" y="2152651"/>
                  <a:ext cx="276225" cy="169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105" extrusionOk="0">
                      <a:moveTo>
                        <a:pt x="163" y="36"/>
                      </a:moveTo>
                      <a:cubicBezTo>
                        <a:pt x="157" y="23"/>
                        <a:pt x="109" y="6"/>
                        <a:pt x="101" y="3"/>
                      </a:cubicBezTo>
                      <a:cubicBezTo>
                        <a:pt x="92" y="0"/>
                        <a:pt x="86" y="11"/>
                        <a:pt x="86" y="11"/>
                      </a:cubicBezTo>
                      <a:cubicBezTo>
                        <a:pt x="86" y="11"/>
                        <a:pt x="80" y="0"/>
                        <a:pt x="71" y="3"/>
                      </a:cubicBezTo>
                      <a:cubicBezTo>
                        <a:pt x="63" y="6"/>
                        <a:pt x="15" y="23"/>
                        <a:pt x="9" y="36"/>
                      </a:cubicBezTo>
                      <a:cubicBezTo>
                        <a:pt x="3" y="48"/>
                        <a:pt x="0" y="57"/>
                        <a:pt x="0" y="65"/>
                      </a:cubicBezTo>
                      <a:cubicBezTo>
                        <a:pt x="0" y="74"/>
                        <a:pt x="0" y="104"/>
                        <a:pt x="0" y="104"/>
                      </a:cubicBezTo>
                      <a:cubicBezTo>
                        <a:pt x="0" y="104"/>
                        <a:pt x="9" y="105"/>
                        <a:pt x="14" y="101"/>
                      </a:cubicBezTo>
                      <a:cubicBezTo>
                        <a:pt x="19" y="98"/>
                        <a:pt x="24" y="87"/>
                        <a:pt x="24" y="74"/>
                      </a:cubicBezTo>
                      <a:cubicBezTo>
                        <a:pt x="24" y="61"/>
                        <a:pt x="34" y="50"/>
                        <a:pt x="45" y="48"/>
                      </a:cubicBezTo>
                      <a:cubicBezTo>
                        <a:pt x="58" y="46"/>
                        <a:pt x="86" y="41"/>
                        <a:pt x="86" y="33"/>
                      </a:cubicBezTo>
                      <a:cubicBezTo>
                        <a:pt x="86" y="41"/>
                        <a:pt x="117" y="46"/>
                        <a:pt x="127" y="48"/>
                      </a:cubicBezTo>
                      <a:cubicBezTo>
                        <a:pt x="139" y="50"/>
                        <a:pt x="148" y="61"/>
                        <a:pt x="148" y="74"/>
                      </a:cubicBezTo>
                      <a:cubicBezTo>
                        <a:pt x="148" y="87"/>
                        <a:pt x="154" y="98"/>
                        <a:pt x="159" y="101"/>
                      </a:cubicBezTo>
                      <a:cubicBezTo>
                        <a:pt x="164" y="105"/>
                        <a:pt x="172" y="104"/>
                        <a:pt x="172" y="104"/>
                      </a:cubicBezTo>
                      <a:cubicBezTo>
                        <a:pt x="172" y="104"/>
                        <a:pt x="172" y="74"/>
                        <a:pt x="172" y="65"/>
                      </a:cubicBezTo>
                      <a:cubicBezTo>
                        <a:pt x="172" y="57"/>
                        <a:pt x="169" y="48"/>
                        <a:pt x="163" y="36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0" name="Google Shape;130;p73"/>
              <p:cNvSpPr/>
              <p:nvPr/>
            </p:nvSpPr>
            <p:spPr>
              <a:xfrm>
                <a:off x="2548790" y="2485233"/>
                <a:ext cx="233363" cy="56197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354" extrusionOk="0">
                    <a:moveTo>
                      <a:pt x="111" y="0"/>
                    </a:moveTo>
                    <a:lnTo>
                      <a:pt x="111" y="39"/>
                    </a:lnTo>
                    <a:lnTo>
                      <a:pt x="147" y="354"/>
                    </a:lnTo>
                    <a:lnTo>
                      <a:pt x="84" y="354"/>
                    </a:lnTo>
                    <a:lnTo>
                      <a:pt x="15" y="214"/>
                    </a:lnTo>
                    <a:lnTo>
                      <a:pt x="81" y="169"/>
                    </a:lnTo>
                    <a:lnTo>
                      <a:pt x="0" y="132"/>
                    </a:lnTo>
                    <a:lnTo>
                      <a:pt x="75" y="1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73"/>
            <p:cNvGrpSpPr/>
            <p:nvPr/>
          </p:nvGrpSpPr>
          <p:grpSpPr>
            <a:xfrm>
              <a:off x="2639220" y="2590802"/>
              <a:ext cx="709612" cy="769937"/>
              <a:chOff x="2668588" y="2424907"/>
              <a:chExt cx="709612" cy="769937"/>
            </a:xfrm>
          </p:grpSpPr>
          <p:sp>
            <p:nvSpPr>
              <p:cNvPr id="132" name="Google Shape;132;p73"/>
              <p:cNvSpPr/>
              <p:nvPr/>
            </p:nvSpPr>
            <p:spPr>
              <a:xfrm>
                <a:off x="3257550" y="2820194"/>
                <a:ext cx="120650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75" h="111" extrusionOk="0">
                    <a:moveTo>
                      <a:pt x="57" y="7"/>
                    </a:moveTo>
                    <a:cubicBezTo>
                      <a:pt x="43" y="0"/>
                      <a:pt x="22" y="17"/>
                      <a:pt x="11" y="43"/>
                    </a:cubicBezTo>
                    <a:cubicBezTo>
                      <a:pt x="0" y="70"/>
                      <a:pt x="3" y="97"/>
                      <a:pt x="18" y="104"/>
                    </a:cubicBezTo>
                    <a:cubicBezTo>
                      <a:pt x="33" y="111"/>
                      <a:pt x="53" y="94"/>
                      <a:pt x="64" y="68"/>
                    </a:cubicBezTo>
                    <a:cubicBezTo>
                      <a:pt x="75" y="41"/>
                      <a:pt x="72" y="14"/>
                      <a:pt x="57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73"/>
              <p:cNvSpPr/>
              <p:nvPr/>
            </p:nvSpPr>
            <p:spPr>
              <a:xfrm>
                <a:off x="2695575" y="2820194"/>
                <a:ext cx="122238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111" extrusionOk="0">
                    <a:moveTo>
                      <a:pt x="18" y="7"/>
                    </a:moveTo>
                    <a:cubicBezTo>
                      <a:pt x="33" y="0"/>
                      <a:pt x="54" y="17"/>
                      <a:pt x="65" y="43"/>
                    </a:cubicBezTo>
                    <a:cubicBezTo>
                      <a:pt x="76" y="70"/>
                      <a:pt x="72" y="97"/>
                      <a:pt x="58" y="104"/>
                    </a:cubicBezTo>
                    <a:cubicBezTo>
                      <a:pt x="43" y="111"/>
                      <a:pt x="22" y="94"/>
                      <a:pt x="11" y="68"/>
                    </a:cubicBezTo>
                    <a:cubicBezTo>
                      <a:pt x="0" y="41"/>
                      <a:pt x="3" y="14"/>
                      <a:pt x="18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73"/>
              <p:cNvSpPr/>
              <p:nvPr/>
            </p:nvSpPr>
            <p:spPr>
              <a:xfrm>
                <a:off x="2919413" y="3112294"/>
                <a:ext cx="2349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1" extrusionOk="0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46" y="51"/>
                      <a:pt x="73" y="51"/>
                    </a:cubicBezTo>
                    <a:cubicBezTo>
                      <a:pt x="100" y="51"/>
                      <a:pt x="147" y="4"/>
                      <a:pt x="147" y="4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C5AF9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73"/>
              <p:cNvSpPr/>
              <p:nvPr/>
            </p:nvSpPr>
            <p:spPr>
              <a:xfrm>
                <a:off x="2711450" y="2445544"/>
                <a:ext cx="652463" cy="72390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50" extrusionOk="0">
                    <a:moveTo>
                      <a:pt x="203" y="450"/>
                    </a:moveTo>
                    <a:cubicBezTo>
                      <a:pt x="157" y="450"/>
                      <a:pt x="60" y="374"/>
                      <a:pt x="30" y="266"/>
                    </a:cubicBezTo>
                    <a:cubicBezTo>
                      <a:pt x="0" y="157"/>
                      <a:pt x="57" y="0"/>
                      <a:pt x="203" y="0"/>
                    </a:cubicBezTo>
                    <a:cubicBezTo>
                      <a:pt x="349" y="0"/>
                      <a:pt x="406" y="157"/>
                      <a:pt x="375" y="266"/>
                    </a:cubicBezTo>
                    <a:cubicBezTo>
                      <a:pt x="346" y="374"/>
                      <a:pt x="249" y="450"/>
                      <a:pt x="203" y="450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73"/>
              <p:cNvSpPr/>
              <p:nvPr/>
            </p:nvSpPr>
            <p:spPr>
              <a:xfrm>
                <a:off x="2668588" y="2424907"/>
                <a:ext cx="690563" cy="498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10" extrusionOk="0">
                    <a:moveTo>
                      <a:pt x="259" y="148"/>
                    </a:moveTo>
                    <a:cubicBezTo>
                      <a:pt x="295" y="223"/>
                      <a:pt x="310" y="246"/>
                      <a:pt x="357" y="226"/>
                    </a:cubicBezTo>
                    <a:cubicBezTo>
                      <a:pt x="405" y="206"/>
                      <a:pt x="396" y="262"/>
                      <a:pt x="387" y="301"/>
                    </a:cubicBezTo>
                    <a:cubicBezTo>
                      <a:pt x="430" y="248"/>
                      <a:pt x="425" y="197"/>
                      <a:pt x="411" y="145"/>
                    </a:cubicBezTo>
                    <a:cubicBezTo>
                      <a:pt x="397" y="88"/>
                      <a:pt x="325" y="2"/>
                      <a:pt x="257" y="4"/>
                    </a:cubicBezTo>
                    <a:cubicBezTo>
                      <a:pt x="220" y="0"/>
                      <a:pt x="164" y="5"/>
                      <a:pt x="104" y="47"/>
                    </a:cubicBezTo>
                    <a:cubicBezTo>
                      <a:pt x="0" y="122"/>
                      <a:pt x="35" y="290"/>
                      <a:pt x="63" y="310"/>
                    </a:cubicBezTo>
                    <a:cubicBezTo>
                      <a:pt x="36" y="155"/>
                      <a:pt x="102" y="186"/>
                      <a:pt x="148" y="105"/>
                    </a:cubicBezTo>
                    <a:cubicBezTo>
                      <a:pt x="163" y="69"/>
                      <a:pt x="221" y="67"/>
                      <a:pt x="259" y="148"/>
                    </a:cubicBezTo>
                    <a:close/>
                  </a:path>
                </a:pathLst>
              </a:custGeom>
              <a:solidFill>
                <a:srgbClr val="BF974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7" name="Google Shape;137;p73"/>
            <p:cNvSpPr/>
            <p:nvPr/>
          </p:nvSpPr>
          <p:spPr>
            <a:xfrm>
              <a:off x="2712245" y="3384552"/>
              <a:ext cx="234950" cy="433388"/>
            </a:xfrm>
            <a:custGeom>
              <a:avLst/>
              <a:gdLst/>
              <a:ahLst/>
              <a:cxnLst/>
              <a:rect l="l" t="t" r="r" b="b"/>
              <a:pathLst>
                <a:path w="148" h="273" extrusionOk="0">
                  <a:moveTo>
                    <a:pt x="148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6" y="213"/>
                  </a:lnTo>
                  <a:lnTo>
                    <a:pt x="81" y="169"/>
                  </a:lnTo>
                  <a:lnTo>
                    <a:pt x="0" y="131"/>
                  </a:lnTo>
                  <a:lnTo>
                    <a:pt x="54" y="48"/>
                  </a:lnTo>
                  <a:lnTo>
                    <a:pt x="75" y="16"/>
                  </a:lnTo>
                  <a:lnTo>
                    <a:pt x="111" y="0"/>
                  </a:lnTo>
                  <a:lnTo>
                    <a:pt x="111" y="38"/>
                  </a:lnTo>
                  <a:lnTo>
                    <a:pt x="147" y="273"/>
                  </a:lnTo>
                  <a:lnTo>
                    <a:pt x="148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73"/>
            <p:cNvSpPr/>
            <p:nvPr/>
          </p:nvSpPr>
          <p:spPr>
            <a:xfrm>
              <a:off x="3067845" y="3381377"/>
              <a:ext cx="231775" cy="436563"/>
            </a:xfrm>
            <a:custGeom>
              <a:avLst/>
              <a:gdLst/>
              <a:ahLst/>
              <a:cxnLst/>
              <a:rect l="l" t="t" r="r" b="b"/>
              <a:pathLst>
                <a:path w="146" h="275" extrusionOk="0">
                  <a:moveTo>
                    <a:pt x="66" y="169"/>
                  </a:moveTo>
                  <a:lnTo>
                    <a:pt x="132" y="212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7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1"/>
                  </a:lnTo>
                  <a:lnTo>
                    <a:pt x="146" y="130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73"/>
            <p:cNvSpPr/>
            <p:nvPr/>
          </p:nvSpPr>
          <p:spPr>
            <a:xfrm>
              <a:off x="5316538" y="1786732"/>
              <a:ext cx="379413" cy="960438"/>
            </a:xfrm>
            <a:custGeom>
              <a:avLst/>
              <a:gdLst/>
              <a:ahLst/>
              <a:cxnLst/>
              <a:rect l="l" t="t" r="r" b="b"/>
              <a:pathLst>
                <a:path w="236" h="598" extrusionOk="0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73"/>
            <p:cNvSpPr/>
            <p:nvPr/>
          </p:nvSpPr>
          <p:spPr>
            <a:xfrm>
              <a:off x="5702300" y="1786732"/>
              <a:ext cx="379413" cy="960438"/>
            </a:xfrm>
            <a:custGeom>
              <a:avLst/>
              <a:gdLst/>
              <a:ahLst/>
              <a:cxnLst/>
              <a:rect l="l" t="t" r="r" b="b"/>
              <a:pathLst>
                <a:path w="237" h="598" extrusionOk="0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73"/>
            <p:cNvSpPr/>
            <p:nvPr/>
          </p:nvSpPr>
          <p:spPr>
            <a:xfrm>
              <a:off x="5116513" y="2553494"/>
              <a:ext cx="1182688" cy="442913"/>
            </a:xfrm>
            <a:custGeom>
              <a:avLst/>
              <a:gdLst/>
              <a:ahLst/>
              <a:cxnLst/>
              <a:rect l="l" t="t" r="r" b="b"/>
              <a:pathLst>
                <a:path w="737" h="276" extrusionOk="0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73"/>
            <p:cNvSpPr/>
            <p:nvPr/>
          </p:nvSpPr>
          <p:spPr>
            <a:xfrm>
              <a:off x="5588000" y="2553494"/>
              <a:ext cx="238125" cy="442913"/>
            </a:xfrm>
            <a:custGeom>
              <a:avLst/>
              <a:gdLst/>
              <a:ahLst/>
              <a:cxnLst/>
              <a:rect l="l" t="t" r="r" b="b"/>
              <a:pathLst>
                <a:path w="149" h="276" extrusionOk="0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73"/>
            <p:cNvSpPr/>
            <p:nvPr/>
          </p:nvSpPr>
          <p:spPr>
            <a:xfrm>
              <a:off x="5589588" y="2155032"/>
              <a:ext cx="234950" cy="571500"/>
            </a:xfrm>
            <a:custGeom>
              <a:avLst/>
              <a:gdLst/>
              <a:ahLst/>
              <a:cxnLst/>
              <a:rect l="l" t="t" r="r" b="b"/>
              <a:pathLst>
                <a:path w="147" h="356" extrusionOk="0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73"/>
            <p:cNvSpPr/>
            <p:nvPr/>
          </p:nvSpPr>
          <p:spPr>
            <a:xfrm>
              <a:off x="5927725" y="2164557"/>
              <a:ext cx="120650" cy="179388"/>
            </a:xfrm>
            <a:custGeom>
              <a:avLst/>
              <a:gdLst/>
              <a:ahLst/>
              <a:cxnLst/>
              <a:rect l="l" t="t" r="r" b="b"/>
              <a:pathLst>
                <a:path w="75" h="111" extrusionOk="0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73"/>
            <p:cNvSpPr/>
            <p:nvPr/>
          </p:nvSpPr>
          <p:spPr>
            <a:xfrm>
              <a:off x="5365750" y="2164557"/>
              <a:ext cx="122238" cy="179388"/>
            </a:xfrm>
            <a:custGeom>
              <a:avLst/>
              <a:gdLst/>
              <a:ahLst/>
              <a:cxnLst/>
              <a:rect l="l" t="t" r="r" b="b"/>
              <a:pathLst>
                <a:path w="76" h="111" extrusionOk="0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73"/>
            <p:cNvSpPr/>
            <p:nvPr/>
          </p:nvSpPr>
          <p:spPr>
            <a:xfrm>
              <a:off x="5589588" y="2458244"/>
              <a:ext cx="234950" cy="80963"/>
            </a:xfrm>
            <a:custGeom>
              <a:avLst/>
              <a:gdLst/>
              <a:ahLst/>
              <a:cxnLst/>
              <a:rect l="l" t="t" r="r" b="b"/>
              <a:pathLst>
                <a:path w="147" h="51" extrusionOk="0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3"/>
            <p:cNvSpPr/>
            <p:nvPr/>
          </p:nvSpPr>
          <p:spPr>
            <a:xfrm>
              <a:off x="5381625" y="1791494"/>
              <a:ext cx="652463" cy="722313"/>
            </a:xfrm>
            <a:custGeom>
              <a:avLst/>
              <a:gdLst/>
              <a:ahLst/>
              <a:cxnLst/>
              <a:rect l="l" t="t" r="r" b="b"/>
              <a:pathLst>
                <a:path w="406" h="450" extrusionOk="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3"/>
            <p:cNvSpPr/>
            <p:nvPr/>
          </p:nvSpPr>
          <p:spPr>
            <a:xfrm>
              <a:off x="5368925" y="1774032"/>
              <a:ext cx="657225" cy="493713"/>
            </a:xfrm>
            <a:custGeom>
              <a:avLst/>
              <a:gdLst/>
              <a:ahLst/>
              <a:cxnLst/>
              <a:rect l="l" t="t" r="r" b="b"/>
              <a:pathLst>
                <a:path w="409" h="308" extrusionOk="0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3"/>
            <p:cNvSpPr/>
            <p:nvPr/>
          </p:nvSpPr>
          <p:spPr>
            <a:xfrm>
              <a:off x="5413375" y="2563019"/>
              <a:ext cx="233363" cy="433388"/>
            </a:xfrm>
            <a:custGeom>
              <a:avLst/>
              <a:gdLst/>
              <a:ahLst/>
              <a:cxnLst/>
              <a:rect l="l" t="t" r="r" b="b"/>
              <a:pathLst>
                <a:path w="147" h="273" extrusionOk="0">
                  <a:moveTo>
                    <a:pt x="147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5" y="214"/>
                  </a:lnTo>
                  <a:lnTo>
                    <a:pt x="81" y="169"/>
                  </a:lnTo>
                  <a:lnTo>
                    <a:pt x="0" y="132"/>
                  </a:lnTo>
                  <a:lnTo>
                    <a:pt x="53" y="49"/>
                  </a:lnTo>
                  <a:lnTo>
                    <a:pt x="74" y="16"/>
                  </a:lnTo>
                  <a:lnTo>
                    <a:pt x="110" y="0"/>
                  </a:lnTo>
                  <a:lnTo>
                    <a:pt x="110" y="39"/>
                  </a:lnTo>
                  <a:lnTo>
                    <a:pt x="146" y="273"/>
                  </a:lnTo>
                  <a:lnTo>
                    <a:pt x="147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73"/>
            <p:cNvSpPr/>
            <p:nvPr/>
          </p:nvSpPr>
          <p:spPr>
            <a:xfrm>
              <a:off x="5767388" y="2559844"/>
              <a:ext cx="233363" cy="436563"/>
            </a:xfrm>
            <a:custGeom>
              <a:avLst/>
              <a:gdLst/>
              <a:ahLst/>
              <a:cxnLst/>
              <a:rect l="l" t="t" r="r" b="b"/>
              <a:pathLst>
                <a:path w="147" h="275" extrusionOk="0">
                  <a:moveTo>
                    <a:pt x="66" y="169"/>
                  </a:moveTo>
                  <a:lnTo>
                    <a:pt x="133" y="213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8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2"/>
                  </a:lnTo>
                  <a:lnTo>
                    <a:pt x="147" y="131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3"/>
            <p:cNvSpPr/>
            <p:nvPr/>
          </p:nvSpPr>
          <p:spPr>
            <a:xfrm>
              <a:off x="5621338" y="3086894"/>
              <a:ext cx="1247775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3"/>
            <p:cNvSpPr/>
            <p:nvPr/>
          </p:nvSpPr>
          <p:spPr>
            <a:xfrm>
              <a:off x="5621338" y="3086894"/>
              <a:ext cx="1247775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3"/>
            <p:cNvSpPr/>
            <p:nvPr/>
          </p:nvSpPr>
          <p:spPr>
            <a:xfrm>
              <a:off x="6110288" y="2680494"/>
              <a:ext cx="268288" cy="560388"/>
            </a:xfrm>
            <a:custGeom>
              <a:avLst/>
              <a:gdLst/>
              <a:ahLst/>
              <a:cxnLst/>
              <a:rect l="l" t="t" r="r" b="b"/>
              <a:pathLst>
                <a:path w="167" h="349" extrusionOk="0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3"/>
            <p:cNvSpPr/>
            <p:nvPr/>
          </p:nvSpPr>
          <p:spPr>
            <a:xfrm>
              <a:off x="5934075" y="2645569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3"/>
            <p:cNvSpPr/>
            <p:nvPr/>
          </p:nvSpPr>
          <p:spPr>
            <a:xfrm>
              <a:off x="6442075" y="2645569"/>
              <a:ext cx="111125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3"/>
            <p:cNvSpPr/>
            <p:nvPr/>
          </p:nvSpPr>
          <p:spPr>
            <a:xfrm>
              <a:off x="6186488" y="3217069"/>
              <a:ext cx="115888" cy="112713"/>
            </a:xfrm>
            <a:custGeom>
              <a:avLst/>
              <a:gdLst/>
              <a:ahLst/>
              <a:cxnLst/>
              <a:rect l="l" t="t" r="r" b="b"/>
              <a:pathLst>
                <a:path w="72" h="70" extrusionOk="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3"/>
            <p:cNvSpPr/>
            <p:nvPr/>
          </p:nvSpPr>
          <p:spPr>
            <a:xfrm>
              <a:off x="6173788" y="3329782"/>
              <a:ext cx="142875" cy="322263"/>
            </a:xfrm>
            <a:custGeom>
              <a:avLst/>
              <a:gdLst/>
              <a:ahLst/>
              <a:cxnLst/>
              <a:rect l="l" t="t" r="r" b="b"/>
              <a:pathLst>
                <a:path w="90" h="203" extrusionOk="0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3"/>
            <p:cNvSpPr/>
            <p:nvPr/>
          </p:nvSpPr>
          <p:spPr>
            <a:xfrm>
              <a:off x="6173788" y="3329782"/>
              <a:ext cx="142875" cy="322263"/>
            </a:xfrm>
            <a:custGeom>
              <a:avLst/>
              <a:gdLst/>
              <a:ahLst/>
              <a:cxnLst/>
              <a:rect l="l" t="t" r="r" b="b"/>
              <a:pathLst>
                <a:path w="90" h="203" extrusionOk="0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3"/>
            <p:cNvSpPr/>
            <p:nvPr/>
          </p:nvSpPr>
          <p:spPr>
            <a:xfrm>
              <a:off x="6099175" y="3050382"/>
              <a:ext cx="146050" cy="282575"/>
            </a:xfrm>
            <a:custGeom>
              <a:avLst/>
              <a:gdLst/>
              <a:ahLst/>
              <a:cxnLst/>
              <a:rect l="l" t="t" r="r" b="b"/>
              <a:pathLst>
                <a:path w="92" h="178" extrusionOk="0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3"/>
            <p:cNvSpPr/>
            <p:nvPr/>
          </p:nvSpPr>
          <p:spPr>
            <a:xfrm>
              <a:off x="6099175" y="3050382"/>
              <a:ext cx="146050" cy="282575"/>
            </a:xfrm>
            <a:custGeom>
              <a:avLst/>
              <a:gdLst/>
              <a:ahLst/>
              <a:cxnLst/>
              <a:rect l="l" t="t" r="r" b="b"/>
              <a:pathLst>
                <a:path w="92" h="178" extrusionOk="0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3"/>
            <p:cNvSpPr/>
            <p:nvPr/>
          </p:nvSpPr>
          <p:spPr>
            <a:xfrm>
              <a:off x="6110288" y="2993232"/>
              <a:ext cx="268288" cy="93663"/>
            </a:xfrm>
            <a:custGeom>
              <a:avLst/>
              <a:gdLst/>
              <a:ahLst/>
              <a:cxnLst/>
              <a:rect l="l" t="t" r="r" b="b"/>
              <a:pathLst>
                <a:path w="167" h="58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3"/>
            <p:cNvSpPr/>
            <p:nvPr/>
          </p:nvSpPr>
          <p:spPr>
            <a:xfrm>
              <a:off x="5834063" y="2296319"/>
              <a:ext cx="822325" cy="760413"/>
            </a:xfrm>
            <a:custGeom>
              <a:avLst/>
              <a:gdLst/>
              <a:ahLst/>
              <a:cxnLst/>
              <a:rect l="l" t="t" r="r" b="b"/>
              <a:pathLst>
                <a:path w="513" h="473" extrusionOk="0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3"/>
            <p:cNvSpPr/>
            <p:nvPr/>
          </p:nvSpPr>
          <p:spPr>
            <a:xfrm>
              <a:off x="5916613" y="2201069"/>
              <a:ext cx="625475" cy="582613"/>
            </a:xfrm>
            <a:custGeom>
              <a:avLst/>
              <a:gdLst/>
              <a:ahLst/>
              <a:cxnLst/>
              <a:rect l="l" t="t" r="r" b="b"/>
              <a:pathLst>
                <a:path w="390" h="363" extrusionOk="0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73"/>
            <p:cNvSpPr/>
            <p:nvPr/>
          </p:nvSpPr>
          <p:spPr>
            <a:xfrm>
              <a:off x="6245225" y="3050382"/>
              <a:ext cx="141288" cy="284163"/>
            </a:xfrm>
            <a:custGeom>
              <a:avLst/>
              <a:gdLst/>
              <a:ahLst/>
              <a:cxnLst/>
              <a:rect l="l" t="t" r="r" b="b"/>
              <a:pathLst>
                <a:path w="89" h="179" extrusionOk="0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73"/>
            <p:cNvSpPr/>
            <p:nvPr/>
          </p:nvSpPr>
          <p:spPr>
            <a:xfrm>
              <a:off x="6245225" y="3050382"/>
              <a:ext cx="141288" cy="284163"/>
            </a:xfrm>
            <a:custGeom>
              <a:avLst/>
              <a:gdLst/>
              <a:ahLst/>
              <a:cxnLst/>
              <a:rect l="l" t="t" r="r" b="b"/>
              <a:pathLst>
                <a:path w="89" h="179" extrusionOk="0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3"/>
            <p:cNvSpPr/>
            <p:nvPr/>
          </p:nvSpPr>
          <p:spPr>
            <a:xfrm>
              <a:off x="6110288" y="3045619"/>
              <a:ext cx="268288" cy="171450"/>
            </a:xfrm>
            <a:custGeom>
              <a:avLst/>
              <a:gdLst/>
              <a:ahLst/>
              <a:cxnLst/>
              <a:rect l="l" t="t" r="r" b="b"/>
              <a:pathLst>
                <a:path w="169" h="108" extrusionOk="0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3"/>
            <p:cNvSpPr/>
            <p:nvPr/>
          </p:nvSpPr>
          <p:spPr>
            <a:xfrm>
              <a:off x="6110288" y="3045619"/>
              <a:ext cx="268288" cy="171450"/>
            </a:xfrm>
            <a:custGeom>
              <a:avLst/>
              <a:gdLst/>
              <a:ahLst/>
              <a:cxnLst/>
              <a:rect l="l" t="t" r="r" b="b"/>
              <a:pathLst>
                <a:path w="169" h="108" extrusionOk="0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3"/>
            <p:cNvSpPr/>
            <p:nvPr/>
          </p:nvSpPr>
          <p:spPr>
            <a:xfrm>
              <a:off x="6219825" y="3329782"/>
              <a:ext cx="49213" cy="1588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3"/>
            <p:cNvSpPr/>
            <p:nvPr/>
          </p:nvSpPr>
          <p:spPr>
            <a:xfrm>
              <a:off x="6219825" y="3329782"/>
              <a:ext cx="49213" cy="1588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3"/>
            <p:cNvSpPr/>
            <p:nvPr/>
          </p:nvSpPr>
          <p:spPr>
            <a:xfrm>
              <a:off x="6219825" y="332978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3"/>
            <p:cNvSpPr/>
            <p:nvPr/>
          </p:nvSpPr>
          <p:spPr>
            <a:xfrm>
              <a:off x="6219825" y="3329782"/>
              <a:ext cx="49213" cy="1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3"/>
            <p:cNvSpPr/>
            <p:nvPr/>
          </p:nvSpPr>
          <p:spPr>
            <a:xfrm>
              <a:off x="3990975" y="2572544"/>
              <a:ext cx="1246188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3"/>
            <p:cNvSpPr/>
            <p:nvPr/>
          </p:nvSpPr>
          <p:spPr>
            <a:xfrm>
              <a:off x="3990975" y="2572544"/>
              <a:ext cx="1246188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3"/>
            <p:cNvSpPr/>
            <p:nvPr/>
          </p:nvSpPr>
          <p:spPr>
            <a:xfrm>
              <a:off x="4479925" y="2167732"/>
              <a:ext cx="268288" cy="558800"/>
            </a:xfrm>
            <a:custGeom>
              <a:avLst/>
              <a:gdLst/>
              <a:ahLst/>
              <a:cxnLst/>
              <a:rect l="l" t="t" r="r" b="b"/>
              <a:pathLst>
                <a:path w="167" h="349" extrusionOk="0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3"/>
            <p:cNvSpPr/>
            <p:nvPr/>
          </p:nvSpPr>
          <p:spPr>
            <a:xfrm>
              <a:off x="4303713" y="2131219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3"/>
            <p:cNvSpPr/>
            <p:nvPr/>
          </p:nvSpPr>
          <p:spPr>
            <a:xfrm>
              <a:off x="4811713" y="2131219"/>
              <a:ext cx="111125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3"/>
            <p:cNvSpPr/>
            <p:nvPr/>
          </p:nvSpPr>
          <p:spPr>
            <a:xfrm>
              <a:off x="4556125" y="2702719"/>
              <a:ext cx="115888" cy="112713"/>
            </a:xfrm>
            <a:custGeom>
              <a:avLst/>
              <a:gdLst/>
              <a:ahLst/>
              <a:cxnLst/>
              <a:rect l="l" t="t" r="r" b="b"/>
              <a:pathLst>
                <a:path w="72" h="70" extrusionOk="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3"/>
            <p:cNvSpPr/>
            <p:nvPr/>
          </p:nvSpPr>
          <p:spPr>
            <a:xfrm>
              <a:off x="4543425" y="2815432"/>
              <a:ext cx="142875" cy="322263"/>
            </a:xfrm>
            <a:custGeom>
              <a:avLst/>
              <a:gdLst/>
              <a:ahLst/>
              <a:cxnLst/>
              <a:rect l="l" t="t" r="r" b="b"/>
              <a:pathLst>
                <a:path w="90" h="203" extrusionOk="0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3"/>
            <p:cNvSpPr/>
            <p:nvPr/>
          </p:nvSpPr>
          <p:spPr>
            <a:xfrm>
              <a:off x="4543425" y="2815432"/>
              <a:ext cx="142875" cy="322263"/>
            </a:xfrm>
            <a:custGeom>
              <a:avLst/>
              <a:gdLst/>
              <a:ahLst/>
              <a:cxnLst/>
              <a:rect l="l" t="t" r="r" b="b"/>
              <a:pathLst>
                <a:path w="90" h="203" extrusionOk="0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3"/>
            <p:cNvSpPr/>
            <p:nvPr/>
          </p:nvSpPr>
          <p:spPr>
            <a:xfrm>
              <a:off x="4468813" y="2536032"/>
              <a:ext cx="146050" cy="282575"/>
            </a:xfrm>
            <a:custGeom>
              <a:avLst/>
              <a:gdLst/>
              <a:ahLst/>
              <a:cxnLst/>
              <a:rect l="l" t="t" r="r" b="b"/>
              <a:pathLst>
                <a:path w="92" h="178" extrusionOk="0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3"/>
            <p:cNvSpPr/>
            <p:nvPr/>
          </p:nvSpPr>
          <p:spPr>
            <a:xfrm>
              <a:off x="4468813" y="2536032"/>
              <a:ext cx="146050" cy="282575"/>
            </a:xfrm>
            <a:custGeom>
              <a:avLst/>
              <a:gdLst/>
              <a:ahLst/>
              <a:cxnLst/>
              <a:rect l="l" t="t" r="r" b="b"/>
              <a:pathLst>
                <a:path w="92" h="178" extrusionOk="0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3"/>
            <p:cNvSpPr/>
            <p:nvPr/>
          </p:nvSpPr>
          <p:spPr>
            <a:xfrm>
              <a:off x="4479925" y="2480469"/>
              <a:ext cx="268288" cy="92075"/>
            </a:xfrm>
            <a:custGeom>
              <a:avLst/>
              <a:gdLst/>
              <a:ahLst/>
              <a:cxnLst/>
              <a:rect l="l" t="t" r="r" b="b"/>
              <a:pathLst>
                <a:path w="167" h="58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3"/>
            <p:cNvSpPr/>
            <p:nvPr/>
          </p:nvSpPr>
          <p:spPr>
            <a:xfrm>
              <a:off x="4202113" y="1783557"/>
              <a:ext cx="823913" cy="758825"/>
            </a:xfrm>
            <a:custGeom>
              <a:avLst/>
              <a:gdLst/>
              <a:ahLst/>
              <a:cxnLst/>
              <a:rect l="l" t="t" r="r" b="b"/>
              <a:pathLst>
                <a:path w="513" h="473" extrusionOk="0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73"/>
            <p:cNvSpPr/>
            <p:nvPr/>
          </p:nvSpPr>
          <p:spPr>
            <a:xfrm>
              <a:off x="4319588" y="1670844"/>
              <a:ext cx="633413" cy="598488"/>
            </a:xfrm>
            <a:custGeom>
              <a:avLst/>
              <a:gdLst/>
              <a:ahLst/>
              <a:cxnLst/>
              <a:rect l="l" t="t" r="r" b="b"/>
              <a:pathLst>
                <a:path w="394" h="373" extrusionOk="0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73"/>
            <p:cNvSpPr/>
            <p:nvPr/>
          </p:nvSpPr>
          <p:spPr>
            <a:xfrm>
              <a:off x="3124200" y="1610519"/>
              <a:ext cx="647700" cy="598488"/>
            </a:xfrm>
            <a:custGeom>
              <a:avLst/>
              <a:gdLst/>
              <a:ahLst/>
              <a:cxnLst/>
              <a:rect l="l" t="t" r="r" b="b"/>
              <a:pathLst>
                <a:path w="404" h="373" extrusionOk="0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3"/>
            <p:cNvSpPr/>
            <p:nvPr/>
          </p:nvSpPr>
          <p:spPr>
            <a:xfrm>
              <a:off x="4614863" y="2536032"/>
              <a:ext cx="141288" cy="284163"/>
            </a:xfrm>
            <a:custGeom>
              <a:avLst/>
              <a:gdLst/>
              <a:ahLst/>
              <a:cxnLst/>
              <a:rect l="l" t="t" r="r" b="b"/>
              <a:pathLst>
                <a:path w="89" h="179" extrusionOk="0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3"/>
            <p:cNvSpPr/>
            <p:nvPr/>
          </p:nvSpPr>
          <p:spPr>
            <a:xfrm>
              <a:off x="4614863" y="2536032"/>
              <a:ext cx="141288" cy="284163"/>
            </a:xfrm>
            <a:custGeom>
              <a:avLst/>
              <a:gdLst/>
              <a:ahLst/>
              <a:cxnLst/>
              <a:rect l="l" t="t" r="r" b="b"/>
              <a:pathLst>
                <a:path w="89" h="179" extrusionOk="0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73"/>
            <p:cNvSpPr/>
            <p:nvPr/>
          </p:nvSpPr>
          <p:spPr>
            <a:xfrm>
              <a:off x="4479925" y="2531269"/>
              <a:ext cx="268288" cy="171450"/>
            </a:xfrm>
            <a:custGeom>
              <a:avLst/>
              <a:gdLst/>
              <a:ahLst/>
              <a:cxnLst/>
              <a:rect l="l" t="t" r="r" b="b"/>
              <a:pathLst>
                <a:path w="169" h="108" extrusionOk="0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3"/>
            <p:cNvSpPr/>
            <p:nvPr/>
          </p:nvSpPr>
          <p:spPr>
            <a:xfrm>
              <a:off x="4479925" y="2531269"/>
              <a:ext cx="268288" cy="171450"/>
            </a:xfrm>
            <a:custGeom>
              <a:avLst/>
              <a:gdLst/>
              <a:ahLst/>
              <a:cxnLst/>
              <a:rect l="l" t="t" r="r" b="b"/>
              <a:pathLst>
                <a:path w="169" h="108" extrusionOk="0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3"/>
            <p:cNvSpPr/>
            <p:nvPr/>
          </p:nvSpPr>
          <p:spPr>
            <a:xfrm>
              <a:off x="4589463" y="2815432"/>
              <a:ext cx="49213" cy="1588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3"/>
            <p:cNvSpPr/>
            <p:nvPr/>
          </p:nvSpPr>
          <p:spPr>
            <a:xfrm>
              <a:off x="4589463" y="2815432"/>
              <a:ext cx="49213" cy="1588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3"/>
            <p:cNvSpPr/>
            <p:nvPr/>
          </p:nvSpPr>
          <p:spPr>
            <a:xfrm>
              <a:off x="4589463" y="281543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3"/>
            <p:cNvSpPr/>
            <p:nvPr/>
          </p:nvSpPr>
          <p:spPr>
            <a:xfrm>
              <a:off x="4589463" y="2815432"/>
              <a:ext cx="49213" cy="1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3"/>
            <p:cNvSpPr/>
            <p:nvPr/>
          </p:nvSpPr>
          <p:spPr>
            <a:xfrm>
              <a:off x="5054600" y="2539207"/>
              <a:ext cx="796925" cy="1042988"/>
            </a:xfrm>
            <a:custGeom>
              <a:avLst/>
              <a:gdLst/>
              <a:ahLst/>
              <a:cxnLst/>
              <a:rect l="l" t="t" r="r" b="b"/>
              <a:pathLst>
                <a:path w="496" h="650" extrusionOk="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3"/>
            <p:cNvSpPr/>
            <p:nvPr/>
          </p:nvSpPr>
          <p:spPr>
            <a:xfrm>
              <a:off x="4859338" y="3375819"/>
              <a:ext cx="1182688" cy="468313"/>
            </a:xfrm>
            <a:custGeom>
              <a:avLst/>
              <a:gdLst/>
              <a:ahLst/>
              <a:cxnLst/>
              <a:rect l="l" t="t" r="r" b="b"/>
              <a:pathLst>
                <a:path w="737" h="292" extrusionOk="0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3"/>
            <p:cNvSpPr/>
            <p:nvPr/>
          </p:nvSpPr>
          <p:spPr>
            <a:xfrm>
              <a:off x="5332413" y="3002757"/>
              <a:ext cx="236538" cy="571500"/>
            </a:xfrm>
            <a:custGeom>
              <a:avLst/>
              <a:gdLst/>
              <a:ahLst/>
              <a:cxnLst/>
              <a:rect l="l" t="t" r="r" b="b"/>
              <a:pathLst>
                <a:path w="147" h="356" extrusionOk="0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3"/>
            <p:cNvSpPr/>
            <p:nvPr/>
          </p:nvSpPr>
          <p:spPr>
            <a:xfrm>
              <a:off x="5670550" y="3012282"/>
              <a:ext cx="120650" cy="179388"/>
            </a:xfrm>
            <a:custGeom>
              <a:avLst/>
              <a:gdLst/>
              <a:ahLst/>
              <a:cxnLst/>
              <a:rect l="l" t="t" r="r" b="b"/>
              <a:pathLst>
                <a:path w="75" h="111" extrusionOk="0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3"/>
            <p:cNvSpPr/>
            <p:nvPr/>
          </p:nvSpPr>
          <p:spPr>
            <a:xfrm>
              <a:off x="5110163" y="3012282"/>
              <a:ext cx="120650" cy="179388"/>
            </a:xfrm>
            <a:custGeom>
              <a:avLst/>
              <a:gdLst/>
              <a:ahLst/>
              <a:cxnLst/>
              <a:rect l="l" t="t" r="r" b="b"/>
              <a:pathLst>
                <a:path w="76" h="111" extrusionOk="0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3"/>
            <p:cNvSpPr/>
            <p:nvPr/>
          </p:nvSpPr>
          <p:spPr>
            <a:xfrm>
              <a:off x="5332413" y="3304382"/>
              <a:ext cx="236538" cy="82550"/>
            </a:xfrm>
            <a:custGeom>
              <a:avLst/>
              <a:gdLst/>
              <a:ahLst/>
              <a:cxnLst/>
              <a:rect l="l" t="t" r="r" b="b"/>
              <a:pathLst>
                <a:path w="147" h="51" extrusionOk="0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3"/>
            <p:cNvSpPr/>
            <p:nvPr/>
          </p:nvSpPr>
          <p:spPr>
            <a:xfrm>
              <a:off x="5126038" y="2639219"/>
              <a:ext cx="650875" cy="722313"/>
            </a:xfrm>
            <a:custGeom>
              <a:avLst/>
              <a:gdLst/>
              <a:ahLst/>
              <a:cxnLst/>
              <a:rect l="l" t="t" r="r" b="b"/>
              <a:pathLst>
                <a:path w="406" h="450" extrusionOk="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3"/>
            <p:cNvSpPr/>
            <p:nvPr/>
          </p:nvSpPr>
          <p:spPr>
            <a:xfrm>
              <a:off x="5122863" y="2618582"/>
              <a:ext cx="688975" cy="496888"/>
            </a:xfrm>
            <a:custGeom>
              <a:avLst/>
              <a:gdLst/>
              <a:ahLst/>
              <a:cxnLst/>
              <a:rect l="l" t="t" r="r" b="b"/>
              <a:pathLst>
                <a:path w="430" h="310" extrusionOk="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3"/>
            <p:cNvSpPr/>
            <p:nvPr/>
          </p:nvSpPr>
          <p:spPr>
            <a:xfrm>
              <a:off x="5435600" y="3544094"/>
              <a:ext cx="23813" cy="30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3"/>
            <p:cNvSpPr/>
            <p:nvPr/>
          </p:nvSpPr>
          <p:spPr>
            <a:xfrm>
              <a:off x="5248275" y="3386932"/>
              <a:ext cx="200025" cy="244475"/>
            </a:xfrm>
            <a:custGeom>
              <a:avLst/>
              <a:gdLst/>
              <a:ahLst/>
              <a:cxnLst/>
              <a:rect l="l" t="t" r="r" b="b"/>
              <a:pathLst>
                <a:path w="126" h="154" extrusionOk="0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3"/>
            <p:cNvSpPr/>
            <p:nvPr/>
          </p:nvSpPr>
          <p:spPr>
            <a:xfrm>
              <a:off x="5248275" y="3386932"/>
              <a:ext cx="200025" cy="244475"/>
            </a:xfrm>
            <a:custGeom>
              <a:avLst/>
              <a:gdLst/>
              <a:ahLst/>
              <a:cxnLst/>
              <a:rect l="l" t="t" r="r" b="b"/>
              <a:pathLst>
                <a:path w="126" h="154" extrusionOk="0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3"/>
            <p:cNvSpPr/>
            <p:nvPr/>
          </p:nvSpPr>
          <p:spPr>
            <a:xfrm>
              <a:off x="5448300" y="3385344"/>
              <a:ext cx="204788" cy="246063"/>
            </a:xfrm>
            <a:custGeom>
              <a:avLst/>
              <a:gdLst/>
              <a:ahLst/>
              <a:cxnLst/>
              <a:rect l="l" t="t" r="r" b="b"/>
              <a:pathLst>
                <a:path w="129" h="155" extrusionOk="0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3"/>
            <p:cNvSpPr/>
            <p:nvPr/>
          </p:nvSpPr>
          <p:spPr>
            <a:xfrm>
              <a:off x="5448300" y="3385344"/>
              <a:ext cx="204788" cy="246063"/>
            </a:xfrm>
            <a:custGeom>
              <a:avLst/>
              <a:gdLst/>
              <a:ahLst/>
              <a:cxnLst/>
              <a:rect l="l" t="t" r="r" b="b"/>
              <a:pathLst>
                <a:path w="129" h="155" extrusionOk="0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3"/>
            <p:cNvSpPr/>
            <p:nvPr/>
          </p:nvSpPr>
          <p:spPr>
            <a:xfrm>
              <a:off x="5200650" y="2972594"/>
              <a:ext cx="508000" cy="184150"/>
            </a:xfrm>
            <a:custGeom>
              <a:avLst/>
              <a:gdLst/>
              <a:ahLst/>
              <a:cxnLst/>
              <a:rect l="l" t="t" r="r" b="b"/>
              <a:pathLst>
                <a:path w="316" h="115" extrusionOk="0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3"/>
            <p:cNvSpPr/>
            <p:nvPr/>
          </p:nvSpPr>
          <p:spPr>
            <a:xfrm>
              <a:off x="5448300" y="354250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3"/>
            <p:cNvSpPr/>
            <p:nvPr/>
          </p:nvSpPr>
          <p:spPr>
            <a:xfrm>
              <a:off x="5332413" y="3382169"/>
              <a:ext cx="236538" cy="160338"/>
            </a:xfrm>
            <a:custGeom>
              <a:avLst/>
              <a:gdLst/>
              <a:ahLst/>
              <a:cxnLst/>
              <a:rect l="l" t="t" r="r" b="b"/>
              <a:pathLst>
                <a:path w="147" h="100" extrusionOk="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3"/>
            <p:cNvSpPr/>
            <p:nvPr/>
          </p:nvSpPr>
          <p:spPr>
            <a:xfrm>
              <a:off x="3284538" y="3305969"/>
              <a:ext cx="1247775" cy="566738"/>
            </a:xfrm>
            <a:custGeom>
              <a:avLst/>
              <a:gdLst/>
              <a:ahLst/>
              <a:cxnLst/>
              <a:rect l="l" t="t" r="r" b="b"/>
              <a:pathLst>
                <a:path w="777" h="353" extrusionOk="0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3"/>
            <p:cNvSpPr/>
            <p:nvPr/>
          </p:nvSpPr>
          <p:spPr>
            <a:xfrm>
              <a:off x="3284538" y="3305969"/>
              <a:ext cx="1247775" cy="566738"/>
            </a:xfrm>
            <a:custGeom>
              <a:avLst/>
              <a:gdLst/>
              <a:ahLst/>
              <a:cxnLst/>
              <a:rect l="l" t="t" r="r" b="b"/>
              <a:pathLst>
                <a:path w="777" h="353" extrusionOk="0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3"/>
            <p:cNvSpPr/>
            <p:nvPr/>
          </p:nvSpPr>
          <p:spPr>
            <a:xfrm>
              <a:off x="3775075" y="2902744"/>
              <a:ext cx="266700" cy="560388"/>
            </a:xfrm>
            <a:custGeom>
              <a:avLst/>
              <a:gdLst/>
              <a:ahLst/>
              <a:cxnLst/>
              <a:rect l="l" t="t" r="r" b="b"/>
              <a:pathLst>
                <a:path w="167" h="349" extrusionOk="0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73"/>
            <p:cNvSpPr/>
            <p:nvPr/>
          </p:nvSpPr>
          <p:spPr>
            <a:xfrm>
              <a:off x="3597275" y="2866232"/>
              <a:ext cx="112713" cy="165100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3"/>
            <p:cNvSpPr/>
            <p:nvPr/>
          </p:nvSpPr>
          <p:spPr>
            <a:xfrm>
              <a:off x="4106863" y="2866232"/>
              <a:ext cx="112713" cy="165100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3"/>
            <p:cNvSpPr/>
            <p:nvPr/>
          </p:nvSpPr>
          <p:spPr>
            <a:xfrm>
              <a:off x="3722688" y="3437732"/>
              <a:ext cx="354013" cy="434975"/>
            </a:xfrm>
            <a:custGeom>
              <a:avLst/>
              <a:gdLst/>
              <a:ahLst/>
              <a:cxnLst/>
              <a:rect l="l" t="t" r="r" b="b"/>
              <a:pathLst>
                <a:path w="220" h="271" extrusionOk="0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3"/>
            <p:cNvSpPr/>
            <p:nvPr/>
          </p:nvSpPr>
          <p:spPr>
            <a:xfrm>
              <a:off x="3598863" y="3312319"/>
              <a:ext cx="234950" cy="560388"/>
            </a:xfrm>
            <a:custGeom>
              <a:avLst/>
              <a:gdLst/>
              <a:ahLst/>
              <a:cxnLst/>
              <a:rect l="l" t="t" r="r" b="b"/>
              <a:pathLst>
                <a:path w="148" h="353" extrusionOk="0">
                  <a:moveTo>
                    <a:pt x="111" y="0"/>
                  </a:moveTo>
                  <a:lnTo>
                    <a:pt x="111" y="38"/>
                  </a:lnTo>
                  <a:lnTo>
                    <a:pt x="148" y="353"/>
                  </a:lnTo>
                  <a:lnTo>
                    <a:pt x="84" y="353"/>
                  </a:lnTo>
                  <a:lnTo>
                    <a:pt x="15" y="213"/>
                  </a:lnTo>
                  <a:lnTo>
                    <a:pt x="81" y="168"/>
                  </a:lnTo>
                  <a:lnTo>
                    <a:pt x="0" y="131"/>
                  </a:lnTo>
                  <a:lnTo>
                    <a:pt x="75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3"/>
            <p:cNvSpPr/>
            <p:nvPr/>
          </p:nvSpPr>
          <p:spPr>
            <a:xfrm>
              <a:off x="3984625" y="3312319"/>
              <a:ext cx="233363" cy="560388"/>
            </a:xfrm>
            <a:custGeom>
              <a:avLst/>
              <a:gdLst/>
              <a:ahLst/>
              <a:cxnLst/>
              <a:rect l="l" t="t" r="r" b="b"/>
              <a:pathLst>
                <a:path w="147" h="353" extrusionOk="0">
                  <a:moveTo>
                    <a:pt x="36" y="0"/>
                  </a:moveTo>
                  <a:lnTo>
                    <a:pt x="36" y="38"/>
                  </a:lnTo>
                  <a:lnTo>
                    <a:pt x="0" y="353"/>
                  </a:lnTo>
                  <a:lnTo>
                    <a:pt x="63" y="353"/>
                  </a:lnTo>
                  <a:lnTo>
                    <a:pt x="131" y="213"/>
                  </a:lnTo>
                  <a:lnTo>
                    <a:pt x="66" y="168"/>
                  </a:lnTo>
                  <a:lnTo>
                    <a:pt x="147" y="131"/>
                  </a:lnTo>
                  <a:lnTo>
                    <a:pt x="81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3"/>
            <p:cNvSpPr/>
            <p:nvPr/>
          </p:nvSpPr>
          <p:spPr>
            <a:xfrm>
              <a:off x="3851275" y="3437732"/>
              <a:ext cx="115888" cy="112713"/>
            </a:xfrm>
            <a:custGeom>
              <a:avLst/>
              <a:gdLst/>
              <a:ahLst/>
              <a:cxnLst/>
              <a:rect l="l" t="t" r="r" b="b"/>
              <a:pathLst>
                <a:path w="72" h="70" extrusionOk="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73"/>
            <p:cNvSpPr/>
            <p:nvPr/>
          </p:nvSpPr>
          <p:spPr>
            <a:xfrm>
              <a:off x="3836988" y="3550444"/>
              <a:ext cx="142875" cy="322263"/>
            </a:xfrm>
            <a:custGeom>
              <a:avLst/>
              <a:gdLst/>
              <a:ahLst/>
              <a:cxnLst/>
              <a:rect l="l" t="t" r="r" b="b"/>
              <a:pathLst>
                <a:path w="90" h="203" extrusionOk="0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73"/>
            <p:cNvSpPr/>
            <p:nvPr/>
          </p:nvSpPr>
          <p:spPr>
            <a:xfrm>
              <a:off x="3836988" y="3550444"/>
              <a:ext cx="142875" cy="322263"/>
            </a:xfrm>
            <a:custGeom>
              <a:avLst/>
              <a:gdLst/>
              <a:ahLst/>
              <a:cxnLst/>
              <a:rect l="l" t="t" r="r" b="b"/>
              <a:pathLst>
                <a:path w="90" h="203" extrusionOk="0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3"/>
            <p:cNvSpPr/>
            <p:nvPr/>
          </p:nvSpPr>
          <p:spPr>
            <a:xfrm>
              <a:off x="3762375" y="3271044"/>
              <a:ext cx="146050" cy="282575"/>
            </a:xfrm>
            <a:custGeom>
              <a:avLst/>
              <a:gdLst/>
              <a:ahLst/>
              <a:cxnLst/>
              <a:rect l="l" t="t" r="r" b="b"/>
              <a:pathLst>
                <a:path w="92" h="178" extrusionOk="0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3"/>
            <p:cNvSpPr/>
            <p:nvPr/>
          </p:nvSpPr>
          <p:spPr>
            <a:xfrm>
              <a:off x="3762375" y="3271044"/>
              <a:ext cx="146050" cy="282575"/>
            </a:xfrm>
            <a:custGeom>
              <a:avLst/>
              <a:gdLst/>
              <a:ahLst/>
              <a:cxnLst/>
              <a:rect l="l" t="t" r="r" b="b"/>
              <a:pathLst>
                <a:path w="92" h="178" extrusionOk="0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3"/>
            <p:cNvSpPr/>
            <p:nvPr/>
          </p:nvSpPr>
          <p:spPr>
            <a:xfrm>
              <a:off x="3775075" y="3215482"/>
              <a:ext cx="266700" cy="92075"/>
            </a:xfrm>
            <a:custGeom>
              <a:avLst/>
              <a:gdLst/>
              <a:ahLst/>
              <a:cxnLst/>
              <a:rect l="l" t="t" r="r" b="b"/>
              <a:pathLst>
                <a:path w="167" h="58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3"/>
            <p:cNvSpPr/>
            <p:nvPr/>
          </p:nvSpPr>
          <p:spPr>
            <a:xfrm>
              <a:off x="3582988" y="2442369"/>
              <a:ext cx="685800" cy="682625"/>
            </a:xfrm>
            <a:custGeom>
              <a:avLst/>
              <a:gdLst/>
              <a:ahLst/>
              <a:cxnLst/>
              <a:rect l="l" t="t" r="r" b="b"/>
              <a:pathLst>
                <a:path w="427" h="425" extrusionOk="0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3"/>
            <p:cNvSpPr/>
            <p:nvPr/>
          </p:nvSpPr>
          <p:spPr>
            <a:xfrm>
              <a:off x="3497263" y="2518569"/>
              <a:ext cx="822325" cy="758825"/>
            </a:xfrm>
            <a:custGeom>
              <a:avLst/>
              <a:gdLst/>
              <a:ahLst/>
              <a:cxnLst/>
              <a:rect l="l" t="t" r="r" b="b"/>
              <a:pathLst>
                <a:path w="513" h="473" extrusionOk="0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3"/>
            <p:cNvSpPr/>
            <p:nvPr/>
          </p:nvSpPr>
          <p:spPr>
            <a:xfrm>
              <a:off x="3560763" y="2497932"/>
              <a:ext cx="692150" cy="449263"/>
            </a:xfrm>
            <a:custGeom>
              <a:avLst/>
              <a:gdLst/>
              <a:ahLst/>
              <a:cxnLst/>
              <a:rect l="l" t="t" r="r" b="b"/>
              <a:pathLst>
                <a:path w="431" h="280" extrusionOk="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3"/>
            <p:cNvSpPr/>
            <p:nvPr/>
          </p:nvSpPr>
          <p:spPr>
            <a:xfrm>
              <a:off x="3703638" y="2658269"/>
              <a:ext cx="261938" cy="63500"/>
            </a:xfrm>
            <a:custGeom>
              <a:avLst/>
              <a:gdLst/>
              <a:ahLst/>
              <a:cxnLst/>
              <a:rect l="l" t="t" r="r" b="b"/>
              <a:pathLst>
                <a:path w="163" h="40" extrusionOk="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3"/>
            <p:cNvSpPr/>
            <p:nvPr/>
          </p:nvSpPr>
          <p:spPr>
            <a:xfrm>
              <a:off x="3659188" y="2859882"/>
              <a:ext cx="504825" cy="185738"/>
            </a:xfrm>
            <a:custGeom>
              <a:avLst/>
              <a:gdLst/>
              <a:ahLst/>
              <a:cxnLst/>
              <a:rect l="l" t="t" r="r" b="b"/>
              <a:pathLst>
                <a:path w="315" h="115" extrusionOk="0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3"/>
            <p:cNvSpPr/>
            <p:nvPr/>
          </p:nvSpPr>
          <p:spPr>
            <a:xfrm>
              <a:off x="3908425" y="3271044"/>
              <a:ext cx="142875" cy="284163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3"/>
            <p:cNvSpPr/>
            <p:nvPr/>
          </p:nvSpPr>
          <p:spPr>
            <a:xfrm>
              <a:off x="3908425" y="3271044"/>
              <a:ext cx="142875" cy="284163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3"/>
            <p:cNvSpPr/>
            <p:nvPr/>
          </p:nvSpPr>
          <p:spPr>
            <a:xfrm>
              <a:off x="3775075" y="3266282"/>
              <a:ext cx="266700" cy="171450"/>
            </a:xfrm>
            <a:custGeom>
              <a:avLst/>
              <a:gdLst/>
              <a:ahLst/>
              <a:cxnLst/>
              <a:rect l="l" t="t" r="r" b="b"/>
              <a:pathLst>
                <a:path w="168" h="108" extrusionOk="0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3"/>
            <p:cNvSpPr/>
            <p:nvPr/>
          </p:nvSpPr>
          <p:spPr>
            <a:xfrm>
              <a:off x="3775075" y="3266282"/>
              <a:ext cx="266700" cy="171450"/>
            </a:xfrm>
            <a:custGeom>
              <a:avLst/>
              <a:gdLst/>
              <a:ahLst/>
              <a:cxnLst/>
              <a:rect l="l" t="t" r="r" b="b"/>
              <a:pathLst>
                <a:path w="168" h="108" extrusionOk="0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3"/>
            <p:cNvSpPr/>
            <p:nvPr/>
          </p:nvSpPr>
          <p:spPr>
            <a:xfrm>
              <a:off x="3933825" y="3550444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3"/>
            <p:cNvSpPr/>
            <p:nvPr/>
          </p:nvSpPr>
          <p:spPr>
            <a:xfrm>
              <a:off x="3933825" y="3550444"/>
              <a:ext cx="1588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3"/>
            <p:cNvSpPr/>
            <p:nvPr/>
          </p:nvSpPr>
          <p:spPr>
            <a:xfrm>
              <a:off x="3883025" y="3550444"/>
              <a:ext cx="52388" cy="1588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3"/>
            <p:cNvSpPr/>
            <p:nvPr/>
          </p:nvSpPr>
          <p:spPr>
            <a:xfrm>
              <a:off x="3883025" y="3550444"/>
              <a:ext cx="52388" cy="1588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3"/>
            <p:cNvSpPr/>
            <p:nvPr/>
          </p:nvSpPr>
          <p:spPr>
            <a:xfrm>
              <a:off x="3971925" y="3472656"/>
              <a:ext cx="1246188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3"/>
            <p:cNvSpPr/>
            <p:nvPr/>
          </p:nvSpPr>
          <p:spPr>
            <a:xfrm>
              <a:off x="3971925" y="3472656"/>
              <a:ext cx="1246188" cy="565150"/>
            </a:xfrm>
            <a:custGeom>
              <a:avLst/>
              <a:gdLst/>
              <a:ahLst/>
              <a:cxnLst/>
              <a:rect l="l" t="t" r="r" b="b"/>
              <a:pathLst>
                <a:path w="777" h="352" extrusionOk="0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3"/>
            <p:cNvSpPr/>
            <p:nvPr/>
          </p:nvSpPr>
          <p:spPr>
            <a:xfrm>
              <a:off x="4460875" y="3066256"/>
              <a:ext cx="268288" cy="560388"/>
            </a:xfrm>
            <a:custGeom>
              <a:avLst/>
              <a:gdLst/>
              <a:ahLst/>
              <a:cxnLst/>
              <a:rect l="l" t="t" r="r" b="b"/>
              <a:pathLst>
                <a:path w="167" h="349" extrusionOk="0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3"/>
            <p:cNvSpPr/>
            <p:nvPr/>
          </p:nvSpPr>
          <p:spPr>
            <a:xfrm>
              <a:off x="4283075" y="3031331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3"/>
            <p:cNvSpPr/>
            <p:nvPr/>
          </p:nvSpPr>
          <p:spPr>
            <a:xfrm>
              <a:off x="4791075" y="3031331"/>
              <a:ext cx="112713" cy="163513"/>
            </a:xfrm>
            <a:custGeom>
              <a:avLst/>
              <a:gdLst/>
              <a:ahLst/>
              <a:cxnLst/>
              <a:rect l="l" t="t" r="r" b="b"/>
              <a:pathLst>
                <a:path w="70" h="102" extrusionOk="0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3"/>
            <p:cNvSpPr/>
            <p:nvPr/>
          </p:nvSpPr>
          <p:spPr>
            <a:xfrm>
              <a:off x="4408488" y="3602831"/>
              <a:ext cx="354013" cy="434975"/>
            </a:xfrm>
            <a:custGeom>
              <a:avLst/>
              <a:gdLst/>
              <a:ahLst/>
              <a:cxnLst/>
              <a:rect l="l" t="t" r="r" b="b"/>
              <a:pathLst>
                <a:path w="221" h="271" extrusionOk="0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3"/>
            <p:cNvSpPr/>
            <p:nvPr/>
          </p:nvSpPr>
          <p:spPr>
            <a:xfrm>
              <a:off x="4286250" y="3475831"/>
              <a:ext cx="233363" cy="561975"/>
            </a:xfrm>
            <a:custGeom>
              <a:avLst/>
              <a:gdLst/>
              <a:ahLst/>
              <a:cxnLst/>
              <a:rect l="l" t="t" r="r" b="b"/>
              <a:pathLst>
                <a:path w="147" h="354" extrusionOk="0">
                  <a:moveTo>
                    <a:pt x="110" y="0"/>
                  </a:moveTo>
                  <a:lnTo>
                    <a:pt x="110" y="38"/>
                  </a:lnTo>
                  <a:lnTo>
                    <a:pt x="147" y="354"/>
                  </a:lnTo>
                  <a:lnTo>
                    <a:pt x="84" y="354"/>
                  </a:lnTo>
                  <a:lnTo>
                    <a:pt x="14" y="213"/>
                  </a:lnTo>
                  <a:lnTo>
                    <a:pt x="81" y="170"/>
                  </a:lnTo>
                  <a:lnTo>
                    <a:pt x="0" y="131"/>
                  </a:lnTo>
                  <a:lnTo>
                    <a:pt x="74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3"/>
            <p:cNvSpPr/>
            <p:nvPr/>
          </p:nvSpPr>
          <p:spPr>
            <a:xfrm>
              <a:off x="4670425" y="3475831"/>
              <a:ext cx="231775" cy="561975"/>
            </a:xfrm>
            <a:custGeom>
              <a:avLst/>
              <a:gdLst/>
              <a:ahLst/>
              <a:cxnLst/>
              <a:rect l="l" t="t" r="r" b="b"/>
              <a:pathLst>
                <a:path w="146" h="354" extrusionOk="0">
                  <a:moveTo>
                    <a:pt x="37" y="0"/>
                  </a:moveTo>
                  <a:lnTo>
                    <a:pt x="37" y="38"/>
                  </a:lnTo>
                  <a:lnTo>
                    <a:pt x="0" y="354"/>
                  </a:lnTo>
                  <a:lnTo>
                    <a:pt x="62" y="354"/>
                  </a:lnTo>
                  <a:lnTo>
                    <a:pt x="132" y="213"/>
                  </a:lnTo>
                  <a:lnTo>
                    <a:pt x="65" y="170"/>
                  </a:lnTo>
                  <a:lnTo>
                    <a:pt x="146" y="131"/>
                  </a:lnTo>
                  <a:lnTo>
                    <a:pt x="80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3"/>
            <p:cNvSpPr/>
            <p:nvPr/>
          </p:nvSpPr>
          <p:spPr>
            <a:xfrm>
              <a:off x="4537075" y="3602831"/>
              <a:ext cx="114300" cy="111125"/>
            </a:xfrm>
            <a:custGeom>
              <a:avLst/>
              <a:gdLst/>
              <a:ahLst/>
              <a:cxnLst/>
              <a:rect l="l" t="t" r="r" b="b"/>
              <a:pathLst>
                <a:path w="72" h="70" extrusionOk="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3"/>
            <p:cNvSpPr/>
            <p:nvPr/>
          </p:nvSpPr>
          <p:spPr>
            <a:xfrm>
              <a:off x="4524375" y="3713956"/>
              <a:ext cx="142875" cy="323850"/>
            </a:xfrm>
            <a:custGeom>
              <a:avLst/>
              <a:gdLst/>
              <a:ahLst/>
              <a:cxnLst/>
              <a:rect l="l" t="t" r="r" b="b"/>
              <a:pathLst>
                <a:path w="90" h="204" extrusionOk="0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3"/>
            <p:cNvSpPr/>
            <p:nvPr/>
          </p:nvSpPr>
          <p:spPr>
            <a:xfrm>
              <a:off x="4524375" y="3713956"/>
              <a:ext cx="142875" cy="323850"/>
            </a:xfrm>
            <a:custGeom>
              <a:avLst/>
              <a:gdLst/>
              <a:ahLst/>
              <a:cxnLst/>
              <a:rect l="l" t="t" r="r" b="b"/>
              <a:pathLst>
                <a:path w="90" h="204" extrusionOk="0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73"/>
            <p:cNvSpPr/>
            <p:nvPr/>
          </p:nvSpPr>
          <p:spPr>
            <a:xfrm>
              <a:off x="4448175" y="3434556"/>
              <a:ext cx="147638" cy="282575"/>
            </a:xfrm>
            <a:custGeom>
              <a:avLst/>
              <a:gdLst/>
              <a:ahLst/>
              <a:cxnLst/>
              <a:rect l="l" t="t" r="r" b="b"/>
              <a:pathLst>
                <a:path w="93" h="178" extrusionOk="0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3"/>
            <p:cNvSpPr/>
            <p:nvPr/>
          </p:nvSpPr>
          <p:spPr>
            <a:xfrm>
              <a:off x="4448175" y="3434556"/>
              <a:ext cx="147638" cy="282575"/>
            </a:xfrm>
            <a:custGeom>
              <a:avLst/>
              <a:gdLst/>
              <a:ahLst/>
              <a:cxnLst/>
              <a:rect l="l" t="t" r="r" b="b"/>
              <a:pathLst>
                <a:path w="93" h="178" extrusionOk="0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73"/>
            <p:cNvSpPr/>
            <p:nvPr/>
          </p:nvSpPr>
          <p:spPr>
            <a:xfrm>
              <a:off x="4460875" y="3378994"/>
              <a:ext cx="268288" cy="93663"/>
            </a:xfrm>
            <a:custGeom>
              <a:avLst/>
              <a:gdLst/>
              <a:ahLst/>
              <a:cxnLst/>
              <a:rect l="l" t="t" r="r" b="b"/>
              <a:pathLst>
                <a:path w="167" h="58" extrusionOk="0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73"/>
            <p:cNvSpPr/>
            <p:nvPr/>
          </p:nvSpPr>
          <p:spPr>
            <a:xfrm>
              <a:off x="4183063" y="2682081"/>
              <a:ext cx="823913" cy="758825"/>
            </a:xfrm>
            <a:custGeom>
              <a:avLst/>
              <a:gdLst/>
              <a:ahLst/>
              <a:cxnLst/>
              <a:rect l="l" t="t" r="r" b="b"/>
              <a:pathLst>
                <a:path w="513" h="473" extrusionOk="0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3"/>
            <p:cNvSpPr/>
            <p:nvPr/>
          </p:nvSpPr>
          <p:spPr>
            <a:xfrm>
              <a:off x="4279900" y="2585244"/>
              <a:ext cx="647700" cy="584200"/>
            </a:xfrm>
            <a:custGeom>
              <a:avLst/>
              <a:gdLst/>
              <a:ahLst/>
              <a:cxnLst/>
              <a:rect l="l" t="t" r="r" b="b"/>
              <a:pathLst>
                <a:path w="404" h="363" extrusionOk="0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3"/>
            <p:cNvSpPr/>
            <p:nvPr/>
          </p:nvSpPr>
          <p:spPr>
            <a:xfrm>
              <a:off x="4595813" y="3434556"/>
              <a:ext cx="141288" cy="285750"/>
            </a:xfrm>
            <a:custGeom>
              <a:avLst/>
              <a:gdLst/>
              <a:ahLst/>
              <a:cxnLst/>
              <a:rect l="l" t="t" r="r" b="b"/>
              <a:pathLst>
                <a:path w="89" h="180" extrusionOk="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3"/>
            <p:cNvSpPr/>
            <p:nvPr/>
          </p:nvSpPr>
          <p:spPr>
            <a:xfrm>
              <a:off x="4595813" y="3434556"/>
              <a:ext cx="141288" cy="285750"/>
            </a:xfrm>
            <a:custGeom>
              <a:avLst/>
              <a:gdLst/>
              <a:ahLst/>
              <a:cxnLst/>
              <a:rect l="l" t="t" r="r" b="b"/>
              <a:pathLst>
                <a:path w="89" h="180" extrusionOk="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3"/>
            <p:cNvSpPr/>
            <p:nvPr/>
          </p:nvSpPr>
          <p:spPr>
            <a:xfrm>
              <a:off x="4460875" y="3431381"/>
              <a:ext cx="268288" cy="171450"/>
            </a:xfrm>
            <a:custGeom>
              <a:avLst/>
              <a:gdLst/>
              <a:ahLst/>
              <a:cxnLst/>
              <a:rect l="l" t="t" r="r" b="b"/>
              <a:pathLst>
                <a:path w="169" h="108" extrusionOk="0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3"/>
            <p:cNvSpPr/>
            <p:nvPr/>
          </p:nvSpPr>
          <p:spPr>
            <a:xfrm>
              <a:off x="4460875" y="3431381"/>
              <a:ext cx="268288" cy="171450"/>
            </a:xfrm>
            <a:custGeom>
              <a:avLst/>
              <a:gdLst/>
              <a:ahLst/>
              <a:cxnLst/>
              <a:rect l="l" t="t" r="r" b="b"/>
              <a:pathLst>
                <a:path w="169" h="108" extrusionOk="0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3"/>
            <p:cNvSpPr/>
            <p:nvPr/>
          </p:nvSpPr>
          <p:spPr>
            <a:xfrm>
              <a:off x="4568825" y="3713956"/>
              <a:ext cx="50800" cy="1588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3"/>
            <p:cNvSpPr/>
            <p:nvPr/>
          </p:nvSpPr>
          <p:spPr>
            <a:xfrm>
              <a:off x="4568825" y="3713956"/>
              <a:ext cx="50800" cy="1588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3"/>
            <p:cNvSpPr/>
            <p:nvPr/>
          </p:nvSpPr>
          <p:spPr>
            <a:xfrm>
              <a:off x="4568825" y="3713956"/>
              <a:ext cx="50800" cy="1588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73"/>
            <p:cNvSpPr/>
            <p:nvPr/>
          </p:nvSpPr>
          <p:spPr>
            <a:xfrm>
              <a:off x="4568825" y="3713956"/>
              <a:ext cx="50800" cy="1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73"/>
          <p:cNvSpPr/>
          <p:nvPr/>
        </p:nvSpPr>
        <p:spPr>
          <a:xfrm>
            <a:off x="0" y="990600"/>
            <a:ext cx="9144000" cy="4152900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without Title">
  <p:cSld name="Footer without 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4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4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74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  <p:sp>
        <p:nvSpPr>
          <p:cNvPr id="266" name="Google Shape;266;p74"/>
          <p:cNvSpPr/>
          <p:nvPr/>
        </p:nvSpPr>
        <p:spPr>
          <a:xfrm>
            <a:off x="0" y="-85047"/>
            <a:ext cx="9144000" cy="1677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_Img">
  <p:cSld name="FullScreen_Img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5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oter">
  <p:cSld name="Title and Foo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5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6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8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8"/>
          <p:cNvSpPr txBox="1"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8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8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Footer">
  <p:cSld name="1_Title and Foot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9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9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9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  <p:cxnSp>
        <p:nvCxnSpPr>
          <p:cNvPr id="40" name="Google Shape;40;p69"/>
          <p:cNvCxnSpPr/>
          <p:nvPr/>
        </p:nvCxnSpPr>
        <p:spPr>
          <a:xfrm rot="10800000">
            <a:off x="399803" y="562064"/>
            <a:ext cx="8318131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0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0"/>
          <p:cNvSpPr txBox="1">
            <a:spLocks noGrp="1"/>
          </p:cNvSpPr>
          <p:nvPr>
            <p:ph type="body" idx="1"/>
          </p:nvPr>
        </p:nvSpPr>
        <p:spPr>
          <a:xfrm>
            <a:off x="457200" y="101201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70"/>
          <p:cNvSpPr txBox="1">
            <a:spLocks noGrp="1"/>
          </p:cNvSpPr>
          <p:nvPr>
            <p:ph type="body" idx="2"/>
          </p:nvPr>
        </p:nvSpPr>
        <p:spPr>
          <a:xfrm>
            <a:off x="4648200" y="101201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70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0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1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1"/>
          <p:cNvSpPr txBox="1">
            <a:spLocks noGrp="1"/>
          </p:cNvSpPr>
          <p:nvPr>
            <p:ph type="body" idx="1"/>
          </p:nvPr>
        </p:nvSpPr>
        <p:spPr>
          <a:xfrm>
            <a:off x="457200" y="1000823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1"/>
          <p:cNvSpPr txBox="1">
            <a:spLocks noGrp="1"/>
          </p:cNvSpPr>
          <p:nvPr>
            <p:ph type="body" idx="2"/>
          </p:nvPr>
        </p:nvSpPr>
        <p:spPr>
          <a:xfrm>
            <a:off x="457200" y="1480644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1"/>
          <p:cNvSpPr txBox="1">
            <a:spLocks noGrp="1"/>
          </p:cNvSpPr>
          <p:nvPr>
            <p:ph type="body" idx="3"/>
          </p:nvPr>
        </p:nvSpPr>
        <p:spPr>
          <a:xfrm>
            <a:off x="4645026" y="1000823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1"/>
          <p:cNvSpPr txBox="1">
            <a:spLocks noGrp="1"/>
          </p:cNvSpPr>
          <p:nvPr>
            <p:ph type="body" idx="4"/>
          </p:nvPr>
        </p:nvSpPr>
        <p:spPr>
          <a:xfrm>
            <a:off x="4645026" y="1480644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71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1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out Footer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2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2"/>
          <p:cNvSpPr txBox="1">
            <a:spLocks noGrp="1"/>
          </p:cNvSpPr>
          <p:nvPr>
            <p:ph type="dt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2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  <p:sp>
        <p:nvSpPr>
          <p:cNvPr id="59" name="Google Shape;59;p72"/>
          <p:cNvSpPr/>
          <p:nvPr/>
        </p:nvSpPr>
        <p:spPr>
          <a:xfrm>
            <a:off x="4145935" y="4547419"/>
            <a:ext cx="942259" cy="5325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2"/>
          <p:cNvSpPr/>
          <p:nvPr/>
        </p:nvSpPr>
        <p:spPr>
          <a:xfrm>
            <a:off x="0" y="3466070"/>
            <a:ext cx="9144000" cy="1677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None/>
              <a:defRPr sz="1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  <p:sp>
        <p:nvSpPr>
          <p:cNvPr id="13" name="Google Shape;13;p63"/>
          <p:cNvSpPr txBox="1"/>
          <p:nvPr/>
        </p:nvSpPr>
        <p:spPr>
          <a:xfrm>
            <a:off x="457200" y="4723820"/>
            <a:ext cx="29750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Wie schreibe ich eine juristische Hausarbeit?</a:t>
            </a:r>
            <a:endParaRPr/>
          </a:p>
        </p:txBody>
      </p:sp>
      <p:cxnSp>
        <p:nvCxnSpPr>
          <p:cNvPr id="14" name="Google Shape;14;p63"/>
          <p:cNvCxnSpPr/>
          <p:nvPr/>
        </p:nvCxnSpPr>
        <p:spPr>
          <a:xfrm rot="10800000">
            <a:off x="399805" y="562064"/>
            <a:ext cx="6413590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6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31189" y="145836"/>
            <a:ext cx="1600436" cy="79390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"/>
          <p:cNvSpPr txBox="1">
            <a:spLocks noGrp="1"/>
          </p:cNvSpPr>
          <p:nvPr>
            <p:ph type="ctrTitle"/>
          </p:nvPr>
        </p:nvSpPr>
        <p:spPr>
          <a:xfrm>
            <a:off x="685800" y="1681903"/>
            <a:ext cx="7777976" cy="215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dirty="0"/>
              <a:t>Wie schreibe ich </a:t>
            </a:r>
            <a:br>
              <a:rPr lang="de-CH" dirty="0"/>
            </a:br>
            <a:r>
              <a:rPr lang="de-CH" dirty="0"/>
              <a:t>eine juristische Hausarbeit?</a:t>
            </a:r>
            <a:br>
              <a:rPr lang="de-CH" dirty="0"/>
            </a:br>
            <a:br>
              <a:rPr lang="de-CH" dirty="0"/>
            </a:br>
            <a:r>
              <a:rPr lang="de-CH" sz="1800" dirty="0"/>
              <a:t>06. März 2023 - 18:15 Uhr</a:t>
            </a:r>
            <a:br>
              <a:rPr lang="de-CH" sz="1800" dirty="0"/>
            </a:br>
            <a:br>
              <a:rPr lang="de-CH" sz="1300" dirty="0"/>
            </a:br>
            <a:br>
              <a:rPr lang="de-CH" sz="1300" dirty="0"/>
            </a:br>
            <a:br>
              <a:rPr lang="de-CH" sz="1600" b="0" dirty="0"/>
            </a:br>
            <a:r>
              <a:rPr lang="de-CH" sz="1600" b="0" dirty="0"/>
              <a:t>Charlotte </a:t>
            </a:r>
            <a:r>
              <a:rPr lang="de-CH" sz="1600" b="0" dirty="0" err="1"/>
              <a:t>Arndgen</a:t>
            </a:r>
            <a:r>
              <a:rPr lang="de-CH" sz="1600" b="0" dirty="0"/>
              <a:t> </a:t>
            </a:r>
            <a:r>
              <a:rPr lang="de-CH" sz="1600" b="0" dirty="0" err="1"/>
              <a:t>charlotte.arndgen@student.unisg.ch</a:t>
            </a:r>
            <a:br>
              <a:rPr lang="de-CH" sz="1600" b="0" dirty="0"/>
            </a:br>
            <a:r>
              <a:rPr lang="de-CH" sz="1600" b="0" dirty="0"/>
              <a:t>Aisha Thüring </a:t>
            </a:r>
            <a:r>
              <a:rPr lang="de-CH" sz="1600" b="0" dirty="0" err="1"/>
              <a:t>aisha</a:t>
            </a:r>
            <a:r>
              <a:rPr lang="de-CH" sz="1600" b="0" err="1"/>
              <a:t>.</a:t>
            </a:r>
            <a:r>
              <a:rPr lang="de-CH" sz="1600" b="0"/>
              <a:t>thuering</a:t>
            </a:r>
            <a:r>
              <a:rPr lang="de-CH" sz="1600" b="0" dirty="0" err="1"/>
              <a:t>@student.unisg.ch</a:t>
            </a:r>
            <a:endParaRPr b="0" dirty="0"/>
          </a:p>
        </p:txBody>
      </p:sp>
      <p:sp>
        <p:nvSpPr>
          <p:cNvPr id="277" name="Google Shape;277;p1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</a:t>
            </a:fld>
            <a:endParaRPr/>
          </a:p>
        </p:txBody>
      </p:sp>
      <p:sp>
        <p:nvSpPr>
          <p:cNvPr id="278" name="Google Shape;278;p1"/>
          <p:cNvSpPr txBox="1"/>
          <p:nvPr/>
        </p:nvSpPr>
        <p:spPr>
          <a:xfrm>
            <a:off x="4809506" y="76002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1"/>
          <p:cNvCxnSpPr/>
          <p:nvPr/>
        </p:nvCxnSpPr>
        <p:spPr>
          <a:xfrm>
            <a:off x="579863" y="2418275"/>
            <a:ext cx="788391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280" name="Google Shape;28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6604" y="3840737"/>
            <a:ext cx="1263192" cy="126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02" name="Google Shape;402;p10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10</a:t>
            </a:fld>
            <a:endParaRPr/>
          </a:p>
        </p:txBody>
      </p:sp>
      <p:sp>
        <p:nvSpPr>
          <p:cNvPr id="403" name="Google Shape;403;p10"/>
          <p:cNvSpPr txBox="1"/>
          <p:nvPr/>
        </p:nvSpPr>
        <p:spPr>
          <a:xfrm>
            <a:off x="447793" y="1108187"/>
            <a:ext cx="8239007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Ziele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Verständnis für das Thema entwickeln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Probleme erkennen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Welche Quellen verwenden?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Reader, Repetitorien, «X in a Nutshell», «lit. b», Wikipedia helfen oft, einen Überblick zu verschaffen, sollten aber nicht für die eigentliche Arbeit verwendet werden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Auch ältere Quellen berücksichtigen, aber Änderungen des Rechts und der Rechtsprechung beachten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Vorsicht bei Onlinequellen, ausser z.B. «Jusletter»</a:t>
            </a:r>
            <a:endParaRPr/>
          </a:p>
        </p:txBody>
      </p:sp>
      <p:pic>
        <p:nvPicPr>
          <p:cNvPr id="404" name="Google Shape;404;p10" descr="Volltreff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52" y="1282390"/>
            <a:ext cx="609135" cy="60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1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10" name="Google Shape;410;p11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11</a:t>
            </a:fld>
            <a:endParaRPr/>
          </a:p>
        </p:txBody>
      </p:sp>
      <p:sp>
        <p:nvSpPr>
          <p:cNvPr id="411" name="Google Shape;411;p11"/>
          <p:cNvSpPr txBox="1"/>
          <p:nvPr/>
        </p:nvSpPr>
        <p:spPr>
          <a:xfrm>
            <a:off x="447793" y="1476177"/>
            <a:ext cx="8239007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Allgemeine Werke: Lehrbücher, Grundrisse, z.T. Monografien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Spezielle Werke: Dissertationen, Beiträge in Sammelbänden, wissenschaftliche Artikel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Kommentare (Besprechung eines Erlasses nach Artikeln)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Gerichtsentscheide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Bundesgerichtsentscheide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Entscheide der anderen eidgenössischen Gerichte (Bundesstrafgericht, Bundesverwaltungsgericht, Bundespatentgericht)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Entscheide kantonaler Gerichte</a:t>
            </a:r>
            <a:endParaRPr/>
          </a:p>
        </p:txBody>
      </p:sp>
      <p:sp>
        <p:nvSpPr>
          <p:cNvPr id="412" name="Google Shape;412;p11"/>
          <p:cNvSpPr txBox="1"/>
          <p:nvPr/>
        </p:nvSpPr>
        <p:spPr>
          <a:xfrm>
            <a:off x="447793" y="929768"/>
            <a:ext cx="82390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Arten von Quellen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2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18" name="Google Shape;418;p12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12</a:t>
            </a:fld>
            <a:endParaRPr/>
          </a:p>
        </p:txBody>
      </p:sp>
      <p:sp>
        <p:nvSpPr>
          <p:cNvPr id="419" name="Google Shape;419;p12"/>
          <p:cNvSpPr txBox="1"/>
          <p:nvPr/>
        </p:nvSpPr>
        <p:spPr>
          <a:xfrm>
            <a:off x="447793" y="1476177"/>
            <a:ext cx="823900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Auer/</a:t>
            </a:r>
            <a:r>
              <a:rPr lang="de-CH" sz="1800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Malinverni</a:t>
            </a: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800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Hottelier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Droit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Constitutionel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 I, 3</a:t>
            </a:r>
            <a:r>
              <a:rPr lang="de-CH" sz="18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éd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Berne 2013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Biaggini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/Gächter/Kiener (Hrsg.), Staatsrecht, 3. Auflage, Zürich/St. Gallen 2021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Häfelin</a:t>
            </a: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/Haller/Keller/Thurnherr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Bundesstaatsrecht, 10. Aufl., Zürich/Basel/Genf 2020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Haller/Kölz/Gächter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Allgemeines Staatsrecht, 6. Aufl., Zürich 2020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Mahon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Droit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constitutionel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 I, 3</a:t>
            </a:r>
            <a:r>
              <a:rPr lang="de-CH" sz="18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éd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Bâle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2014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Rhinow/Schefer/Uebersax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Verfassungsrecht, 3. Aufl., Basel 2016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Diggelmann/Hertig Randall/Schindler (Hrsg.), Verfassungsrecht der Schweiz, </a:t>
            </a:r>
            <a:b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Bde., Zürich/Basel/Genf 2020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Tschannen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Staatsrecht der schweizerischen Eidgenossenschaft, 5. Aufl., Bern 2021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Tschentscher/Lienhard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Öffentliches Recht, 2. Aufl., Zürich/St. Gallen 2019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2"/>
          <p:cNvSpPr txBox="1"/>
          <p:nvPr/>
        </p:nvSpPr>
        <p:spPr>
          <a:xfrm>
            <a:off x="447793" y="929768"/>
            <a:ext cx="82390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Öffentliches Recht - Staatsrecht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13</a:t>
            </a:fld>
            <a:endParaRPr/>
          </a:p>
        </p:txBody>
      </p:sp>
      <p:sp>
        <p:nvSpPr>
          <p:cNvPr id="427" name="Google Shape;427;p13"/>
          <p:cNvSpPr txBox="1"/>
          <p:nvPr/>
        </p:nvSpPr>
        <p:spPr>
          <a:xfrm>
            <a:off x="447793" y="1476177"/>
            <a:ext cx="823900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Auer/</a:t>
            </a:r>
            <a:r>
              <a:rPr lang="de-CH" sz="1800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Malinverni</a:t>
            </a: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800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Hottelier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Droit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Constitutionel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 II, 3</a:t>
            </a:r>
            <a:r>
              <a:rPr lang="de-CH" sz="18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éd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Berne 2013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Belser/Waldmann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Grundrechte, 2. Aufl., Zürich 2021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Dubey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Droits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fondamentaux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 I-II,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Bâle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2017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Kiener/Kälin/Wyttenbach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Grundrechte, 3. Aufl., Bern 2018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Mahon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Droit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constitutionel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vol. II, 3</a:t>
            </a:r>
            <a:r>
              <a:rPr lang="de-CH" sz="18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éd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de-CH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Bâle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2014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Müller/Schefer</a:t>
            </a: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Grundrechte in der Schweiz, 4. Aufl., Bern 2008</a:t>
            </a:r>
            <a:endParaRPr dirty="0"/>
          </a:p>
        </p:txBody>
      </p:sp>
      <p:sp>
        <p:nvSpPr>
          <p:cNvPr id="428" name="Google Shape;428;p13"/>
          <p:cNvSpPr txBox="1"/>
          <p:nvPr/>
        </p:nvSpPr>
        <p:spPr>
          <a:xfrm>
            <a:off x="447793" y="929768"/>
            <a:ext cx="82390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Öffentliches Recht - Grundrechte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4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34" name="Google Shape;434;p14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14</a:t>
            </a:fld>
            <a:endParaRPr/>
          </a:p>
        </p:txBody>
      </p:sp>
      <p:sp>
        <p:nvSpPr>
          <p:cNvPr id="435" name="Google Shape;435;p14"/>
          <p:cNvSpPr txBox="1"/>
          <p:nvPr/>
        </p:nvSpPr>
        <p:spPr>
          <a:xfrm>
            <a:off x="447794" y="1476177"/>
            <a:ext cx="8248414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Verwaltungsrecht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Häfelin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/Müller/Uhlmann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Allgemeines Verwaltungsrecht, 8. Aufl., Zürich/St. Gallen 2020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Moor/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Poltier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Flückiger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Martenet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Droit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Administratif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vol. I-III, 3</a:t>
            </a:r>
            <a:r>
              <a:rPr lang="de-CH" sz="16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éd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Berne 2011-2018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Tanquerel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Manuel de </a:t>
            </a:r>
            <a:r>
              <a:rPr lang="de-CH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droit</a:t>
            </a:r>
            <a:r>
              <a:rPr lang="de-CH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administratif</a:t>
            </a:r>
            <a:r>
              <a:rPr lang="de-CH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</a:t>
            </a:r>
            <a:r>
              <a:rPr lang="de-CH" sz="16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de-CH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éd</a:t>
            </a:r>
            <a:r>
              <a:rPr lang="de-CH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Genève 2018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Tschannen/Zimmerli/Müller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Allgemeines Verwaltungsrecht, 4. Aufl., Bern 2014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Wirtschaftsverwaltungsrecht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Biaggini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/Lienhard/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Richli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/Uhlmann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Wirtschaftsverwaltungsrecht des Bundes, 6. Aufl., Basel 2016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Hänni/Stöckli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Wirtschaftsverwaltungsrecht, Bern 2013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Vallender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/Hettich/Lehne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Wirtschaftsfreiheit und begrenzte Staatsverantwortung, 4. Aufl., Bern 2007</a:t>
            </a:r>
            <a:endParaRPr dirty="0"/>
          </a:p>
          <a:p>
            <a:pPr marL="800100" marR="0" lvl="1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4"/>
          <p:cNvSpPr txBox="1"/>
          <p:nvPr/>
        </p:nvSpPr>
        <p:spPr>
          <a:xfrm>
            <a:off x="447793" y="929768"/>
            <a:ext cx="82390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Öffentliches Recht - Verwaltungsrecht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42" name="Google Shape;442;p15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15</a:t>
            </a:fld>
            <a:endParaRPr/>
          </a:p>
        </p:txBody>
      </p:sp>
      <p:sp>
        <p:nvSpPr>
          <p:cNvPr id="443" name="Google Shape;443;p15"/>
          <p:cNvSpPr txBox="1"/>
          <p:nvPr/>
        </p:nvSpPr>
        <p:spPr>
          <a:xfrm>
            <a:off x="447793" y="1476177"/>
            <a:ext cx="851778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Gesamtdarstellung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Tuor/Schnyder/Schmid/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Rumo-Jungo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Das schweizerische Zivilgesetzbuch, 14. Aufl., Zürich 2015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Einleitungsartikel/Personenrecht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Hofer/Hrubesch-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Millauer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Einleitungsartikel und Personenrecht, 3. Aufl., Bern 2012</a:t>
            </a:r>
            <a:endParaRPr sz="1600" b="0" i="0" u="none" strike="noStrike" cap="sm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Hürlimann-Kaup/Schmid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Einleitungsartikel des ZGB und Personenrecht, 3. Aufl., Zürich 2016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5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Privatrecht - ZGB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6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16</a:t>
            </a:fld>
            <a:endParaRPr/>
          </a:p>
        </p:txBody>
      </p:sp>
      <p:sp>
        <p:nvSpPr>
          <p:cNvPr id="451" name="Google Shape;451;p16"/>
          <p:cNvSpPr txBox="1"/>
          <p:nvPr/>
        </p:nvSpPr>
        <p:spPr>
          <a:xfrm>
            <a:off x="447793" y="1476177"/>
            <a:ext cx="8517787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Gesamtdarstellungen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Huguenin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Obligationenrecht: Allgemeiner und Besonderer Teil, 3. Aufl., Zürich 2019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Allgemeiner Teil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Schwenzer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Fountoulakis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Obligationenrecht Allgemeiner Teil, 8. Aufl., Zürich 2020</a:t>
            </a:r>
            <a:endParaRPr sz="1600" b="0" i="0" u="none" strike="noStrike" cap="sm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Engel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Traité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obligations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dispositions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générales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CO, 2. Aufl., Berne 1997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Furrer/Müller-Chen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Obligationenrecht – Allgemeiner Teil, 3. Aufl., Zürich 2018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Gauch/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Schluep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/Schmid/Emmenegger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Obligationenrecht, Allgemeiner Teil, Bd. I-II, 11. Aufl., Zürich 2020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6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Privatrecht - OR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58" name="Google Shape;458;p17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17</a:t>
            </a:fld>
            <a:endParaRPr/>
          </a:p>
        </p:txBody>
      </p:sp>
      <p:sp>
        <p:nvSpPr>
          <p:cNvPr id="459" name="Google Shape;459;p17"/>
          <p:cNvSpPr txBox="1"/>
          <p:nvPr/>
        </p:nvSpPr>
        <p:spPr>
          <a:xfrm>
            <a:off x="447793" y="1476177"/>
            <a:ext cx="8517787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Allgemeiner Teil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Keller/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Schöbi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Das schweizerische Schuldrecht, Bd. I-IV, Basel 1982–1990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Koller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Obligationenrecht, Allgemeiner Teil, 4. Aufl., Bern 2017</a:t>
            </a:r>
            <a:endParaRPr sz="1600" b="0" i="0" u="none" strike="noStrike" cap="sm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Tercier/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Pichonnaz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droit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obligations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6è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éd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Genève 2019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 Tuhr/Peter 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bzw. 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 Tuhr/Escher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Allgemeiner Teil des Schweizerischen Obligationenrechts, Bd. I bzw. II, Zürich 1974–1984</a:t>
            </a:r>
            <a:endParaRPr dirty="0"/>
          </a:p>
        </p:txBody>
      </p:sp>
      <p:sp>
        <p:nvSpPr>
          <p:cNvPr id="460" name="Google Shape;460;p17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Privatrecht - OR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66" name="Google Shape;466;p18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18</a:t>
            </a:fld>
            <a:endParaRPr/>
          </a:p>
        </p:txBody>
      </p:sp>
      <p:sp>
        <p:nvSpPr>
          <p:cNvPr id="467" name="Google Shape;467;p18"/>
          <p:cNvSpPr txBox="1"/>
          <p:nvPr/>
        </p:nvSpPr>
        <p:spPr>
          <a:xfrm>
            <a:off x="447793" y="1476177"/>
            <a:ext cx="8517787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Haftpflichtrecht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Fellmann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Haftpflichtrecht, Bd. I-II, Bern 2012–2013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Honsell/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Isenring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/Kessler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Haftpflichtrecht, 5. Aufl., Zürich 2013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Keller/Gabi/Gabi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Haftpflichtrecht, 3. Aufl., Basel 2012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Oftinger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/Stark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Haftpflichtrecht, Bd. I-II/1-3, 5. bzw. 4. Aufl., Zürich 1995 bzw. 1987–1991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Ausservertragliches Haftpflichtrecht, 5. Aufl., Zürich 2018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Roberto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Haftpflichtrecht, 3. Aufl., Bern 2022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Roberto/Landolt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Haftpflichtrecht [in a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nutshell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], 2. Aufl., Zürich 2016.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Schnyder/Portmann/Müller-Chen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Ausservertragliches Haftpflichtrecht, 2. Aufl., Zürich 2013 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Werro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responsabilité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civile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3e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éd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Berne 2017</a:t>
            </a:r>
            <a:endParaRPr dirty="0"/>
          </a:p>
        </p:txBody>
      </p:sp>
      <p:sp>
        <p:nvSpPr>
          <p:cNvPr id="468" name="Google Shape;468;p18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Privatrecht - OR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9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74" name="Google Shape;474;p19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19</a:t>
            </a:fld>
            <a:endParaRPr/>
          </a:p>
        </p:txBody>
      </p:sp>
      <p:sp>
        <p:nvSpPr>
          <p:cNvPr id="475" name="Google Shape;475;p19"/>
          <p:cNvSpPr txBox="1"/>
          <p:nvPr/>
        </p:nvSpPr>
        <p:spPr>
          <a:xfrm>
            <a:off x="447793" y="1476177"/>
            <a:ext cx="8517787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Besonderer Teil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Bucher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Obligationenrecht, Besonderer Teil, 3. Aufl., Zürich 1988</a:t>
            </a:r>
            <a:endParaRPr sz="1600" b="0" i="0" u="none" strike="noStrike" cap="sm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Honsell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Obligationenrecht, Besonderer Teil, 10. Aufl., Zürich 2017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Koller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Obligationenrecht, Besonderer Teil, Bd. I, Bern 2012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Müller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droit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suisse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Berne 2021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Müller-Chen/Girsberger/Furrer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Obligationenrecht, Besonderer Teil, 2. Aufl., Zürich 2017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Schmid/Stöckli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Obligationenrecht, Besonderer Teil, 3. Aufl., Zürich 2021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Tercier/Favre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spéciaux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5e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éd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Zurich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  <a:endParaRPr dirty="0"/>
          </a:p>
          <a:p>
            <a:pPr marL="742950" marR="0" lvl="1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9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Privatrecht - OR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Inhalt</a:t>
            </a:r>
            <a:endParaRPr sz="2400"/>
          </a:p>
        </p:txBody>
      </p:sp>
      <p:sp>
        <p:nvSpPr>
          <p:cNvPr id="286" name="Google Shape;286;p2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</a:t>
            </a:fld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747293" y="724740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1314649" y="804975"/>
            <a:ext cx="1143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Thema</a:t>
            </a:r>
            <a:endParaRPr sz="1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747293" y="1326019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747293" y="1927298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1314649" y="1403150"/>
            <a:ext cx="134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Einlesen</a:t>
            </a:r>
            <a:endParaRPr sz="1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2" name="Google Shape;292;p2"/>
          <p:cNvSpPr/>
          <p:nvPr/>
        </p:nvSpPr>
        <p:spPr>
          <a:xfrm>
            <a:off x="1314649" y="2007550"/>
            <a:ext cx="1771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Disposition</a:t>
            </a: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747293" y="2531677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1314649" y="2611925"/>
            <a:ext cx="1464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Schreiben</a:t>
            </a:r>
            <a:endParaRPr sz="1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p2"/>
          <p:cNvSpPr/>
          <p:nvPr/>
        </p:nvSpPr>
        <p:spPr>
          <a:xfrm>
            <a:off x="747293" y="3132956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747293" y="3734235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1314649" y="3210100"/>
            <a:ext cx="15459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Formelles</a:t>
            </a:r>
            <a:endParaRPr sz="1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p2"/>
          <p:cNvSpPr/>
          <p:nvPr/>
        </p:nvSpPr>
        <p:spPr>
          <a:xfrm>
            <a:off x="1314649" y="3814475"/>
            <a:ext cx="187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Stolpersteine</a:t>
            </a:r>
            <a:endParaRPr/>
          </a:p>
        </p:txBody>
      </p:sp>
      <p:pic>
        <p:nvPicPr>
          <p:cNvPr id="299" name="Google Shape;2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630" y="1447510"/>
            <a:ext cx="3843170" cy="256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0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20</a:t>
            </a:fld>
            <a:endParaRPr/>
          </a:p>
        </p:txBody>
      </p:sp>
      <p:sp>
        <p:nvSpPr>
          <p:cNvPr id="483" name="Google Shape;483;p20"/>
          <p:cNvSpPr txBox="1"/>
          <p:nvPr/>
        </p:nvSpPr>
        <p:spPr>
          <a:xfrm>
            <a:off x="447793" y="1476177"/>
            <a:ext cx="851778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Allgemein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Handschin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Gesellschaftsrecht [in a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nutshell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], 2. Aufl., Zürich 2012</a:t>
            </a:r>
            <a:endParaRPr sz="1600" b="0" i="0" u="none" strike="noStrike" cap="sm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Meier-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Hayoz</a:t>
            </a: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6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Forstmoser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Schweizerisches Gesellschaftsrecht, 13. Aufl., Bern 2023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Insbesondere zum Aktienrecht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Böckli, 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Schweizer Aktienrecht, 5. Aufl., Zürich 2022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Kunz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Rundflug </a:t>
            </a:r>
            <a:r>
              <a:rPr lang="de-CH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über‘s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schweizerische Gesellschaftsrecht, 2. Aufl., Bern 2012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 Büren/Stoffel/Weber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Grundriss des Aktienrechts, 3. Aufl., Zürich 2011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 der Crone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Aktienrecht, 2. Aufl., Bern 2020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Insbesondere zu Umstrukturierungen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Glanzmann</a:t>
            </a:r>
            <a:r>
              <a:rPr lang="de-CH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Umstrukturierungen, 3. Aufl., Bern 2014</a:t>
            </a:r>
            <a:endParaRPr dirty="0"/>
          </a:p>
          <a:p>
            <a:pPr marL="742950" marR="0" lvl="1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0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Privatrecht - Gesellschaftsrecht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90" name="Google Shape;490;p21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21</a:t>
            </a:fld>
            <a:endParaRPr/>
          </a:p>
        </p:txBody>
      </p:sp>
      <p:sp>
        <p:nvSpPr>
          <p:cNvPr id="491" name="Google Shape;491;p21"/>
          <p:cNvSpPr txBox="1"/>
          <p:nvPr/>
        </p:nvSpPr>
        <p:spPr>
          <a:xfrm>
            <a:off x="447793" y="1476177"/>
            <a:ext cx="8517787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Wenn ein </a:t>
            </a:r>
            <a:r>
              <a:rPr lang="de-CH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Erlassartikel</a:t>
            </a: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 klaren Vordergrund der Arbeit steht, kann die Kommentierung dazu wertvolle Hinweise zum Aufbau der Arbeit, zu Problemstellungen oder zur Literatur geben.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Auch bei Fragen zu weniger zentralen Artikeln können Kommentare weiterhelfen.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Vorbemerkungen enthalten Aussagen zu thematisch zusammengehörenden Artikeln.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1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Kommentare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2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498" name="Google Shape;498;p22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22</a:t>
            </a:fld>
            <a:endParaRPr/>
          </a:p>
        </p:txBody>
      </p:sp>
      <p:sp>
        <p:nvSpPr>
          <p:cNvPr id="499" name="Google Shape;499;p22"/>
          <p:cNvSpPr txBox="1"/>
          <p:nvPr/>
        </p:nvSpPr>
        <p:spPr>
          <a:xfrm>
            <a:off x="447793" y="1476177"/>
            <a:ext cx="8517787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Wenn ein Erlassartikel im klaren Vordergrund der Arbeit steht, kann die Kommentierung dazu wertvolle Hinweise zum Aufbau der Arbeit, zu Problemstellungen oder zur Literatur geben.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Auch bei Fragen zu weniger zentralen Artikeln können Kommentare weiterhelfen.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Vorbemerkungen enthalten Aussagen zu thematisch zusammengehörenden Artikeln.</a:t>
            </a:r>
            <a:endParaRPr sz="18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2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Kommentare</a:t>
            </a:r>
            <a:endParaRPr sz="20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7181" y="619253"/>
            <a:ext cx="3079922" cy="401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507" name="Google Shape;507;p23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23</a:t>
            </a:fld>
            <a:endParaRPr/>
          </a:p>
        </p:txBody>
      </p:sp>
      <p:sp>
        <p:nvSpPr>
          <p:cNvPr id="508" name="Google Shape;508;p23"/>
          <p:cNvSpPr txBox="1"/>
          <p:nvPr/>
        </p:nvSpPr>
        <p:spPr>
          <a:xfrm>
            <a:off x="447793" y="1357161"/>
            <a:ext cx="8517787" cy="33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Privatrecht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Commentaire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Romand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(CR)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Zürcher Kommentar (ZK)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Basler Kommentar (BSK)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Berner Kommentar (BK)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Handkommentar zum Schweizer Privatrecht (</a:t>
            </a:r>
            <a:r>
              <a:rPr lang="de-CH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HK)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Öffentliches Recht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CH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BV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Aubert/</a:t>
            </a:r>
            <a:r>
              <a:rPr lang="de-CH" sz="11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Mahon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Petit 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commentaire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fédérale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Zürich 2003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Biaggini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Kommentar BV, 2. Aufl. Zürich 2017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Ehrenzeller/Schindler/Schweizer/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Vallender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(Hrsg.), St. Galler Kommentar zur BV, 3. Aufl., Zürich/St. Gallen 2014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Waldmann/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Belser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Epiney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(Hrsg.), Schweizerische Bundesverfassung, Basel 2015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CH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Andere Erlasse nur teilweise kommentiert (BGG; </a:t>
            </a:r>
            <a:r>
              <a:rPr lang="de-CH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ParlG</a:t>
            </a:r>
            <a:r>
              <a:rPr lang="de-CH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…)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Strafrecht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Donatsch</a:t>
            </a:r>
            <a:r>
              <a:rPr lang="de-CH" sz="11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1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Heimgartner</a:t>
            </a:r>
            <a:r>
              <a:rPr lang="de-CH" sz="11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100" b="0" i="0" u="none" strike="noStrike" cap="smal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Isenring</a:t>
            </a:r>
            <a:r>
              <a:rPr lang="de-CH" sz="1100" b="0" i="0" u="none" strike="noStrike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/Weder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OFK StGB, 20. Aufl., Zürich 2018</a:t>
            </a:r>
            <a:endParaRPr dirty="0"/>
          </a:p>
          <a:p>
            <a:pPr marL="10858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Niggli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Wiprächtiger</a:t>
            </a:r>
            <a:r>
              <a:rPr lang="de-CH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(Hrsg.), Basler Kommentar StGB, 4. Aufl., Basel 2018</a:t>
            </a:r>
            <a:endParaRPr dirty="0"/>
          </a:p>
        </p:txBody>
      </p:sp>
      <p:sp>
        <p:nvSpPr>
          <p:cNvPr id="509" name="Google Shape;509;p23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Kommentare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515" name="Google Shape;515;p24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24</a:t>
            </a:fld>
            <a:endParaRPr/>
          </a:p>
        </p:txBody>
      </p:sp>
      <p:sp>
        <p:nvSpPr>
          <p:cNvPr id="516" name="Google Shape;516;p24"/>
          <p:cNvSpPr txBox="1"/>
          <p:nvPr/>
        </p:nvSpPr>
        <p:spPr>
          <a:xfrm>
            <a:off x="447793" y="1357161"/>
            <a:ext cx="8517787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 Möglichkeit Leitentscheide verwenden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Amtlich publizierte Entscheide bevorzugen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Anwendbarkeit auf den vorliegenden Fall prüfen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Möglichkeiten zum Finden einschlägiger Urteile: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Suchmaschinen der Gerichte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Urteilsbesprechungen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Zitate in Publikationen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Praxis für fremdsprachige BGE (OG PB 3070 … / Legalis)</a:t>
            </a:r>
            <a:endParaRPr/>
          </a:p>
        </p:txBody>
      </p:sp>
      <p:sp>
        <p:nvSpPr>
          <p:cNvPr id="517" name="Google Shape;517;p24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Gerichtsentscheide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5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523" name="Google Shape;523;p25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25</a:t>
            </a:fld>
            <a:endParaRPr/>
          </a:p>
        </p:txBody>
      </p:sp>
      <p:sp>
        <p:nvSpPr>
          <p:cNvPr id="524" name="Google Shape;524;p25"/>
          <p:cNvSpPr txBox="1"/>
          <p:nvPr/>
        </p:nvSpPr>
        <p:spPr>
          <a:xfrm>
            <a:off x="447793" y="1357161"/>
            <a:ext cx="8517787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Nach Möglichkeit Leitentscheide verwenden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Amtlich publizierte Entscheide bevorzugen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Anwendbarkeit auf den vorliegenden Fall prüfen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Möglichkeiten zum Finden einschlägiger Urteile: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Suchmaschinen der Gerichte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Urteilsbesprechungen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Zitate in Publikationen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Praxis für fremdsprachige BGE (OG PB 3070 … / Legalis)</a:t>
            </a:r>
            <a:endParaRPr/>
          </a:p>
        </p:txBody>
      </p:sp>
      <p:sp>
        <p:nvSpPr>
          <p:cNvPr id="525" name="Google Shape;525;p25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Gerichtsentscheide</a:t>
            </a:r>
            <a:endParaRPr sz="20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6" name="Google Shape;5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11" y="1129823"/>
            <a:ext cx="3015949" cy="280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7317" y="1149224"/>
            <a:ext cx="4054507" cy="208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7317" y="3498115"/>
            <a:ext cx="4114800" cy="7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6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535" name="Google Shape;535;p26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26</a:t>
            </a:fld>
            <a:endParaRPr/>
          </a:p>
        </p:txBody>
      </p:sp>
      <p:sp>
        <p:nvSpPr>
          <p:cNvPr id="536" name="Google Shape;536;p26"/>
          <p:cNvSpPr txBox="1"/>
          <p:nvPr/>
        </p:nvSpPr>
        <p:spPr>
          <a:xfrm>
            <a:off x="447793" y="1357161"/>
            <a:ext cx="851778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Swisslex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(https://www.swisslex.ch/)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(https://www.legalis.ch/)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Justools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(http://www.justools.ch/)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Bundesgericht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(https://www.bger.ch/index.htm -&gt; Rechtsprechung)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BGer.li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(https://bger.li/)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Tipp: Literaturverzeichnisse bereits gefundener Werke durchsuchen </a:t>
            </a:r>
            <a:br>
              <a:rPr lang="de-CH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(insb. neuere Werke)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6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Datenbanken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26"/>
          <p:cNvPicPr preferRelativeResize="0"/>
          <p:nvPr/>
        </p:nvPicPr>
        <p:blipFill rotWithShape="1">
          <a:blip r:embed="rId3">
            <a:alphaModFix/>
          </a:blip>
          <a:srcRect t="34811" b="41767"/>
          <a:stretch/>
        </p:blipFill>
        <p:spPr>
          <a:xfrm>
            <a:off x="3857896" y="1505959"/>
            <a:ext cx="981888" cy="22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8052" y="1808803"/>
            <a:ext cx="638487" cy="20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0727" y="2113405"/>
            <a:ext cx="699057" cy="21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0358" y="2262251"/>
            <a:ext cx="525725" cy="41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7383" y="2700717"/>
            <a:ext cx="575617" cy="2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3021" y="3316699"/>
            <a:ext cx="400110" cy="40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7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550" name="Google Shape;550;p27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27</a:t>
            </a:fld>
            <a:endParaRPr/>
          </a:p>
        </p:txBody>
      </p:sp>
      <p:sp>
        <p:nvSpPr>
          <p:cNvPr id="551" name="Google Shape;551;p27"/>
          <p:cNvSpPr txBox="1"/>
          <p:nvPr/>
        </p:nvSpPr>
        <p:spPr>
          <a:xfrm>
            <a:off x="447793" y="1357161"/>
            <a:ext cx="851778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Swisslex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(https://www.swisslex.ch/)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(https://www.legalis.ch/)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Justools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(http://www.justools.ch/)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Bundesgericht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(https://www.bger.ch/index.htm -&gt; Rechtsprechung)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BGer.li </a:t>
            </a: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(https://bger.li/)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Tipp: Literaturverzeichnisse bereits gefundener Werke durchsuchen </a:t>
            </a:r>
            <a:br>
              <a:rPr lang="de-CH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(insb. neuere Werke)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7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Datenbanken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27"/>
          <p:cNvPicPr preferRelativeResize="0"/>
          <p:nvPr/>
        </p:nvPicPr>
        <p:blipFill rotWithShape="1">
          <a:blip r:embed="rId3">
            <a:alphaModFix/>
          </a:blip>
          <a:srcRect t="34811" b="41767"/>
          <a:stretch/>
        </p:blipFill>
        <p:spPr>
          <a:xfrm>
            <a:off x="3857896" y="1505959"/>
            <a:ext cx="981888" cy="22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8052" y="1808803"/>
            <a:ext cx="638487" cy="20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0727" y="2113405"/>
            <a:ext cx="699057" cy="21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0358" y="2262251"/>
            <a:ext cx="525725" cy="41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7383" y="2700717"/>
            <a:ext cx="575617" cy="2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3021" y="3316699"/>
            <a:ext cx="400110" cy="40011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7"/>
          <p:cNvSpPr/>
          <p:nvPr/>
        </p:nvSpPr>
        <p:spPr>
          <a:xfrm>
            <a:off x="1615198" y="879762"/>
            <a:ext cx="5904193" cy="3794052"/>
          </a:xfrm>
          <a:prstGeom prst="rect">
            <a:avLst/>
          </a:prstGeom>
          <a:gradFill>
            <a:gsLst>
              <a:gs pos="0">
                <a:srgbClr val="BBE3EF"/>
              </a:gs>
              <a:gs pos="35000">
                <a:srgbClr val="CFEDF3"/>
              </a:gs>
              <a:gs pos="100000">
                <a:srgbClr val="EAF8FC"/>
              </a:gs>
            </a:gsLst>
            <a:lin ang="16200000" scaled="0"/>
          </a:gradFill>
          <a:ln w="9525" cap="flat" cmpd="sng">
            <a:solidFill>
              <a:srgbClr val="7EA8B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Beispiel: </a:t>
            </a: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 die Erhebung der Kirchensteuer für juristische Personen im Hinblick Art. 15 BV (Glaubens- und Gewissensfreiheit) verfassungskonform?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05333" y="2253721"/>
            <a:ext cx="3523921" cy="234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Inhalt</a:t>
            </a:r>
            <a:endParaRPr sz="2400"/>
          </a:p>
        </p:txBody>
      </p:sp>
      <p:sp>
        <p:nvSpPr>
          <p:cNvPr id="567" name="Google Shape;567;p28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28</a:t>
            </a:fld>
            <a:endParaRPr/>
          </a:p>
        </p:txBody>
      </p:sp>
      <p:sp>
        <p:nvSpPr>
          <p:cNvPr id="568" name="Google Shape;568;p28"/>
          <p:cNvSpPr/>
          <p:nvPr/>
        </p:nvSpPr>
        <p:spPr>
          <a:xfrm>
            <a:off x="747293" y="724740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1314653" y="804981"/>
            <a:ext cx="112242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Thema</a:t>
            </a:r>
            <a:endParaRPr sz="1600" b="1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0" name="Google Shape;570;p28"/>
          <p:cNvSpPr/>
          <p:nvPr/>
        </p:nvSpPr>
        <p:spPr>
          <a:xfrm>
            <a:off x="747293" y="1326019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747293" y="1927298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72" name="Google Shape;572;p28"/>
          <p:cNvSpPr/>
          <p:nvPr/>
        </p:nvSpPr>
        <p:spPr>
          <a:xfrm>
            <a:off x="1314653" y="1403160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Einlesen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3" name="Google Shape;573;p28"/>
          <p:cNvSpPr/>
          <p:nvPr/>
        </p:nvSpPr>
        <p:spPr>
          <a:xfrm>
            <a:off x="1314652" y="2007539"/>
            <a:ext cx="14638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Disposition</a:t>
            </a:r>
            <a:endParaRPr dirty="0"/>
          </a:p>
        </p:txBody>
      </p:sp>
      <p:sp>
        <p:nvSpPr>
          <p:cNvPr id="574" name="Google Shape;574;p28"/>
          <p:cNvSpPr/>
          <p:nvPr/>
        </p:nvSpPr>
        <p:spPr>
          <a:xfrm>
            <a:off x="747293" y="2531677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1314653" y="2611918"/>
            <a:ext cx="13380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Schreiben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747293" y="3132956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77" name="Google Shape;577;p28"/>
          <p:cNvSpPr/>
          <p:nvPr/>
        </p:nvSpPr>
        <p:spPr>
          <a:xfrm>
            <a:off x="747293" y="3734235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578" name="Google Shape;578;p28"/>
          <p:cNvSpPr/>
          <p:nvPr/>
        </p:nvSpPr>
        <p:spPr>
          <a:xfrm>
            <a:off x="1314653" y="3210097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Formelles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9" name="Google Shape;579;p28"/>
          <p:cNvSpPr/>
          <p:nvPr/>
        </p:nvSpPr>
        <p:spPr>
          <a:xfrm>
            <a:off x="1314652" y="3814476"/>
            <a:ext cx="16729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Stolpersteine</a:t>
            </a:r>
            <a:endParaRPr dirty="0"/>
          </a:p>
        </p:txBody>
      </p:sp>
      <p:pic>
        <p:nvPicPr>
          <p:cNvPr id="580" name="Google Shape;58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630" y="1447510"/>
            <a:ext cx="3843170" cy="256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9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586" name="Google Shape;586;p29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29</a:t>
            </a:fld>
            <a:endParaRPr/>
          </a:p>
        </p:txBody>
      </p:sp>
      <p:sp>
        <p:nvSpPr>
          <p:cNvPr id="587" name="Google Shape;587;p29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588" name="Google Shape;588;p29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Inhalt</a:t>
            </a:r>
            <a:endParaRPr sz="2400"/>
          </a:p>
        </p:txBody>
      </p:sp>
      <p:sp>
        <p:nvSpPr>
          <p:cNvPr id="305" name="Google Shape;305;p3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</a:t>
            </a:fld>
            <a:endParaRPr/>
          </a:p>
        </p:txBody>
      </p:sp>
      <p:sp>
        <p:nvSpPr>
          <p:cNvPr id="306" name="Google Shape;306;p3"/>
          <p:cNvSpPr/>
          <p:nvPr/>
        </p:nvSpPr>
        <p:spPr>
          <a:xfrm>
            <a:off x="747293" y="724740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07" name="Google Shape;307;p3"/>
          <p:cNvSpPr/>
          <p:nvPr/>
        </p:nvSpPr>
        <p:spPr>
          <a:xfrm>
            <a:off x="1314653" y="804981"/>
            <a:ext cx="112242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Thema</a:t>
            </a: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3"/>
          <p:cNvSpPr/>
          <p:nvPr/>
        </p:nvSpPr>
        <p:spPr>
          <a:xfrm>
            <a:off x="747293" y="1326019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09" name="Google Shape;309;p3"/>
          <p:cNvSpPr/>
          <p:nvPr/>
        </p:nvSpPr>
        <p:spPr>
          <a:xfrm>
            <a:off x="747293" y="1927298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10" name="Google Shape;310;p3"/>
          <p:cNvSpPr/>
          <p:nvPr/>
        </p:nvSpPr>
        <p:spPr>
          <a:xfrm>
            <a:off x="1314653" y="1403160"/>
            <a:ext cx="11432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Einlesen</a:t>
            </a: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1" name="Google Shape;311;p3"/>
          <p:cNvSpPr/>
          <p:nvPr/>
        </p:nvSpPr>
        <p:spPr>
          <a:xfrm>
            <a:off x="1314653" y="2007539"/>
            <a:ext cx="16186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Disposition</a:t>
            </a:r>
            <a:endParaRPr dirty="0"/>
          </a:p>
        </p:txBody>
      </p:sp>
      <p:sp>
        <p:nvSpPr>
          <p:cNvPr id="312" name="Google Shape;312;p3"/>
          <p:cNvSpPr/>
          <p:nvPr/>
        </p:nvSpPr>
        <p:spPr>
          <a:xfrm>
            <a:off x="747293" y="2531677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13" name="Google Shape;313;p3"/>
          <p:cNvSpPr/>
          <p:nvPr/>
        </p:nvSpPr>
        <p:spPr>
          <a:xfrm>
            <a:off x="1314652" y="2611918"/>
            <a:ext cx="16186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Schreiben</a:t>
            </a: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3"/>
          <p:cNvSpPr/>
          <p:nvPr/>
        </p:nvSpPr>
        <p:spPr>
          <a:xfrm>
            <a:off x="747293" y="3132956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15" name="Google Shape;315;p3"/>
          <p:cNvSpPr/>
          <p:nvPr/>
        </p:nvSpPr>
        <p:spPr>
          <a:xfrm>
            <a:off x="747293" y="3734235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16" name="Google Shape;316;p3"/>
          <p:cNvSpPr/>
          <p:nvPr/>
        </p:nvSpPr>
        <p:spPr>
          <a:xfrm>
            <a:off x="1314653" y="3210097"/>
            <a:ext cx="15462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Formelles</a:t>
            </a: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7" name="Google Shape;317;p3"/>
          <p:cNvSpPr/>
          <p:nvPr/>
        </p:nvSpPr>
        <p:spPr>
          <a:xfrm>
            <a:off x="1314652" y="3814476"/>
            <a:ext cx="18268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Stolpersteine</a:t>
            </a:r>
            <a:endParaRPr dirty="0"/>
          </a:p>
        </p:txBody>
      </p:sp>
      <p:pic>
        <p:nvPicPr>
          <p:cNvPr id="318" name="Google Shape;3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630" y="1447510"/>
            <a:ext cx="3843170" cy="256287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"/>
          <p:cNvSpPr/>
          <p:nvPr/>
        </p:nvSpPr>
        <p:spPr>
          <a:xfrm>
            <a:off x="-61137" y="0"/>
            <a:ext cx="7113859" cy="4549096"/>
          </a:xfrm>
          <a:prstGeom prst="rect">
            <a:avLst/>
          </a:prstGeom>
          <a:solidFill>
            <a:schemeClr val="lt1"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"/>
          <p:cNvSpPr/>
          <p:nvPr/>
        </p:nvSpPr>
        <p:spPr>
          <a:xfrm>
            <a:off x="7052723" y="1150897"/>
            <a:ext cx="2091278" cy="3992603"/>
          </a:xfrm>
          <a:prstGeom prst="rect">
            <a:avLst/>
          </a:prstGeom>
          <a:solidFill>
            <a:schemeClr val="lt1"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7463" y="844470"/>
            <a:ext cx="2272333" cy="345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"/>
          <p:cNvSpPr txBox="1"/>
          <p:nvPr/>
        </p:nvSpPr>
        <p:spPr>
          <a:xfrm>
            <a:off x="747293" y="39184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1400" b="1" cap="small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Peter Forstmoser / Regina Ogorek / Benjamin Schindler</a:t>
            </a:r>
            <a:r>
              <a:rPr lang="de-CH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Juristisches Arbeiten, 6. Aufl., Zürich/Basel/Genf 2018</a:t>
            </a:r>
            <a:endParaRPr sz="1400" b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0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30</a:t>
            </a:fld>
            <a:endParaRPr/>
          </a:p>
        </p:txBody>
      </p:sp>
      <p:sp>
        <p:nvSpPr>
          <p:cNvPr id="595" name="Google Shape;595;p30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596" name="Google Shape;596;p30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033" y="1046438"/>
            <a:ext cx="2505199" cy="360724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03" name="Google Shape;603;p31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31</a:t>
            </a:fld>
            <a:endParaRPr/>
          </a:p>
        </p:txBody>
      </p:sp>
      <p:sp>
        <p:nvSpPr>
          <p:cNvPr id="604" name="Google Shape;604;p31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605" name="Google Shape;605;p31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96" y="1357161"/>
            <a:ext cx="3654308" cy="314332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2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12" name="Google Shape;612;p32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32</a:t>
            </a:fld>
            <a:endParaRPr/>
          </a:p>
        </p:txBody>
      </p:sp>
      <p:sp>
        <p:nvSpPr>
          <p:cNvPr id="613" name="Google Shape;613;p32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614" name="Google Shape;614;p32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Google Shape;6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186" y="1129823"/>
            <a:ext cx="4482570" cy="343073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3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21" name="Google Shape;621;p33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33</a:t>
            </a:fld>
            <a:endParaRPr/>
          </a:p>
        </p:txBody>
      </p:sp>
      <p:sp>
        <p:nvSpPr>
          <p:cNvPr id="622" name="Google Shape;622;p33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623" name="Google Shape;623;p33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681" y="1129823"/>
            <a:ext cx="4020345" cy="354887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4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30" name="Google Shape;630;p34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34</a:t>
            </a:fld>
            <a:endParaRPr/>
          </a:p>
        </p:txBody>
      </p:sp>
      <p:sp>
        <p:nvSpPr>
          <p:cNvPr id="631" name="Google Shape;631;p34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632" name="Google Shape;632;p34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5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38" name="Google Shape;638;p35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35</a:t>
            </a:fld>
            <a:endParaRPr/>
          </a:p>
        </p:txBody>
      </p:sp>
      <p:sp>
        <p:nvSpPr>
          <p:cNvPr id="639" name="Google Shape;639;p35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640" name="Google Shape;640;p35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46" name="Google Shape;646;p36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36</a:t>
            </a:fld>
            <a:endParaRPr/>
          </a:p>
        </p:txBody>
      </p:sp>
      <p:sp>
        <p:nvSpPr>
          <p:cNvPr id="647" name="Google Shape;647;p36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648" name="Google Shape;648;p36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151704"/>
            <a:ext cx="3478028" cy="331993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7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55" name="Google Shape;655;p37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37</a:t>
            </a:fld>
            <a:endParaRPr/>
          </a:p>
        </p:txBody>
      </p:sp>
      <p:sp>
        <p:nvSpPr>
          <p:cNvPr id="656" name="Google Shape;656;p37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657" name="Google Shape;657;p37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8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63" name="Google Shape;663;p38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38</a:t>
            </a:fld>
            <a:endParaRPr/>
          </a:p>
        </p:txBody>
      </p:sp>
      <p:sp>
        <p:nvSpPr>
          <p:cNvPr id="664" name="Google Shape;664;p38"/>
          <p:cNvSpPr txBox="1"/>
          <p:nvPr/>
        </p:nvSpPr>
        <p:spPr>
          <a:xfrm>
            <a:off x="447793" y="1357161"/>
            <a:ext cx="8517787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Deckblatt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Inhaltsverzeichnis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Materialienverzeichnis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Erlassverzeichnis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Ggf. Rechtsprechungsverzeichnis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Textteil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Eigenständigkeitserklärung</a:t>
            </a:r>
            <a:endParaRPr/>
          </a:p>
        </p:txBody>
      </p:sp>
      <p:sp>
        <p:nvSpPr>
          <p:cNvPr id="665" name="Google Shape;665;p38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Aufbau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6" name="Google Shape;66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345" y="1129824"/>
            <a:ext cx="2779200" cy="336618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9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72" name="Google Shape;672;p39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39</a:t>
            </a:fld>
            <a:endParaRPr/>
          </a:p>
        </p:txBody>
      </p:sp>
      <p:sp>
        <p:nvSpPr>
          <p:cNvPr id="673" name="Google Shape;673;p39"/>
          <p:cNvSpPr txBox="1"/>
          <p:nvPr/>
        </p:nvSpPr>
        <p:spPr>
          <a:xfrm>
            <a:off x="447793" y="1357161"/>
            <a:ext cx="8517787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 dem Einlesen erstellen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Strukturieren des Vorgehens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Sinnvoller Aufbau der Arbeit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 dem Betreuer besprechen (Holschuld!)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Verfeinern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 «roten Faden» achten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Chronologisch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Vom Allgemeinen zum Besonderen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Tatbestand und Rechtsfolge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Jeder Satz braucht eine Berechtigung!</a:t>
            </a:r>
            <a:endParaRPr/>
          </a:p>
        </p:txBody>
      </p:sp>
      <p:sp>
        <p:nvSpPr>
          <p:cNvPr id="674" name="Google Shape;674;p39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Grobdisposition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Inhalt</a:t>
            </a:r>
            <a:endParaRPr sz="2400"/>
          </a:p>
        </p:txBody>
      </p:sp>
      <p:sp>
        <p:nvSpPr>
          <p:cNvPr id="328" name="Google Shape;328;p4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</a:t>
            </a:fld>
            <a:endParaRPr/>
          </a:p>
        </p:txBody>
      </p:sp>
      <p:sp>
        <p:nvSpPr>
          <p:cNvPr id="329" name="Google Shape;329;p4"/>
          <p:cNvSpPr/>
          <p:nvPr/>
        </p:nvSpPr>
        <p:spPr>
          <a:xfrm>
            <a:off x="747293" y="724740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30" name="Google Shape;330;p4"/>
          <p:cNvSpPr/>
          <p:nvPr/>
        </p:nvSpPr>
        <p:spPr>
          <a:xfrm>
            <a:off x="1314649" y="804975"/>
            <a:ext cx="122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Thema</a:t>
            </a:r>
            <a:endParaRPr sz="1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1" name="Google Shape;331;p4"/>
          <p:cNvSpPr/>
          <p:nvPr/>
        </p:nvSpPr>
        <p:spPr>
          <a:xfrm>
            <a:off x="747293" y="1326019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32" name="Google Shape;332;p4"/>
          <p:cNvSpPr/>
          <p:nvPr/>
        </p:nvSpPr>
        <p:spPr>
          <a:xfrm>
            <a:off x="747293" y="1927298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3" name="Google Shape;333;p4"/>
          <p:cNvSpPr/>
          <p:nvPr/>
        </p:nvSpPr>
        <p:spPr>
          <a:xfrm>
            <a:off x="1314649" y="1403150"/>
            <a:ext cx="126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Einlesen</a:t>
            </a:r>
            <a:endParaRPr sz="1600" b="1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4" name="Google Shape;334;p4"/>
          <p:cNvSpPr/>
          <p:nvPr/>
        </p:nvSpPr>
        <p:spPr>
          <a:xfrm>
            <a:off x="1314649" y="2007550"/>
            <a:ext cx="1636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Disposition</a:t>
            </a:r>
            <a:endParaRPr/>
          </a:p>
        </p:txBody>
      </p:sp>
      <p:sp>
        <p:nvSpPr>
          <p:cNvPr id="335" name="Google Shape;335;p4"/>
          <p:cNvSpPr/>
          <p:nvPr/>
        </p:nvSpPr>
        <p:spPr>
          <a:xfrm>
            <a:off x="747293" y="2531677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36" name="Google Shape;336;p4"/>
          <p:cNvSpPr/>
          <p:nvPr/>
        </p:nvSpPr>
        <p:spPr>
          <a:xfrm>
            <a:off x="1314647" y="2611925"/>
            <a:ext cx="21336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Schreiben</a:t>
            </a:r>
            <a:endParaRPr sz="1600" b="1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7" name="Google Shape;337;p4"/>
          <p:cNvSpPr/>
          <p:nvPr/>
        </p:nvSpPr>
        <p:spPr>
          <a:xfrm>
            <a:off x="747293" y="3132956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38" name="Google Shape;338;p4"/>
          <p:cNvSpPr/>
          <p:nvPr/>
        </p:nvSpPr>
        <p:spPr>
          <a:xfrm>
            <a:off x="747293" y="3734235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39" name="Google Shape;339;p4"/>
          <p:cNvSpPr/>
          <p:nvPr/>
        </p:nvSpPr>
        <p:spPr>
          <a:xfrm>
            <a:off x="1314649" y="3210100"/>
            <a:ext cx="141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Formelles</a:t>
            </a:r>
            <a:endParaRPr sz="1600" b="1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0" name="Google Shape;340;p4"/>
          <p:cNvSpPr/>
          <p:nvPr/>
        </p:nvSpPr>
        <p:spPr>
          <a:xfrm>
            <a:off x="1314650" y="3814475"/>
            <a:ext cx="163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Stolpersteine</a:t>
            </a:r>
            <a:endParaRPr/>
          </a:p>
        </p:txBody>
      </p:sp>
      <p:pic>
        <p:nvPicPr>
          <p:cNvPr id="341" name="Google Shape;3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630" y="1447510"/>
            <a:ext cx="3843170" cy="256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0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81" name="Google Shape;681;p40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40</a:t>
            </a:fld>
            <a:endParaRPr/>
          </a:p>
        </p:txBody>
      </p:sp>
      <p:sp>
        <p:nvSpPr>
          <p:cNvPr id="682" name="Google Shape;682;p40"/>
          <p:cNvSpPr txBox="1"/>
          <p:nvPr/>
        </p:nvSpPr>
        <p:spPr>
          <a:xfrm>
            <a:off x="447793" y="1357161"/>
            <a:ext cx="8517787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Einleitung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Problematik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Vorgehensweise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Allgemeiner Teil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Theoretische Grundlagen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Definitionen, Abgrenzungen, Zwecke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Besonderer Teil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Lösung der Forschungsfrage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Verknüpfung zum allgemeinen Teil herstellen!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Eigene Meinung</a:t>
            </a:r>
            <a:endParaRPr/>
          </a:p>
        </p:txBody>
      </p:sp>
      <p:sp>
        <p:nvSpPr>
          <p:cNvPr id="683" name="Google Shape;683;p40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Theoretische Abhandlung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1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89" name="Google Shape;689;p41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41</a:t>
            </a:fld>
            <a:endParaRPr/>
          </a:p>
        </p:txBody>
      </p:sp>
      <p:sp>
        <p:nvSpPr>
          <p:cNvPr id="690" name="Google Shape;690;p41"/>
          <p:cNvSpPr txBox="1"/>
          <p:nvPr/>
        </p:nvSpPr>
        <p:spPr>
          <a:xfrm>
            <a:off x="447793" y="1357161"/>
            <a:ext cx="8517787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Haftung der Revisionsstelle im Aktienrecht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Einleitung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Aktienrechtliche Verantwortlichkeit der Organe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Haftung von Verwaltungsrat und Geschäftsleitung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Haftung der Revisionsstelle 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Besondere Rolle der Revisionsstelle in der Aktiengesellschaft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Heutige Rechtslage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Differenzierte Solidarität zwischen Revisionsstelle und übrigen Organen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Problematik der aktuellen Rechtslage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Aktuelle Revisionsbemühungen 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Betragsmässige Haftungsbeschränkung für die Revisionsstelle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Aufhebung der Solidarhaftung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usw.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Fazit</a:t>
            </a:r>
            <a:endParaRPr/>
          </a:p>
        </p:txBody>
      </p:sp>
      <p:sp>
        <p:nvSpPr>
          <p:cNvPr id="691" name="Google Shape;691;p41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Theoretische Abhandlung – privatrechtliches Beispiel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2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697" name="Google Shape;697;p42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42</a:t>
            </a:fld>
            <a:endParaRPr/>
          </a:p>
        </p:txBody>
      </p:sp>
      <p:sp>
        <p:nvSpPr>
          <p:cNvPr id="698" name="Google Shape;698;p42"/>
          <p:cNvSpPr txBox="1"/>
          <p:nvPr/>
        </p:nvSpPr>
        <p:spPr>
          <a:xfrm>
            <a:off x="447793" y="1357161"/>
            <a:ext cx="8517787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Rechtsschutz gegen Rayonverbote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Einleitung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Vorgaben zum Rechtsschutz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Rechtsweggarantie (Art. 29a BV)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Allgemeine Verfahrensgarantien (Art. 29 BV)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Rechtliche Einordnung des Rayonverbots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Handlungsformen des Staates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Qualifikation des Rayonverbots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Anforderungen an den Rechtsschutz gegen Rayonverbote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Direkte Anfechtbarkeit oder Feststellungsverfügung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Nachzureichende Begründung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de-CH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Überprüfung durch ein Gericht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Fazit</a:t>
            </a:r>
            <a:endParaRPr/>
          </a:p>
        </p:txBody>
      </p:sp>
      <p:sp>
        <p:nvSpPr>
          <p:cNvPr id="699" name="Google Shape;699;p42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Theoretische Abhandlung – öffentlich-rechtliches Beispiel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3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705" name="Google Shape;705;p43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43</a:t>
            </a:fld>
            <a:endParaRPr/>
          </a:p>
        </p:txBody>
      </p:sp>
      <p:sp>
        <p:nvSpPr>
          <p:cNvPr id="706" name="Google Shape;706;p43"/>
          <p:cNvSpPr txBox="1"/>
          <p:nvPr/>
        </p:nvSpPr>
        <p:spPr>
          <a:xfrm>
            <a:off x="447793" y="1357161"/>
            <a:ext cx="8517787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Mögliche Anspruchsgrundlagen nennen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Wechseln zwischen Rechtsgrundlagen, Literatur und Fall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«Wer will was von wem woraus?»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Ansprüche strukturiert prüfen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 um Person (z.B.: A – B; A – C; B – C)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Verschiedene Anspruchsgrundlagen (Vertrag &gt; Unerlaubte Handlung &gt; Ungerechtfertigte Bereicherung &gt; Geschäftsführung ohne Auftrag &gt; culpa in contrahendo)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Voraussetzungen jeder Anspruchsgrundlage prüfen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Spezielle Schemata oder Subsumtionsschema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Ergebnis im Fazit resümieren</a:t>
            </a:r>
            <a:endParaRPr/>
          </a:p>
        </p:txBody>
      </p:sp>
      <p:sp>
        <p:nvSpPr>
          <p:cNvPr id="707" name="Google Shape;707;p43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Fall-Lösung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4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713" name="Google Shape;713;p44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44</a:t>
            </a:fld>
            <a:endParaRPr/>
          </a:p>
        </p:txBody>
      </p:sp>
      <p:sp>
        <p:nvSpPr>
          <p:cNvPr id="714" name="Google Shape;714;p44"/>
          <p:cNvSpPr txBox="1"/>
          <p:nvPr/>
        </p:nvSpPr>
        <p:spPr>
          <a:xfrm>
            <a:off x="447793" y="1357161"/>
            <a:ext cx="8517787" cy="31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Wurden die Grundrechte des X verletzt?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romanUcPeriod"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Sachverhalt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romanUcPeriod"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Meinungsfreiheit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U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Schutzbereich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U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Träger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U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Adressat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U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Gesetzliche Grundlage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U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Öffentliches Interesse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U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Verhältnismässigkeit</a:t>
            </a:r>
            <a:endParaRPr/>
          </a:p>
          <a:p>
            <a:pPr marL="13716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romanUcPeriod"/>
            </a:pPr>
            <a:r>
              <a:rPr lang="de-CH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Geeignetheit</a:t>
            </a:r>
            <a:endParaRPr/>
          </a:p>
          <a:p>
            <a:pPr marL="13716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romanUcPeriod"/>
            </a:pPr>
            <a:r>
              <a:rPr lang="de-CH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Erforderlichkeit</a:t>
            </a:r>
            <a:endParaRPr/>
          </a:p>
          <a:p>
            <a:pPr marL="13716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romanUcPeriod"/>
            </a:pPr>
            <a:r>
              <a:rPr lang="de-CH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Zweck-Mittel-Relation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U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Kernbereich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romanUcPeriod"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Religionsfreiheit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U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Schutzbereich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U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usw.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romanUcPeriod"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Fazit</a:t>
            </a:r>
            <a:endParaRPr/>
          </a:p>
        </p:txBody>
      </p:sp>
      <p:sp>
        <p:nvSpPr>
          <p:cNvPr id="715" name="Google Shape;715;p44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Fall-Lösung – öffentlich-rechtliches Beispiel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5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721" name="Google Shape;721;p45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45</a:t>
            </a:fld>
            <a:endParaRPr/>
          </a:p>
        </p:txBody>
      </p:sp>
      <p:sp>
        <p:nvSpPr>
          <p:cNvPr id="722" name="Google Shape;722;p45"/>
          <p:cNvSpPr txBox="1"/>
          <p:nvPr/>
        </p:nvSpPr>
        <p:spPr>
          <a:xfrm>
            <a:off x="447793" y="1357161"/>
            <a:ext cx="851778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Angestellter Z des Malermeisters Y zerstört bei Arbeiten einen Teppich des Auftraggebers A.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romanUcPeriod"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Sachverhalt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romanUcPeriod"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gegenüber Y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 Werkvertrag</a:t>
            </a:r>
            <a:endParaRPr/>
          </a:p>
          <a:p>
            <a:pPr marL="13716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lphaLcPeriod"/>
            </a:pPr>
            <a:r>
              <a:rPr lang="de-CH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Vorliegen eines Werkvertrags</a:t>
            </a:r>
            <a:endParaRPr/>
          </a:p>
          <a:p>
            <a:pPr marL="13716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lphaLcPeriod"/>
            </a:pPr>
            <a:r>
              <a:rPr lang="de-CH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Vertragsverletzung</a:t>
            </a:r>
            <a:endParaRPr/>
          </a:p>
          <a:p>
            <a:pPr marL="13716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lphaLcPeriod"/>
            </a:pPr>
            <a:r>
              <a:rPr lang="de-CH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usw.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 Geschäftsherrenhaftung</a:t>
            </a:r>
            <a:endParaRPr/>
          </a:p>
          <a:p>
            <a:pPr marL="13716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lphaLcPeriod"/>
            </a:pPr>
            <a:r>
              <a:rPr lang="de-CH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Schaden</a:t>
            </a:r>
            <a:endParaRPr/>
          </a:p>
          <a:p>
            <a:pPr marL="13716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lphaLcPeriod"/>
            </a:pPr>
            <a:r>
              <a:rPr lang="de-CH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Subordinationsverhältnis</a:t>
            </a:r>
            <a:endParaRPr/>
          </a:p>
          <a:p>
            <a:pPr marL="1371600" marR="0" lvl="2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AutoNum type="alphaLcPeriod"/>
            </a:pPr>
            <a:r>
              <a:rPr lang="de-CH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usw.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de-CH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 unerlaubter Handlung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romanUcPeriod"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gegenüber Z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AutoNum type="arabicPeriod"/>
            </a:pPr>
            <a:r>
              <a:rPr lang="de-CH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 unerlaubter Handlung</a:t>
            </a:r>
            <a:endParaRPr/>
          </a:p>
          <a:p>
            <a:pPr marL="971550" marR="0" lvl="1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AutoNum type="arabicPeriod"/>
            </a:pPr>
            <a:r>
              <a:rPr lang="de-CH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usw.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romanUcPeriod"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Fazit</a:t>
            </a:r>
            <a:endParaRPr/>
          </a:p>
        </p:txBody>
      </p:sp>
      <p:sp>
        <p:nvSpPr>
          <p:cNvPr id="723" name="Google Shape;723;p45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Fall-Lösung – privatrechtliches Beispiel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6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730" name="Google Shape;730;p46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46</a:t>
            </a:fld>
            <a:endParaRPr/>
          </a:p>
        </p:txBody>
      </p:sp>
      <p:sp>
        <p:nvSpPr>
          <p:cNvPr id="731" name="Google Shape;731;p46"/>
          <p:cNvSpPr txBox="1"/>
          <p:nvPr/>
        </p:nvSpPr>
        <p:spPr>
          <a:xfrm>
            <a:off x="447793" y="1357161"/>
            <a:ext cx="8517787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Vorlegen der Grobdisposition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Evtl. mehrere Varianten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Problemfelder vollständig erfasst?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Gewichtung ansprechen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Inklusive Literaturverzeichnis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Formelles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Zitierstandard (</a:t>
            </a:r>
            <a:r>
              <a:rPr lang="de-CH" sz="160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Forstmoser/Ogorek/Schindler</a:t>
            </a: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Layout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Umfang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Spezielle Wünsche (z.B. abbrechen oder weiterfahren nach fehlgeschlagener Prüfung…)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 grossen Änderungen erneut kontaktieren</a:t>
            </a:r>
            <a:endParaRPr/>
          </a:p>
        </p:txBody>
      </p:sp>
      <p:sp>
        <p:nvSpPr>
          <p:cNvPr id="732" name="Google Shape;732;p46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Gesprächspunkte mit dem Referenten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7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Disposition</a:t>
            </a:r>
            <a:endParaRPr/>
          </a:p>
        </p:txBody>
      </p:sp>
      <p:sp>
        <p:nvSpPr>
          <p:cNvPr id="738" name="Google Shape;738;p47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47</a:t>
            </a:fld>
            <a:endParaRPr/>
          </a:p>
        </p:txBody>
      </p:sp>
      <p:sp>
        <p:nvSpPr>
          <p:cNvPr id="739" name="Google Shape;739;p47"/>
          <p:cNvSpPr txBox="1"/>
          <p:nvPr/>
        </p:nvSpPr>
        <p:spPr>
          <a:xfrm>
            <a:off x="447793" y="1357161"/>
            <a:ext cx="851778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Ständiges Recherchieren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Fragen in der Literatur nachschlagen, aber: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Exkurse vermeiden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Literaturverzeichnisse und Nachweise der verwendeten Quellen nutzen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Nachvollziehbar entscheiden (Aufbau, Reihenfolge, Argumentation, etc.)</a:t>
            </a:r>
            <a:endParaRPr/>
          </a:p>
        </p:txBody>
      </p:sp>
      <p:sp>
        <p:nvSpPr>
          <p:cNvPr id="740" name="Google Shape;740;p47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Erstellen der Arbeit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8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Inhalt</a:t>
            </a:r>
            <a:endParaRPr sz="2400"/>
          </a:p>
        </p:txBody>
      </p:sp>
      <p:sp>
        <p:nvSpPr>
          <p:cNvPr id="747" name="Google Shape;747;p48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48</a:t>
            </a:fld>
            <a:endParaRPr/>
          </a:p>
        </p:txBody>
      </p:sp>
      <p:sp>
        <p:nvSpPr>
          <p:cNvPr id="748" name="Google Shape;748;p48"/>
          <p:cNvSpPr/>
          <p:nvPr/>
        </p:nvSpPr>
        <p:spPr>
          <a:xfrm>
            <a:off x="747293" y="724740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49" name="Google Shape;749;p48"/>
          <p:cNvSpPr/>
          <p:nvPr/>
        </p:nvSpPr>
        <p:spPr>
          <a:xfrm>
            <a:off x="1314653" y="804981"/>
            <a:ext cx="9925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Thema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0" name="Google Shape;750;p48"/>
          <p:cNvSpPr/>
          <p:nvPr/>
        </p:nvSpPr>
        <p:spPr>
          <a:xfrm>
            <a:off x="747293" y="1326019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51" name="Google Shape;751;p48"/>
          <p:cNvSpPr/>
          <p:nvPr/>
        </p:nvSpPr>
        <p:spPr>
          <a:xfrm>
            <a:off x="747293" y="1927298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52" name="Google Shape;752;p48"/>
          <p:cNvSpPr/>
          <p:nvPr/>
        </p:nvSpPr>
        <p:spPr>
          <a:xfrm>
            <a:off x="1314653" y="1403160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Einlesen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3" name="Google Shape;753;p48"/>
          <p:cNvSpPr/>
          <p:nvPr/>
        </p:nvSpPr>
        <p:spPr>
          <a:xfrm>
            <a:off x="1314652" y="2007539"/>
            <a:ext cx="13649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Disposition</a:t>
            </a:r>
            <a:endParaRPr dirty="0"/>
          </a:p>
        </p:txBody>
      </p:sp>
      <p:sp>
        <p:nvSpPr>
          <p:cNvPr id="754" name="Google Shape;754;p48"/>
          <p:cNvSpPr/>
          <p:nvPr/>
        </p:nvSpPr>
        <p:spPr>
          <a:xfrm>
            <a:off x="747293" y="2531677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755" name="Google Shape;755;p48"/>
          <p:cNvSpPr/>
          <p:nvPr/>
        </p:nvSpPr>
        <p:spPr>
          <a:xfrm>
            <a:off x="1314653" y="2611918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Schreiben</a:t>
            </a: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6" name="Google Shape;756;p48"/>
          <p:cNvSpPr/>
          <p:nvPr/>
        </p:nvSpPr>
        <p:spPr>
          <a:xfrm>
            <a:off x="747293" y="3132956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57" name="Google Shape;757;p48"/>
          <p:cNvSpPr/>
          <p:nvPr/>
        </p:nvSpPr>
        <p:spPr>
          <a:xfrm>
            <a:off x="747293" y="3734235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758" name="Google Shape;758;p48"/>
          <p:cNvSpPr/>
          <p:nvPr/>
        </p:nvSpPr>
        <p:spPr>
          <a:xfrm>
            <a:off x="1314653" y="3210097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Formelles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9" name="Google Shape;759;p48"/>
          <p:cNvSpPr/>
          <p:nvPr/>
        </p:nvSpPr>
        <p:spPr>
          <a:xfrm>
            <a:off x="1314653" y="3814476"/>
            <a:ext cx="161937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Stolpersteine</a:t>
            </a:r>
            <a:endParaRPr dirty="0"/>
          </a:p>
        </p:txBody>
      </p:sp>
      <p:pic>
        <p:nvPicPr>
          <p:cNvPr id="760" name="Google Shape;76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630" y="1447510"/>
            <a:ext cx="3843170" cy="256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9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Schreiben</a:t>
            </a:r>
            <a:endParaRPr sz="2200"/>
          </a:p>
        </p:txBody>
      </p:sp>
      <p:sp>
        <p:nvSpPr>
          <p:cNvPr id="766" name="Google Shape;766;p49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49</a:t>
            </a:fld>
            <a:endParaRPr/>
          </a:p>
        </p:txBody>
      </p:sp>
      <p:sp>
        <p:nvSpPr>
          <p:cNvPr id="767" name="Google Shape;767;p49"/>
          <p:cNvSpPr txBox="1"/>
          <p:nvPr/>
        </p:nvSpPr>
        <p:spPr>
          <a:xfrm>
            <a:off x="447793" y="1357161"/>
            <a:ext cx="851778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Korrekt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Klar und präzise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Keine saloppen Wendungen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Fachausdrücke richtig und bewusst verwenden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Unnötige Floskeln sowie Füll- und Fremdwörter vermeiden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Gegenlesen (lassen)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Fremdsprachig?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Faustregel: Ein Gedanke pro Satz, ein Gedankengang pro Absatz</a:t>
            </a:r>
            <a:endParaRPr/>
          </a:p>
        </p:txBody>
      </p:sp>
      <p:sp>
        <p:nvSpPr>
          <p:cNvPr id="768" name="Google Shape;768;p49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Sprache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Thema</a:t>
            </a:r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</a:t>
            </a:fld>
            <a:endParaRPr/>
          </a:p>
        </p:txBody>
      </p:sp>
      <p:sp>
        <p:nvSpPr>
          <p:cNvPr id="348" name="Google Shape;348;p5"/>
          <p:cNvSpPr txBox="1"/>
          <p:nvPr/>
        </p:nvSpPr>
        <p:spPr>
          <a:xfrm>
            <a:off x="447793" y="929768"/>
            <a:ext cx="8239007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Genaues Lesen der Aufgabenstellung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Einordnen der Fragestellung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Öffentliches Recht oder Privatrecht?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Fallbearbeitung oder Themenarbeit?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Massgebliche Rechtsgrundlagen finden und lesen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Überblick verschaffen und erste Quellen suchen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Bibliothekskatalog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Swisslex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827" y="2787803"/>
            <a:ext cx="831308" cy="28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2777" y="3069062"/>
            <a:ext cx="967407" cy="28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"/>
          <p:cNvPicPr preferRelativeResize="0"/>
          <p:nvPr/>
        </p:nvPicPr>
        <p:blipFill rotWithShape="1">
          <a:blip r:embed="rId5">
            <a:alphaModFix/>
          </a:blip>
          <a:srcRect t="34811" b="41767"/>
          <a:stretch/>
        </p:blipFill>
        <p:spPr>
          <a:xfrm>
            <a:off x="3248296" y="3372149"/>
            <a:ext cx="981888" cy="22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0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Inhalt</a:t>
            </a:r>
            <a:endParaRPr sz="2400"/>
          </a:p>
        </p:txBody>
      </p:sp>
      <p:sp>
        <p:nvSpPr>
          <p:cNvPr id="774" name="Google Shape;774;p50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50</a:t>
            </a:fld>
            <a:endParaRPr/>
          </a:p>
        </p:txBody>
      </p:sp>
      <p:sp>
        <p:nvSpPr>
          <p:cNvPr id="775" name="Google Shape;775;p50"/>
          <p:cNvSpPr/>
          <p:nvPr/>
        </p:nvSpPr>
        <p:spPr>
          <a:xfrm>
            <a:off x="747293" y="724740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76" name="Google Shape;776;p50"/>
          <p:cNvSpPr/>
          <p:nvPr/>
        </p:nvSpPr>
        <p:spPr>
          <a:xfrm>
            <a:off x="1314653" y="804981"/>
            <a:ext cx="9925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Thema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7" name="Google Shape;777;p50"/>
          <p:cNvSpPr/>
          <p:nvPr/>
        </p:nvSpPr>
        <p:spPr>
          <a:xfrm>
            <a:off x="747293" y="1326019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78" name="Google Shape;778;p50"/>
          <p:cNvSpPr/>
          <p:nvPr/>
        </p:nvSpPr>
        <p:spPr>
          <a:xfrm>
            <a:off x="747293" y="1927298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79" name="Google Shape;779;p50"/>
          <p:cNvSpPr/>
          <p:nvPr/>
        </p:nvSpPr>
        <p:spPr>
          <a:xfrm>
            <a:off x="1314653" y="1403160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Einlesen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0" name="Google Shape;780;p50"/>
          <p:cNvSpPr/>
          <p:nvPr/>
        </p:nvSpPr>
        <p:spPr>
          <a:xfrm>
            <a:off x="1314652" y="2007539"/>
            <a:ext cx="16114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Disposition</a:t>
            </a:r>
            <a:endParaRPr dirty="0"/>
          </a:p>
        </p:txBody>
      </p:sp>
      <p:sp>
        <p:nvSpPr>
          <p:cNvPr id="781" name="Google Shape;781;p50"/>
          <p:cNvSpPr/>
          <p:nvPr/>
        </p:nvSpPr>
        <p:spPr>
          <a:xfrm>
            <a:off x="747293" y="2531677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782" name="Google Shape;782;p50"/>
          <p:cNvSpPr/>
          <p:nvPr/>
        </p:nvSpPr>
        <p:spPr>
          <a:xfrm>
            <a:off x="1314652" y="2611918"/>
            <a:ext cx="13808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Schreiben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3" name="Google Shape;783;p50"/>
          <p:cNvSpPr/>
          <p:nvPr/>
        </p:nvSpPr>
        <p:spPr>
          <a:xfrm>
            <a:off x="747293" y="3132956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84" name="Google Shape;784;p50"/>
          <p:cNvSpPr/>
          <p:nvPr/>
        </p:nvSpPr>
        <p:spPr>
          <a:xfrm>
            <a:off x="747293" y="3734235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785" name="Google Shape;785;p50"/>
          <p:cNvSpPr/>
          <p:nvPr/>
        </p:nvSpPr>
        <p:spPr>
          <a:xfrm>
            <a:off x="1314653" y="3210097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Formelles</a:t>
            </a: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6" name="Google Shape;786;p50"/>
          <p:cNvSpPr/>
          <p:nvPr/>
        </p:nvSpPr>
        <p:spPr>
          <a:xfrm>
            <a:off x="1314653" y="3814476"/>
            <a:ext cx="16114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Stolpersteine</a:t>
            </a:r>
            <a:endParaRPr dirty="0"/>
          </a:p>
        </p:txBody>
      </p:sp>
      <p:pic>
        <p:nvPicPr>
          <p:cNvPr id="787" name="Google Shape;78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630" y="1447510"/>
            <a:ext cx="3843170" cy="256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1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Formelles</a:t>
            </a:r>
            <a:endParaRPr sz="2200"/>
          </a:p>
        </p:txBody>
      </p:sp>
      <p:sp>
        <p:nvSpPr>
          <p:cNvPr id="793" name="Google Shape;793;p51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51</a:t>
            </a:fld>
            <a:endParaRPr/>
          </a:p>
        </p:txBody>
      </p:sp>
      <p:sp>
        <p:nvSpPr>
          <p:cNvPr id="794" name="Google Shape;794;p51"/>
          <p:cNvSpPr txBox="1"/>
          <p:nvPr/>
        </p:nvSpPr>
        <p:spPr>
          <a:xfrm>
            <a:off x="447793" y="1357161"/>
            <a:ext cx="8517787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Zweck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Redlichkeit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Nachvollziehbarkeit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Weiterführende Informationen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paraphrasierend (Regelfall)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wörtlich (Ausnahme)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Keine einheitlichen Vorschriften (aber: einheitlich zitieren!)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Forstmoser/Ogorek/Schindler</a:t>
            </a: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Juristisches Arbeiten, 6. Aufl., Zürich 2018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−"/>
            </a:pPr>
            <a:r>
              <a:rPr lang="de-CH" sz="1600" b="0" i="0" u="none" strike="noStrike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Tercier/Roten</a:t>
            </a:r>
            <a:r>
              <a:rPr lang="de-CH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recherche et la rédaction juridiques, 6. Aufl., Genf 2011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C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Anweisungen des Betreuers befolgen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51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2"/>
          <p:cNvSpPr txBox="1">
            <a:spLocks noGrp="1"/>
          </p:cNvSpPr>
          <p:nvPr>
            <p:ph type="title"/>
          </p:nvPr>
        </p:nvSpPr>
        <p:spPr>
          <a:xfrm>
            <a:off x="457200" y="226138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Formelles</a:t>
            </a:r>
            <a:endParaRPr sz="2200"/>
          </a:p>
        </p:txBody>
      </p:sp>
      <p:sp>
        <p:nvSpPr>
          <p:cNvPr id="801" name="Google Shape;801;p52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52</a:t>
            </a:fld>
            <a:endParaRPr/>
          </a:p>
        </p:txBody>
      </p:sp>
      <p:sp>
        <p:nvSpPr>
          <p:cNvPr id="802" name="Google Shape;802;p52"/>
          <p:cNvSpPr txBox="1"/>
          <p:nvPr/>
        </p:nvSpPr>
        <p:spPr>
          <a:xfrm>
            <a:off x="447793" y="1357161"/>
            <a:ext cx="8517787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Fussnoten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de-CH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Beginnt mit Grossbuchstaben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−"/>
            </a:pPr>
            <a:r>
              <a:rPr lang="de-CH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Endet mit Punkt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Autoren in Kapitälchen: </a:t>
            </a:r>
            <a:r>
              <a:rPr lang="de-CH" sz="2400" cap="smal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Müller</a:t>
            </a:r>
            <a: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nicht MÜLLER </a:t>
            </a:r>
            <a:b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de-CH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ctrl-shift-q</a:t>
            </a:r>
            <a: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⌘-</a:t>
            </a:r>
            <a:r>
              <a:rPr lang="de-CH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shift-k</a:t>
            </a:r>
            <a: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); Herausgeber nicht in Kapitälchen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Mehrere Werke eines Autors durch Kurztitel unterscheiden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 vorhanden Randziffern statt Seiten angeben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Quellenangaben durch Semikolon trennen</a:t>
            </a:r>
            <a:endParaRPr dirty="0"/>
          </a:p>
        </p:txBody>
      </p:sp>
      <p:sp>
        <p:nvSpPr>
          <p:cNvPr id="803" name="Google Shape;803;p52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Zitieren - Grundsätze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Formelles</a:t>
            </a:r>
            <a:endParaRPr sz="220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53</a:t>
            </a:fld>
            <a:endParaRPr/>
          </a:p>
        </p:txBody>
      </p:sp>
      <p:sp>
        <p:nvSpPr>
          <p:cNvPr id="810" name="Google Shape;810;p53"/>
          <p:cNvSpPr txBox="1"/>
          <p:nvPr/>
        </p:nvSpPr>
        <p:spPr>
          <a:xfrm>
            <a:off x="447793" y="1357161"/>
            <a:ext cx="8517787" cy="355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Verzeichnis: Vollzitat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Text: </a:t>
            </a:r>
            <a:r>
              <a:rPr lang="de-CH" sz="20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Autor,</a:t>
            </a: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(Kurztitel,) Fundstelle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Dissertationen als solche bezeichnen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Mehrere Namen durch Schrägstriche trennen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Auflage und Band angeben wo notwendig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Untertitel nennen wo sinnvoll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53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Zitieren - Bücher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2" name="Google Shape;812;p53"/>
          <p:cNvPicPr preferRelativeResize="0"/>
          <p:nvPr/>
        </p:nvPicPr>
        <p:blipFill rotWithShape="1">
          <a:blip r:embed="rId3">
            <a:alphaModFix/>
          </a:blip>
          <a:srcRect b="25486"/>
          <a:stretch/>
        </p:blipFill>
        <p:spPr>
          <a:xfrm>
            <a:off x="860386" y="1718439"/>
            <a:ext cx="6952577" cy="5950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13" name="Google Shape;813;p53"/>
          <p:cNvPicPr preferRelativeResize="0"/>
          <p:nvPr/>
        </p:nvPicPr>
        <p:blipFill rotWithShape="1">
          <a:blip r:embed="rId4">
            <a:alphaModFix/>
          </a:blip>
          <a:srcRect r="42384" b="34181"/>
          <a:stretch/>
        </p:blipFill>
        <p:spPr>
          <a:xfrm>
            <a:off x="860386" y="2749452"/>
            <a:ext cx="4728117" cy="4834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4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Formelles</a:t>
            </a:r>
            <a:endParaRPr sz="2200"/>
          </a:p>
        </p:txBody>
      </p:sp>
      <p:sp>
        <p:nvSpPr>
          <p:cNvPr id="819" name="Google Shape;819;p54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54</a:t>
            </a:fld>
            <a:endParaRPr/>
          </a:p>
        </p:txBody>
      </p:sp>
      <p:sp>
        <p:nvSpPr>
          <p:cNvPr id="820" name="Google Shape;820;p54"/>
          <p:cNvSpPr txBox="1"/>
          <p:nvPr/>
        </p:nvSpPr>
        <p:spPr>
          <a:xfrm>
            <a:off x="447793" y="1357161"/>
            <a:ext cx="8517787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Verzeichnis: Vollzitat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Text: </a:t>
            </a:r>
            <a:r>
              <a:rPr lang="de-CH" sz="20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Autor,</a:t>
            </a: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(Kurztitel,) Fundstelle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Zeitschriften ins Abkürzungsverzeichnis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Mehrere Namen durch Schrägstriche trennen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Beiträge in Sammelbänden mit «in:» vom Hauptwerk abtrennen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Anfangsseite der Beiträge mit «ff.» angeben</a:t>
            </a:r>
            <a:endParaRPr/>
          </a:p>
        </p:txBody>
      </p:sp>
      <p:sp>
        <p:nvSpPr>
          <p:cNvPr id="821" name="Google Shape;821;p54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Zitieren - Artikel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2" name="Google Shape;82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097" y="1687446"/>
            <a:ext cx="5946570" cy="8843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23" name="Google Shape;823;p54"/>
          <p:cNvPicPr preferRelativeResize="0"/>
          <p:nvPr/>
        </p:nvPicPr>
        <p:blipFill rotWithShape="1">
          <a:blip r:embed="rId4">
            <a:alphaModFix/>
          </a:blip>
          <a:srcRect r="37321"/>
          <a:stretch/>
        </p:blipFill>
        <p:spPr>
          <a:xfrm>
            <a:off x="892097" y="2902035"/>
            <a:ext cx="4496909" cy="4281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5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Formelles</a:t>
            </a:r>
            <a:endParaRPr sz="2200"/>
          </a:p>
        </p:txBody>
      </p:sp>
      <p:sp>
        <p:nvSpPr>
          <p:cNvPr id="829" name="Google Shape;829;p55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55</a:t>
            </a:fld>
            <a:endParaRPr/>
          </a:p>
        </p:txBody>
      </p:sp>
      <p:sp>
        <p:nvSpPr>
          <p:cNvPr id="830" name="Google Shape;830;p55"/>
          <p:cNvSpPr txBox="1"/>
          <p:nvPr/>
        </p:nvSpPr>
        <p:spPr>
          <a:xfrm>
            <a:off x="447793" y="1357161"/>
            <a:ext cx="8517787" cy="321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Verzeichnis: Vollzitat mit Herausgebern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Text: </a:t>
            </a:r>
            <a:r>
              <a:rPr lang="de-CH" sz="20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Autor,</a:t>
            </a: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Kurztitel, Fundstelle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Sich für eine Variante entscheiden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Zitiervorschläge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«Grosse» Kommentare wie Bücher zitieren</a:t>
            </a:r>
            <a:endParaRPr/>
          </a:p>
        </p:txBody>
      </p:sp>
      <p:sp>
        <p:nvSpPr>
          <p:cNvPr id="831" name="Google Shape;831;p55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Zitieren - Kommentare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2" name="Google Shape;83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096" y="1728234"/>
            <a:ext cx="6072596" cy="723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33" name="Google Shape;833;p55"/>
          <p:cNvPicPr preferRelativeResize="0"/>
          <p:nvPr/>
        </p:nvPicPr>
        <p:blipFill rotWithShape="1">
          <a:blip r:embed="rId4">
            <a:alphaModFix/>
          </a:blip>
          <a:srcRect r="54088"/>
          <a:stretch/>
        </p:blipFill>
        <p:spPr>
          <a:xfrm>
            <a:off x="892096" y="2900464"/>
            <a:ext cx="4279801" cy="5562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6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Formelles</a:t>
            </a:r>
            <a:endParaRPr sz="2200"/>
          </a:p>
        </p:txBody>
      </p:sp>
      <p:sp>
        <p:nvSpPr>
          <p:cNvPr id="839" name="Google Shape;839;p56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56</a:t>
            </a:fld>
            <a:endParaRPr/>
          </a:p>
        </p:txBody>
      </p:sp>
      <p:sp>
        <p:nvSpPr>
          <p:cNvPr id="840" name="Google Shape;840;p56"/>
          <p:cNvSpPr txBox="1"/>
          <p:nvPr/>
        </p:nvSpPr>
        <p:spPr>
          <a:xfrm>
            <a:off x="447793" y="1357161"/>
            <a:ext cx="851778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Verzeichnis (falls vorhanden): Signatur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Text: Signatur, Fundstelle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Zweifelsfall gleich zitieren wie das Gericht sich selbst zitiert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 kantonalen Urteilen immer auf den Kanton hinweisen</a:t>
            </a:r>
            <a:endParaRPr/>
          </a:p>
        </p:txBody>
      </p:sp>
      <p:sp>
        <p:nvSpPr>
          <p:cNvPr id="841" name="Google Shape;841;p56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Zitieren - Urteile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2" name="Google Shape;842;p56"/>
          <p:cNvPicPr preferRelativeResize="0"/>
          <p:nvPr/>
        </p:nvPicPr>
        <p:blipFill rotWithShape="1">
          <a:blip r:embed="rId3">
            <a:alphaModFix/>
          </a:blip>
          <a:srcRect r="50352"/>
          <a:stretch/>
        </p:blipFill>
        <p:spPr>
          <a:xfrm>
            <a:off x="892097" y="1772838"/>
            <a:ext cx="4321449" cy="779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43" name="Google Shape;843;p56"/>
          <p:cNvPicPr preferRelativeResize="0"/>
          <p:nvPr/>
        </p:nvPicPr>
        <p:blipFill rotWithShape="1">
          <a:blip r:embed="rId4">
            <a:alphaModFix/>
          </a:blip>
          <a:srcRect r="36707"/>
          <a:stretch/>
        </p:blipFill>
        <p:spPr>
          <a:xfrm>
            <a:off x="892097" y="2984445"/>
            <a:ext cx="5215673" cy="7375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7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Formelles</a:t>
            </a:r>
            <a:endParaRPr sz="2200"/>
          </a:p>
        </p:txBody>
      </p:sp>
      <p:sp>
        <p:nvSpPr>
          <p:cNvPr id="849" name="Google Shape;849;p57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57</a:t>
            </a:fld>
            <a:endParaRPr/>
          </a:p>
        </p:txBody>
      </p:sp>
      <p:sp>
        <p:nvSpPr>
          <p:cNvPr id="850" name="Google Shape;850;p57"/>
          <p:cNvSpPr txBox="1"/>
          <p:nvPr/>
        </p:nvSpPr>
        <p:spPr>
          <a:xfrm>
            <a:off x="447793" y="1357161"/>
            <a:ext cx="8517787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Verzeichnis: Vollzitat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 Text: Abkürzung, Artikel, Absatz …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 kantonalen Gesetzen auf den Kanton hinweisen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admin.ch / bger.li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57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Zitieren - Gesetze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2" name="Google Shape;85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795" y="1772838"/>
            <a:ext cx="7113840" cy="6367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53" name="Google Shape;853;p57"/>
          <p:cNvPicPr preferRelativeResize="0"/>
          <p:nvPr/>
        </p:nvPicPr>
        <p:blipFill rotWithShape="1">
          <a:blip r:embed="rId4">
            <a:alphaModFix/>
          </a:blip>
          <a:srcRect r="60627"/>
          <a:stretch/>
        </p:blipFill>
        <p:spPr>
          <a:xfrm>
            <a:off x="896028" y="3018755"/>
            <a:ext cx="3615513" cy="5479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8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Formelles</a:t>
            </a:r>
            <a:endParaRPr sz="2200"/>
          </a:p>
        </p:txBody>
      </p:sp>
      <p:sp>
        <p:nvSpPr>
          <p:cNvPr id="859" name="Google Shape;859;p58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58</a:t>
            </a:fld>
            <a:endParaRPr/>
          </a:p>
        </p:txBody>
      </p:sp>
      <p:sp>
        <p:nvSpPr>
          <p:cNvPr id="860" name="Google Shape;860;p58"/>
          <p:cNvSpPr txBox="1"/>
          <p:nvPr/>
        </p:nvSpPr>
        <p:spPr>
          <a:xfrm>
            <a:off x="447793" y="929768"/>
            <a:ext cx="82390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Zitieren - Beispiel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53" y="1645251"/>
            <a:ext cx="6537070" cy="256848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862" name="Google Shape;862;p58"/>
          <p:cNvPicPr preferRelativeResize="0"/>
          <p:nvPr/>
        </p:nvPicPr>
        <p:blipFill rotWithShape="1">
          <a:blip r:embed="rId4">
            <a:alphaModFix/>
          </a:blip>
          <a:srcRect l="13459" t="20165" r="22481" b="15834"/>
          <a:stretch/>
        </p:blipFill>
        <p:spPr>
          <a:xfrm>
            <a:off x="1517188" y="1316417"/>
            <a:ext cx="4954592" cy="30937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863" name="Google Shape;863;p58"/>
          <p:cNvPicPr preferRelativeResize="0"/>
          <p:nvPr/>
        </p:nvPicPr>
        <p:blipFill rotWithShape="1">
          <a:blip r:embed="rId5">
            <a:alphaModFix/>
          </a:blip>
          <a:srcRect l="22706" t="11143" r="21203" b="72376"/>
          <a:stretch/>
        </p:blipFill>
        <p:spPr>
          <a:xfrm>
            <a:off x="849254" y="1987702"/>
            <a:ext cx="7139715" cy="131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58"/>
          <p:cNvPicPr preferRelativeResize="0"/>
          <p:nvPr/>
        </p:nvPicPr>
        <p:blipFill rotWithShape="1">
          <a:blip r:embed="rId6">
            <a:alphaModFix/>
          </a:blip>
          <a:srcRect l="17744" t="68527" r="37294" b="12707"/>
          <a:stretch/>
        </p:blipFill>
        <p:spPr>
          <a:xfrm>
            <a:off x="397041" y="2817845"/>
            <a:ext cx="7194885" cy="187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58"/>
          <p:cNvPicPr preferRelativeResize="0"/>
          <p:nvPr/>
        </p:nvPicPr>
        <p:blipFill rotWithShape="1">
          <a:blip r:embed="rId7">
            <a:alphaModFix/>
          </a:blip>
          <a:srcRect l="23308" t="51083" r="26767" b="33519"/>
          <a:stretch/>
        </p:blipFill>
        <p:spPr>
          <a:xfrm>
            <a:off x="305777" y="1772838"/>
            <a:ext cx="7988969" cy="1540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9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Inhalt</a:t>
            </a:r>
            <a:endParaRPr sz="2400"/>
          </a:p>
        </p:txBody>
      </p:sp>
      <p:sp>
        <p:nvSpPr>
          <p:cNvPr id="872" name="Google Shape;872;p59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59</a:t>
            </a:fld>
            <a:endParaRPr/>
          </a:p>
        </p:txBody>
      </p:sp>
      <p:sp>
        <p:nvSpPr>
          <p:cNvPr id="873" name="Google Shape;873;p59"/>
          <p:cNvSpPr/>
          <p:nvPr/>
        </p:nvSpPr>
        <p:spPr>
          <a:xfrm>
            <a:off x="747293" y="724740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74" name="Google Shape;874;p59"/>
          <p:cNvSpPr/>
          <p:nvPr/>
        </p:nvSpPr>
        <p:spPr>
          <a:xfrm>
            <a:off x="1314653" y="804981"/>
            <a:ext cx="9925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Thema</a:t>
            </a:r>
            <a:endParaRPr sz="1600" b="1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5" name="Google Shape;875;p59"/>
          <p:cNvSpPr/>
          <p:nvPr/>
        </p:nvSpPr>
        <p:spPr>
          <a:xfrm>
            <a:off x="747293" y="1326019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76" name="Google Shape;876;p59"/>
          <p:cNvSpPr/>
          <p:nvPr/>
        </p:nvSpPr>
        <p:spPr>
          <a:xfrm>
            <a:off x="747293" y="1927298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77" name="Google Shape;877;p59"/>
          <p:cNvSpPr/>
          <p:nvPr/>
        </p:nvSpPr>
        <p:spPr>
          <a:xfrm>
            <a:off x="1314653" y="1403160"/>
            <a:ext cx="11432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Einlesen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8" name="Google Shape;878;p59"/>
          <p:cNvSpPr/>
          <p:nvPr/>
        </p:nvSpPr>
        <p:spPr>
          <a:xfrm>
            <a:off x="1314653" y="2007539"/>
            <a:ext cx="14638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Disposition</a:t>
            </a:r>
            <a:endParaRPr dirty="0"/>
          </a:p>
        </p:txBody>
      </p:sp>
      <p:sp>
        <p:nvSpPr>
          <p:cNvPr id="879" name="Google Shape;879;p59"/>
          <p:cNvSpPr/>
          <p:nvPr/>
        </p:nvSpPr>
        <p:spPr>
          <a:xfrm>
            <a:off x="747293" y="2531677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80" name="Google Shape;880;p59"/>
          <p:cNvSpPr/>
          <p:nvPr/>
        </p:nvSpPr>
        <p:spPr>
          <a:xfrm>
            <a:off x="1314652" y="2611918"/>
            <a:ext cx="134108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Schreiben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1" name="Google Shape;881;p59"/>
          <p:cNvSpPr/>
          <p:nvPr/>
        </p:nvSpPr>
        <p:spPr>
          <a:xfrm>
            <a:off x="747293" y="3132956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882" name="Google Shape;882;p59"/>
          <p:cNvSpPr/>
          <p:nvPr/>
        </p:nvSpPr>
        <p:spPr>
          <a:xfrm>
            <a:off x="747293" y="3734235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883" name="Google Shape;883;p59"/>
          <p:cNvSpPr/>
          <p:nvPr/>
        </p:nvSpPr>
        <p:spPr>
          <a:xfrm>
            <a:off x="1314653" y="3210097"/>
            <a:ext cx="14638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Formelles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4" name="Google Shape;884;p59"/>
          <p:cNvSpPr/>
          <p:nvPr/>
        </p:nvSpPr>
        <p:spPr>
          <a:xfrm>
            <a:off x="1314652" y="3814476"/>
            <a:ext cx="15637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Stolpersteine</a:t>
            </a:r>
            <a:endParaRPr dirty="0"/>
          </a:p>
        </p:txBody>
      </p:sp>
      <p:pic>
        <p:nvPicPr>
          <p:cNvPr id="885" name="Google Shape;88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630" y="1447510"/>
            <a:ext cx="3843170" cy="256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Thema</a:t>
            </a:r>
            <a:endParaRPr/>
          </a:p>
        </p:txBody>
      </p:sp>
      <p:sp>
        <p:nvSpPr>
          <p:cNvPr id="357" name="Google Shape;357;p6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6</a:t>
            </a:fld>
            <a:endParaRPr/>
          </a:p>
        </p:txBody>
      </p:sp>
      <p:sp>
        <p:nvSpPr>
          <p:cNvPr id="358" name="Google Shape;358;p6"/>
          <p:cNvSpPr txBox="1"/>
          <p:nvPr/>
        </p:nvSpPr>
        <p:spPr>
          <a:xfrm>
            <a:off x="447793" y="929768"/>
            <a:ext cx="82390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Rechtsgebiete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9" name="Google Shape;359;p6"/>
          <p:cNvGraphicFramePr/>
          <p:nvPr/>
        </p:nvGraphicFramePr>
        <p:xfrm>
          <a:off x="447791" y="1634224"/>
          <a:ext cx="8248425" cy="2743210"/>
        </p:xfrm>
        <a:graphic>
          <a:graphicData uri="http://schemas.openxmlformats.org/drawingml/2006/table">
            <a:tbl>
              <a:tblPr firstRow="1" bandRow="1">
                <a:noFill/>
                <a:tableStyleId>{FF602B1F-D130-4DE9-AF1D-30E06C194DF1}</a:tableStyleId>
              </a:tblPr>
              <a:tblGrid>
                <a:gridCol w="433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CH" sz="1800" b="0" u="none" strike="noStrike" cap="none">
                          <a:solidFill>
                            <a:schemeClr val="dk1"/>
                          </a:solidFill>
                        </a:rPr>
                        <a:t>Privatrecht</a:t>
                      </a:r>
                      <a:endParaRPr/>
                    </a:p>
                    <a:p>
                      <a:pPr marL="628650" marR="0" lvl="1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de-CH" sz="1600" b="0" u="none" strike="noStrike" cap="none">
                          <a:solidFill>
                            <a:schemeClr val="dk1"/>
                          </a:solidFill>
                        </a:rPr>
                        <a:t>Zivilgesetzbuch (ZGB; SR 210)</a:t>
                      </a:r>
                      <a:endParaRPr/>
                    </a:p>
                    <a:p>
                      <a:pPr marL="1085850" marR="0" lvl="2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</a:rPr>
                        <a:t>Personenrecht</a:t>
                      </a:r>
                      <a:endParaRPr/>
                    </a:p>
                    <a:p>
                      <a:pPr marL="1085850" marR="0" lvl="2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</a:rPr>
                        <a:t>Familienrecht</a:t>
                      </a:r>
                      <a:endParaRPr/>
                    </a:p>
                    <a:p>
                      <a:pPr marL="1085850" marR="0" lvl="2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</a:rPr>
                        <a:t>Erbrecht</a:t>
                      </a:r>
                      <a:endParaRPr/>
                    </a:p>
                    <a:p>
                      <a:pPr marL="1085850" marR="0" lvl="2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</a:rPr>
                        <a:t>Sachenrecht</a:t>
                      </a:r>
                      <a:endParaRPr/>
                    </a:p>
                    <a:p>
                      <a:pPr marL="628650" marR="0" lvl="1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de-CH" sz="1600" b="0" u="none" strike="noStrike" cap="none">
                          <a:solidFill>
                            <a:schemeClr val="dk1"/>
                          </a:solidFill>
                        </a:rPr>
                        <a:t>Obligationenrecht (OR; SR 220)</a:t>
                      </a:r>
                      <a:endParaRPr/>
                    </a:p>
                    <a:p>
                      <a:pPr marL="1085850" marR="0" lvl="2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</a:rPr>
                        <a:t>Allgemeiner Teil (Art. 1-183)</a:t>
                      </a:r>
                      <a:endParaRPr/>
                    </a:p>
                    <a:p>
                      <a:pPr marL="1085850" marR="0" lvl="2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</a:rPr>
                        <a:t>Besonderer Teil (Art. 184-529)</a:t>
                      </a:r>
                      <a:endParaRPr/>
                    </a:p>
                    <a:p>
                      <a:pPr marL="1085850" marR="0" lvl="2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de-CH" sz="1200" b="0" u="none" strike="noStrike" cap="none">
                          <a:solidFill>
                            <a:schemeClr val="dk1"/>
                          </a:solidFill>
                        </a:rPr>
                        <a:t>Gesellschafts- und Handelsrecht (Art. 529-963)</a:t>
                      </a:r>
                      <a:endParaRPr/>
                    </a:p>
                    <a:p>
                      <a:pPr marL="628650" marR="0" lvl="1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de-CH" sz="1600" b="0" u="none" strike="noStrike" cap="none">
                          <a:solidFill>
                            <a:schemeClr val="dk1"/>
                          </a:solidFill>
                        </a:rPr>
                        <a:t>Nebenerlasse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CH" sz="1800" b="0">
                          <a:solidFill>
                            <a:schemeClr val="dk1"/>
                          </a:solidFill>
                        </a:rPr>
                        <a:t>Öffentliches Recht</a:t>
                      </a:r>
                      <a:endParaRPr/>
                    </a:p>
                    <a:p>
                      <a:pPr marL="628650" marR="0" lvl="1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de-CH" sz="1400" b="0" u="none" strike="noStrike" cap="none">
                          <a:solidFill>
                            <a:schemeClr val="dk1"/>
                          </a:solidFill>
                        </a:rPr>
                        <a:t>Bundesverfassung (BV; SR 101)</a:t>
                      </a:r>
                      <a:endParaRPr/>
                    </a:p>
                    <a:p>
                      <a:pPr marL="628650" marR="0" lvl="1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de-CH" sz="1400" b="0" u="none" strike="noStrike" cap="none">
                          <a:solidFill>
                            <a:schemeClr val="dk1"/>
                          </a:solidFill>
                        </a:rPr>
                        <a:t>Staatsrecht (ParlG; RVOG; BGG; etc.)</a:t>
                      </a:r>
                      <a:endParaRPr/>
                    </a:p>
                    <a:p>
                      <a:pPr marL="628650" marR="0" lvl="1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de-CH" sz="1400" b="0" u="none" strike="noStrike" cap="none">
                          <a:solidFill>
                            <a:schemeClr val="dk1"/>
                          </a:solidFill>
                        </a:rPr>
                        <a:t>Verwaltungsrecht (GSchG; LWG; FinmaG; etc.)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de-CH" sz="1800" b="0">
                          <a:solidFill>
                            <a:schemeClr val="dk1"/>
                          </a:solidFill>
                        </a:rPr>
                        <a:t>Strafrecht</a:t>
                      </a:r>
                      <a:endParaRPr/>
                    </a:p>
                    <a:p>
                      <a:pPr marL="628650" marR="0" lvl="1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de-CH" sz="1400" b="0" u="none" strike="noStrike" cap="none">
                          <a:solidFill>
                            <a:schemeClr val="dk1"/>
                          </a:solidFill>
                        </a:rPr>
                        <a:t>Allgemeiner Teil (Art. 1-110 StGB)</a:t>
                      </a:r>
                      <a:endParaRPr/>
                    </a:p>
                    <a:p>
                      <a:pPr marL="628650" marR="0" lvl="1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de-CH" sz="1400" b="0" u="none" strike="noStrike" cap="none">
                          <a:solidFill>
                            <a:schemeClr val="dk1"/>
                          </a:solidFill>
                        </a:rPr>
                        <a:t>Besonderer Teil (Art. 111-392 StGB)</a:t>
                      </a:r>
                      <a:endParaRPr/>
                    </a:p>
                    <a:p>
                      <a:pPr marL="628650" marR="0" lvl="1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de-CH" sz="1400" b="0" u="none" strike="noStrike" cap="none">
                          <a:solidFill>
                            <a:schemeClr val="dk1"/>
                          </a:solidFill>
                        </a:rPr>
                        <a:t>Nebenstrafrecht (Strafbestimmungen in anderen Erlassen</a:t>
                      </a:r>
                      <a:r>
                        <a:rPr lang="de-CH" sz="1600" b="0" u="none" strike="noStrike" cap="none">
                          <a:solidFill>
                            <a:schemeClr val="dk1"/>
                          </a:solidFill>
                        </a:rPr>
                        <a:t>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60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None/>
            </a:pPr>
            <a:r>
              <a:rPr lang="de-CH" sz="2200"/>
              <a:t>Stolpersteine</a:t>
            </a:r>
            <a:endParaRPr/>
          </a:p>
        </p:txBody>
      </p:sp>
      <p:sp>
        <p:nvSpPr>
          <p:cNvPr id="891" name="Google Shape;891;p60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60</a:t>
            </a:fld>
            <a:endParaRPr/>
          </a:p>
        </p:txBody>
      </p:sp>
      <p:sp>
        <p:nvSpPr>
          <p:cNvPr id="892" name="Google Shape;892;p60"/>
          <p:cNvSpPr txBox="1"/>
          <p:nvPr/>
        </p:nvSpPr>
        <p:spPr>
          <a:xfrm>
            <a:off x="447793" y="1524429"/>
            <a:ext cx="851778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Unvollständige Verzeichnisse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Plagiat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Formelle Ungenauigkeiten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Zeitplan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CH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Arbeit mit den Rechtsgrundlagen und Urteilen</a:t>
            </a:r>
            <a:endParaRPr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61"/>
          <p:cNvSpPr/>
          <p:nvPr/>
        </p:nvSpPr>
        <p:spPr>
          <a:xfrm>
            <a:off x="0" y="0"/>
            <a:ext cx="9222059" cy="5148969"/>
          </a:xfrm>
          <a:prstGeom prst="rect">
            <a:avLst/>
          </a:prstGeom>
          <a:solidFill>
            <a:srgbClr val="0A269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8" name="Google Shape;898;p61"/>
          <p:cNvSpPr/>
          <p:nvPr/>
        </p:nvSpPr>
        <p:spPr>
          <a:xfrm>
            <a:off x="1233257" y="1920301"/>
            <a:ext cx="6677486" cy="294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8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Vielen Dank für Eure Aufmerksamkeit und viel Erfolg bei der Arbeit!</a:t>
            </a:r>
            <a:endParaRPr sz="5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Für Fragen stehen wir gerne zur Verfügung.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CH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-CH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Charlotte </a:t>
            </a:r>
            <a:r>
              <a:rPr lang="de-CH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Arndgen</a:t>
            </a:r>
            <a:r>
              <a:rPr lang="de-CH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CH" sz="1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charlotte.arndgen@student.unisg.ch</a:t>
            </a:r>
            <a:endParaRPr sz="14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de-CH" dirty="0">
                <a:solidFill>
                  <a:schemeClr val="lt1"/>
                </a:solidFill>
                <a:latin typeface="Calibri"/>
                <a:cs typeface="Calibri"/>
                <a:sym typeface="Raleway"/>
              </a:rPr>
              <a:t>Aisha Thüring </a:t>
            </a:r>
            <a:r>
              <a:rPr lang="de-CH" dirty="0" err="1">
                <a:solidFill>
                  <a:schemeClr val="lt1"/>
                </a:solidFill>
                <a:latin typeface="Calibri"/>
                <a:cs typeface="Calibri"/>
                <a:sym typeface="Raleway"/>
              </a:rPr>
              <a:t>aisha.thuering@student.unisg.ch</a:t>
            </a:r>
            <a:endParaRPr dirty="0">
              <a:solidFill>
                <a:schemeClr val="lt1"/>
              </a:solidFill>
              <a:latin typeface="Calibri"/>
              <a:cs typeface="Calibri"/>
              <a:sym typeface="Raleway"/>
            </a:endParaRPr>
          </a:p>
        </p:txBody>
      </p:sp>
      <p:pic>
        <p:nvPicPr>
          <p:cNvPr id="899" name="Google Shape;89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242" y="252011"/>
            <a:ext cx="2015516" cy="11140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0" name="Google Shape;900;p61"/>
          <p:cNvGrpSpPr/>
          <p:nvPr/>
        </p:nvGrpSpPr>
        <p:grpSpPr>
          <a:xfrm>
            <a:off x="4103214" y="1439288"/>
            <a:ext cx="392113" cy="392113"/>
            <a:chOff x="1763713" y="2155825"/>
            <a:chExt cx="392113" cy="392113"/>
          </a:xfrm>
        </p:grpSpPr>
        <p:sp>
          <p:nvSpPr>
            <p:cNvPr id="901" name="Google Shape;901;p61"/>
            <p:cNvSpPr/>
            <p:nvPr/>
          </p:nvSpPr>
          <p:spPr>
            <a:xfrm>
              <a:off x="1763713" y="2155825"/>
              <a:ext cx="392113" cy="392113"/>
            </a:xfrm>
            <a:prstGeom prst="ellipse">
              <a:avLst/>
            </a:prstGeom>
            <a:solidFill>
              <a:srgbClr val="3C5A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61"/>
            <p:cNvSpPr/>
            <p:nvPr/>
          </p:nvSpPr>
          <p:spPr>
            <a:xfrm>
              <a:off x="1897063" y="2236788"/>
              <a:ext cx="125413" cy="231775"/>
            </a:xfrm>
            <a:custGeom>
              <a:avLst/>
              <a:gdLst/>
              <a:ahLst/>
              <a:cxnLst/>
              <a:rect l="l" t="t" r="r" b="b"/>
              <a:pathLst>
                <a:path w="64" h="119" extrusionOk="0">
                  <a:moveTo>
                    <a:pt x="0" y="6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14"/>
                    <a:pt x="30" y="0"/>
                    <a:pt x="4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3" y="24"/>
                    <a:pt x="40" y="26"/>
                    <a:pt x="40" y="3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64"/>
                    <a:pt x="18" y="64"/>
                    <a:pt x="18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61"/>
          <p:cNvGrpSpPr/>
          <p:nvPr/>
        </p:nvGrpSpPr>
        <p:grpSpPr>
          <a:xfrm>
            <a:off x="4610351" y="1440876"/>
            <a:ext cx="392113" cy="390525"/>
            <a:chOff x="1243013" y="2679700"/>
            <a:chExt cx="392113" cy="390525"/>
          </a:xfrm>
        </p:grpSpPr>
        <p:sp>
          <p:nvSpPr>
            <p:cNvPr id="904" name="Google Shape;904;p61"/>
            <p:cNvSpPr/>
            <p:nvPr/>
          </p:nvSpPr>
          <p:spPr>
            <a:xfrm>
              <a:off x="1243013" y="2679700"/>
              <a:ext cx="392113" cy="390525"/>
            </a:xfrm>
            <a:prstGeom prst="ellipse">
              <a:avLst/>
            </a:prstGeom>
            <a:solidFill>
              <a:srgbClr val="28699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61"/>
            <p:cNvSpPr/>
            <p:nvPr/>
          </p:nvSpPr>
          <p:spPr>
            <a:xfrm>
              <a:off x="1331913" y="2768600"/>
              <a:ext cx="211138" cy="209550"/>
            </a:xfrm>
            <a:custGeom>
              <a:avLst/>
              <a:gdLst/>
              <a:ahLst/>
              <a:cxnLst/>
              <a:rect l="l" t="t" r="r" b="b"/>
              <a:pathLst>
                <a:path w="107" h="107" extrusionOk="0">
                  <a:moveTo>
                    <a:pt x="8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8"/>
                    <a:pt x="10" y="107"/>
                    <a:pt x="21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98" y="107"/>
                    <a:pt x="107" y="98"/>
                    <a:pt x="107" y="8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10"/>
                    <a:pt x="98" y="0"/>
                    <a:pt x="86" y="0"/>
                  </a:cubicBezTo>
                  <a:close/>
                  <a:moveTo>
                    <a:pt x="72" y="19"/>
                  </a:moveTo>
                  <a:cubicBezTo>
                    <a:pt x="72" y="15"/>
                    <a:pt x="75" y="12"/>
                    <a:pt x="79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9" y="12"/>
                    <a:pt x="92" y="15"/>
                    <a:pt x="92" y="19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9"/>
                    <a:pt x="89" y="33"/>
                    <a:pt x="85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5" y="33"/>
                    <a:pt x="72" y="29"/>
                    <a:pt x="72" y="25"/>
                  </a:cubicBezTo>
                  <a:lnTo>
                    <a:pt x="72" y="19"/>
                  </a:lnTo>
                  <a:close/>
                  <a:moveTo>
                    <a:pt x="54" y="38"/>
                  </a:moveTo>
                  <a:cubicBezTo>
                    <a:pt x="64" y="38"/>
                    <a:pt x="72" y="46"/>
                    <a:pt x="72" y="57"/>
                  </a:cubicBezTo>
                  <a:cubicBezTo>
                    <a:pt x="72" y="67"/>
                    <a:pt x="64" y="75"/>
                    <a:pt x="54" y="75"/>
                  </a:cubicBezTo>
                  <a:cubicBezTo>
                    <a:pt x="43" y="75"/>
                    <a:pt x="35" y="67"/>
                    <a:pt x="35" y="57"/>
                  </a:cubicBezTo>
                  <a:cubicBezTo>
                    <a:pt x="35" y="46"/>
                    <a:pt x="43" y="38"/>
                    <a:pt x="54" y="38"/>
                  </a:cubicBezTo>
                  <a:close/>
                  <a:moveTo>
                    <a:pt x="98" y="86"/>
                  </a:moveTo>
                  <a:cubicBezTo>
                    <a:pt x="98" y="93"/>
                    <a:pt x="93" y="98"/>
                    <a:pt x="86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4" y="98"/>
                    <a:pt x="9" y="93"/>
                    <a:pt x="9" y="8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6" y="47"/>
                    <a:pt x="25" y="52"/>
                    <a:pt x="25" y="57"/>
                  </a:cubicBezTo>
                  <a:cubicBezTo>
                    <a:pt x="25" y="73"/>
                    <a:pt x="38" y="86"/>
                    <a:pt x="54" y="86"/>
                  </a:cubicBezTo>
                  <a:cubicBezTo>
                    <a:pt x="70" y="86"/>
                    <a:pt x="83" y="73"/>
                    <a:pt x="83" y="57"/>
                  </a:cubicBezTo>
                  <a:cubicBezTo>
                    <a:pt x="83" y="52"/>
                    <a:pt x="81" y="47"/>
                    <a:pt x="79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de-CH"/>
              <a:t>62</a:t>
            </a:fld>
            <a:endParaRPr/>
          </a:p>
        </p:txBody>
      </p:sp>
      <p:pic>
        <p:nvPicPr>
          <p:cNvPr id="912" name="Google Shape;91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8640" y="635051"/>
            <a:ext cx="4023610" cy="402361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62"/>
          <p:cNvSpPr txBox="1"/>
          <p:nvPr/>
        </p:nvSpPr>
        <p:spPr>
          <a:xfrm>
            <a:off x="397889" y="1069675"/>
            <a:ext cx="43015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Sponsored by: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Inhalt</a:t>
            </a:r>
            <a:endParaRPr sz="2400"/>
          </a:p>
        </p:txBody>
      </p:sp>
      <p:sp>
        <p:nvSpPr>
          <p:cNvPr id="366" name="Google Shape;366;p7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7</a:t>
            </a:fld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747293" y="724740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1314653" y="804981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Thema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9" name="Google Shape;369;p7"/>
          <p:cNvSpPr/>
          <p:nvPr/>
        </p:nvSpPr>
        <p:spPr>
          <a:xfrm>
            <a:off x="747293" y="1326019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70" name="Google Shape;370;p7"/>
          <p:cNvSpPr/>
          <p:nvPr/>
        </p:nvSpPr>
        <p:spPr>
          <a:xfrm>
            <a:off x="747293" y="1927298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1314653" y="1403160"/>
            <a:ext cx="12298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Einlesen</a:t>
            </a:r>
            <a:endParaRPr sz="16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" name="Google Shape;372;p7"/>
          <p:cNvSpPr/>
          <p:nvPr/>
        </p:nvSpPr>
        <p:spPr>
          <a:xfrm>
            <a:off x="1314652" y="2007539"/>
            <a:ext cx="14638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Disposition</a:t>
            </a:r>
            <a:endParaRPr dirty="0"/>
          </a:p>
        </p:txBody>
      </p:sp>
      <p:sp>
        <p:nvSpPr>
          <p:cNvPr id="373" name="Google Shape;373;p7"/>
          <p:cNvSpPr/>
          <p:nvPr/>
        </p:nvSpPr>
        <p:spPr>
          <a:xfrm>
            <a:off x="747293" y="2531677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74" name="Google Shape;374;p7"/>
          <p:cNvSpPr/>
          <p:nvPr/>
        </p:nvSpPr>
        <p:spPr>
          <a:xfrm>
            <a:off x="1314652" y="2611918"/>
            <a:ext cx="16729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Schreiben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5" name="Google Shape;375;p7"/>
          <p:cNvSpPr/>
          <p:nvPr/>
        </p:nvSpPr>
        <p:spPr>
          <a:xfrm>
            <a:off x="747293" y="3132956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76" name="Google Shape;376;p7"/>
          <p:cNvSpPr/>
          <p:nvPr/>
        </p:nvSpPr>
        <p:spPr>
          <a:xfrm>
            <a:off x="747293" y="3734235"/>
            <a:ext cx="499036" cy="499036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77" name="Google Shape;377;p7"/>
          <p:cNvSpPr/>
          <p:nvPr/>
        </p:nvSpPr>
        <p:spPr>
          <a:xfrm>
            <a:off x="1314653" y="3210097"/>
            <a:ext cx="14638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 dirty="0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Formelles</a:t>
            </a:r>
            <a:endParaRPr sz="1600" b="1" dirty="0">
              <a:solidFill>
                <a:srgbClr val="D8D8D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8" name="Google Shape;378;p7"/>
          <p:cNvSpPr/>
          <p:nvPr/>
        </p:nvSpPr>
        <p:spPr>
          <a:xfrm>
            <a:off x="1314652" y="3814476"/>
            <a:ext cx="17876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 b="1">
                <a:solidFill>
                  <a:srgbClr val="D8D8D8"/>
                </a:solidFill>
                <a:latin typeface="Raleway"/>
                <a:ea typeface="Raleway"/>
                <a:cs typeface="Raleway"/>
                <a:sym typeface="Raleway"/>
              </a:rPr>
              <a:t>Stolpersteine</a:t>
            </a:r>
            <a:endParaRPr/>
          </a:p>
        </p:txBody>
      </p:sp>
      <p:pic>
        <p:nvPicPr>
          <p:cNvPr id="379" name="Google Shape;37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3630" y="1447510"/>
            <a:ext cx="3843170" cy="256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385" name="Google Shape;385;p8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8</a:t>
            </a:fld>
            <a:endParaRPr/>
          </a:p>
        </p:txBody>
      </p:sp>
      <p:sp>
        <p:nvSpPr>
          <p:cNvPr id="386" name="Google Shape;386;p8"/>
          <p:cNvSpPr txBox="1"/>
          <p:nvPr/>
        </p:nvSpPr>
        <p:spPr>
          <a:xfrm>
            <a:off x="447793" y="1108187"/>
            <a:ext cx="8239007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Ziele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Verständnis für das Thema entwickeln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Probleme erkennen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de-CH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Welche Quellen verwenden?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Reader, Repetitorien, «X in a 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Nutshell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», «</a:t>
            </a:r>
            <a:r>
              <a:rPr lang="de-CH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b», Wikipedia helfen oft, einen </a:t>
            </a:r>
            <a:r>
              <a:rPr lang="de-CH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Überblick</a:t>
            </a:r>
            <a:r>
              <a:rPr lang="de-CH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zu verschaffen, sollten aber nicht für die eigentliche Arbeit verwendet werden</a:t>
            </a:r>
            <a:endParaRPr dirty="0"/>
          </a:p>
        </p:txBody>
      </p:sp>
      <p:pic>
        <p:nvPicPr>
          <p:cNvPr id="387" name="Google Shape;387;p8" descr="Volltreff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52" y="1282390"/>
            <a:ext cx="609135" cy="60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"/>
          <p:cNvSpPr txBox="1"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rPr lang="de-CH" sz="2400"/>
              <a:t>Einlesen</a:t>
            </a:r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sldNum" idx="12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9</a:t>
            </a:fld>
            <a:endParaRPr/>
          </a:p>
        </p:txBody>
      </p:sp>
      <p:sp>
        <p:nvSpPr>
          <p:cNvPr id="394" name="Google Shape;394;p9"/>
          <p:cNvSpPr txBox="1"/>
          <p:nvPr/>
        </p:nvSpPr>
        <p:spPr>
          <a:xfrm>
            <a:off x="447793" y="1108187"/>
            <a:ext cx="8239007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Ziele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Verständnis für das Thema entwickeln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Probleme erkennen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Char char="•"/>
            </a:pPr>
            <a:r>
              <a:rPr lang="de-CH" sz="20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Welche Quellen verwenden?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Font typeface="Noto Sans Symbols"/>
              <a:buChar char="−"/>
            </a:pPr>
            <a:r>
              <a:rPr lang="de-CH" sz="1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Reader, Repetitorien, «X in a Nutshell», «lit. b», Wikipedia helfen oft, einen Überblick zu verschaffen, sollten aber nicht für die eigentliche Arbeit verwendet werden</a:t>
            </a:r>
            <a:endParaRPr/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9" descr="Volltreff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2952" y="1282390"/>
            <a:ext cx="609135" cy="60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0084" y="985523"/>
            <a:ext cx="2534424" cy="345603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augrü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3094</Words>
  <Application>Microsoft Macintosh PowerPoint</Application>
  <PresentationFormat>Bildschirmpräsentation (16:9)</PresentationFormat>
  <Paragraphs>810</Paragraphs>
  <Slides>62</Slides>
  <Notes>62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7" baseType="lpstr">
      <vt:lpstr>Calibri</vt:lpstr>
      <vt:lpstr>Noto Sans Symbols</vt:lpstr>
      <vt:lpstr>Raleway</vt:lpstr>
      <vt:lpstr>Arial</vt:lpstr>
      <vt:lpstr>Office Theme</vt:lpstr>
      <vt:lpstr>Wie schreibe ich  eine juristische Hausarbeit?  06. März 2023 - 18:15 Uhr    Charlotte Arndgen charlotte.arndgen@student.unisg.ch Aisha Thüring aisha.thuering@student.unisg.ch</vt:lpstr>
      <vt:lpstr>Inhalt</vt:lpstr>
      <vt:lpstr>Inhalt</vt:lpstr>
      <vt:lpstr>Inhalt</vt:lpstr>
      <vt:lpstr>Thema</vt:lpstr>
      <vt:lpstr>Thema</vt:lpstr>
      <vt:lpstr>Inhalt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Einlesen</vt:lpstr>
      <vt:lpstr>Inhalt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Disposition</vt:lpstr>
      <vt:lpstr>Inhalt</vt:lpstr>
      <vt:lpstr>Schreiben</vt:lpstr>
      <vt:lpstr>Inhalt</vt:lpstr>
      <vt:lpstr>Formelles</vt:lpstr>
      <vt:lpstr>Formelles</vt:lpstr>
      <vt:lpstr>Formelles</vt:lpstr>
      <vt:lpstr>Formelles</vt:lpstr>
      <vt:lpstr>Formelles</vt:lpstr>
      <vt:lpstr>Formelles</vt:lpstr>
      <vt:lpstr>Formelles</vt:lpstr>
      <vt:lpstr>Formelles</vt:lpstr>
      <vt:lpstr>Inhalt</vt:lpstr>
      <vt:lpstr>Stolpersteine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schreibe ich  eine juristische Hausarbeit?  10. März 2022 - 18:15 Uhr    Benjamin Märkli  benjamin.maerkli@unisg.ch Charlotte Arndgen charlotte.arndgen@student.unisg.ch</dc:title>
  <dc:creator>Mirije Shefiti</dc:creator>
  <cp:lastModifiedBy>Arndgen, Charlotte</cp:lastModifiedBy>
  <cp:revision>8</cp:revision>
  <dcterms:created xsi:type="dcterms:W3CDTF">2014-07-08T04:55:45Z</dcterms:created>
  <dcterms:modified xsi:type="dcterms:W3CDTF">2023-03-06T09:41:14Z</dcterms:modified>
</cp:coreProperties>
</file>